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257" r:id="rId3"/>
    <p:sldId id="277" r:id="rId4"/>
    <p:sldId id="278" r:id="rId5"/>
    <p:sldId id="279" r:id="rId6"/>
    <p:sldId id="281" r:id="rId7"/>
    <p:sldId id="282" r:id="rId8"/>
    <p:sldId id="283" r:id="rId9"/>
    <p:sldId id="284" r:id="rId10"/>
    <p:sldId id="285" r:id="rId11"/>
    <p:sldId id="335" r:id="rId12"/>
    <p:sldId id="286" r:id="rId13"/>
    <p:sldId id="287" r:id="rId14"/>
    <p:sldId id="288" r:id="rId15"/>
    <p:sldId id="290" r:id="rId16"/>
    <p:sldId id="289" r:id="rId17"/>
    <p:sldId id="291" r:id="rId18"/>
    <p:sldId id="292" r:id="rId19"/>
    <p:sldId id="308" r:id="rId20"/>
    <p:sldId id="307" r:id="rId21"/>
    <p:sldId id="293" r:id="rId22"/>
    <p:sldId id="294" r:id="rId23"/>
    <p:sldId id="295" r:id="rId24"/>
    <p:sldId id="296" r:id="rId25"/>
    <p:sldId id="297" r:id="rId26"/>
    <p:sldId id="298" r:id="rId27"/>
    <p:sldId id="320" r:id="rId28"/>
    <p:sldId id="299" r:id="rId29"/>
    <p:sldId id="300" r:id="rId30"/>
    <p:sldId id="301" r:id="rId31"/>
    <p:sldId id="310" r:id="rId32"/>
    <p:sldId id="303" r:id="rId33"/>
    <p:sldId id="302" r:id="rId34"/>
    <p:sldId id="312" r:id="rId35"/>
    <p:sldId id="345" r:id="rId36"/>
    <p:sldId id="344" r:id="rId37"/>
    <p:sldId id="343" r:id="rId38"/>
    <p:sldId id="342" r:id="rId39"/>
    <p:sldId id="341" r:id="rId40"/>
    <p:sldId id="340" r:id="rId41"/>
    <p:sldId id="339" r:id="rId42"/>
    <p:sldId id="338" r:id="rId43"/>
    <p:sldId id="313" r:id="rId44"/>
    <p:sldId id="309" r:id="rId45"/>
    <p:sldId id="314" r:id="rId46"/>
    <p:sldId id="317" r:id="rId47"/>
    <p:sldId id="318" r:id="rId48"/>
    <p:sldId id="319" r:id="rId49"/>
    <p:sldId id="315" r:id="rId50"/>
    <p:sldId id="321" r:id="rId51"/>
    <p:sldId id="322" r:id="rId52"/>
    <p:sldId id="324" r:id="rId53"/>
    <p:sldId id="325" r:id="rId54"/>
    <p:sldId id="316" r:id="rId55"/>
    <p:sldId id="331" r:id="rId56"/>
    <p:sldId id="328" r:id="rId57"/>
    <p:sldId id="337" r:id="rId58"/>
    <p:sldId id="336" r:id="rId59"/>
    <p:sldId id="332"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9510" autoAdjust="0"/>
    <p:restoredTop sz="85634" autoAdjust="0"/>
  </p:normalViewPr>
  <p:slideViewPr>
    <p:cSldViewPr showGuides="1">
      <p:cViewPr varScale="1">
        <p:scale>
          <a:sx n="77" d="100"/>
          <a:sy n="77" d="100"/>
        </p:scale>
        <p:origin x="564" y="75"/>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78EC04-1408-4B34-B6DA-AB7C14C5BD40}" type="datetimeFigureOut">
              <a:rPr lang="en-US" smtClean="0"/>
              <a:pPr/>
              <a:t>3/21/2021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360E23-25BF-4768-B98C-660204DD550D}" type="slidenum">
              <a:rPr lang="en-US" smtClean="0"/>
              <a:pPr/>
              <a:t>‹#›</a:t>
            </a:fld>
            <a:endParaRPr lang="en-US"/>
          </a:p>
        </p:txBody>
      </p:sp>
    </p:spTree>
    <p:extLst>
      <p:ext uri="{BB962C8B-B14F-4D97-AF65-F5344CB8AC3E}">
        <p14:creationId xmlns:p14="http://schemas.microsoft.com/office/powerpoint/2010/main" val="437810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rtl="1"/>
            <a:r>
              <a:rPr lang="fa-IR" sz="1200" b="1" dirty="0" smtClean="0">
                <a:cs typeface="B Nazanin" panose="00000400000000000000" pitchFamily="2" charset="-78"/>
              </a:rPr>
              <a:t>کمیته علمی ستاد کشوری مدیریت بیماری کرونا )کووید- ۱۹ ( در تاریخ ۵ / ۱۲ / ۱۳۹۸ به دستور وزیر محترم بهداشت</a:t>
            </a:r>
            <a:r>
              <a:rPr lang="en-US" sz="1200" b="1" dirty="0" smtClean="0">
                <a:cs typeface="B Nazanin" panose="00000400000000000000" pitchFamily="2" charset="-78"/>
              </a:rPr>
              <a:t> </a:t>
            </a:r>
            <a:r>
              <a:rPr lang="fa-IR" sz="1200" b="1" dirty="0" smtClean="0">
                <a:cs typeface="B Nazanin" panose="00000400000000000000" pitchFamily="2" charset="-78"/>
              </a:rPr>
              <a:t>با عضویت تعدادی از اعضاء کمیته کشوری </a:t>
            </a:r>
            <a:r>
              <a:rPr lang="en-US" sz="1200" b="1" dirty="0" smtClean="0">
                <a:cs typeface="B Nazanin" panose="00000400000000000000" pitchFamily="2" charset="-78"/>
              </a:rPr>
              <a:t>HIV/AIDS ، </a:t>
            </a:r>
            <a:r>
              <a:rPr lang="fa-IR" sz="1200" b="1" dirty="0" smtClean="0">
                <a:cs typeface="B Nazanin" panose="00000400000000000000" pitchFamily="2" charset="-78"/>
              </a:rPr>
              <a:t>نمایندگان معاونین محترم وزارت بهداشت، درمان و آموزش</a:t>
            </a:r>
            <a:r>
              <a:rPr lang="en-US" sz="1200" b="1" dirty="0" smtClean="0">
                <a:cs typeface="B Nazanin" panose="00000400000000000000" pitchFamily="2" charset="-78"/>
              </a:rPr>
              <a:t> </a:t>
            </a:r>
            <a:r>
              <a:rPr lang="fa-IR" sz="1200" b="1" dirty="0" smtClean="0">
                <a:cs typeface="B Nazanin" panose="00000400000000000000" pitchFamily="2" charset="-78"/>
              </a:rPr>
              <a:t>پزشکی و تعدادی از انجمن های علمی مرتبط تشکیل شده است. هدف از تشکیل این کمیته تدوین راهنمای کشوری</a:t>
            </a:r>
            <a:r>
              <a:rPr lang="en-US" sz="1200" b="1" dirty="0" smtClean="0">
                <a:cs typeface="B Nazanin" panose="00000400000000000000" pitchFamily="2" charset="-78"/>
              </a:rPr>
              <a:t> </a:t>
            </a:r>
            <a:r>
              <a:rPr lang="fa-IR" sz="1200" b="1" dirty="0" smtClean="0">
                <a:cs typeface="B Nazanin" panose="00000400000000000000" pitchFamily="2" charset="-78"/>
              </a:rPr>
              <a:t>تشخیص، مراقبت و درمان بیماری کرونای جدید و یکسان سازی پروتکل های گروه های مختلف تخصصی و فوق</a:t>
            </a:r>
            <a:r>
              <a:rPr lang="en-US" sz="1200" b="1" dirty="0" smtClean="0">
                <a:cs typeface="B Nazanin" panose="00000400000000000000" pitchFamily="2" charset="-78"/>
              </a:rPr>
              <a:t> </a:t>
            </a:r>
            <a:r>
              <a:rPr lang="fa-IR" sz="1200" b="1" dirty="0" smtClean="0">
                <a:cs typeface="B Nazanin" panose="00000400000000000000" pitchFamily="2" charset="-78"/>
              </a:rPr>
              <a:t>تخصصی در این زمینه است. به روز رسانی راهنمای تهیه شده و بررسی موارد مرتبط از وظایف این کمیته می باشد.</a:t>
            </a:r>
          </a:p>
          <a:p>
            <a:pPr algn="just" rtl="1"/>
            <a:r>
              <a:rPr lang="fa-IR" sz="1200" b="1" dirty="0" smtClean="0">
                <a:cs typeface="B Nazanin" panose="00000400000000000000" pitchFamily="2" charset="-78"/>
              </a:rPr>
              <a:t>اطلاعاتی که می تواند در موارد خاص سیاست گذاری های بهداشتی در زمینه کووید- ۱۹ مؤثر باشد در اختیار سیاست</a:t>
            </a:r>
            <a:r>
              <a:rPr lang="en-US" sz="1200" b="1" dirty="0" smtClean="0">
                <a:cs typeface="B Nazanin" panose="00000400000000000000" pitchFamily="2" charset="-78"/>
              </a:rPr>
              <a:t> </a:t>
            </a:r>
            <a:r>
              <a:rPr lang="fa-IR" sz="1200" b="1" dirty="0" smtClean="0">
                <a:cs typeface="B Nazanin" panose="00000400000000000000" pitchFamily="2" charset="-78"/>
              </a:rPr>
              <a:t>گذاران قرار خواهد گرفت. </a:t>
            </a:r>
          </a:p>
          <a:p>
            <a:pPr algn="just"/>
            <a:r>
              <a:rPr lang="fa-IR" sz="1200" b="1" dirty="0" smtClean="0">
                <a:solidFill>
                  <a:srgbClr val="00B050"/>
                </a:solidFill>
              </a:rPr>
              <a:t>معاونت بهداشت </a:t>
            </a:r>
            <a:r>
              <a:rPr lang="fa-IR" sz="1200" b="1" dirty="0" smtClean="0"/>
              <a:t>- </a:t>
            </a:r>
            <a:r>
              <a:rPr lang="fa-IR" sz="1200" b="1" dirty="0" smtClean="0">
                <a:solidFill>
                  <a:srgbClr val="FF0000"/>
                </a:solidFill>
              </a:rPr>
              <a:t>معاونت درمان</a:t>
            </a:r>
            <a:endParaRPr lang="en-US" sz="1200" b="1" dirty="0" smtClean="0">
              <a:solidFill>
                <a:srgbClr val="FF0000"/>
              </a:solidFill>
            </a:endParaRPr>
          </a:p>
          <a:p>
            <a:pPr algn="r" rtl="1"/>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a:t>
            </a:fld>
            <a:endParaRPr lang="en-US"/>
          </a:p>
        </p:txBody>
      </p:sp>
    </p:spTree>
    <p:extLst>
      <p:ext uri="{BB962C8B-B14F-4D97-AF65-F5344CB8AC3E}">
        <p14:creationId xmlns:p14="http://schemas.microsoft.com/office/powerpoint/2010/main" val="3299244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اساسا برای بیمارانی که اندیکاسیون بستری ندارند، اقدامات مراقبتی و رعایت احتیاطات لازم در منزل توصیه می شود که شامل مراقبت و جداسازی در منزل به همراه تجویز درمانهای علامتی است. تنها برای بیماران پر خطر گروه اول و دوم )طبق تعریف گروههای پر خطر(، </a:t>
            </a:r>
            <a:r>
              <a:rPr lang="fa-IR" sz="1200" b="1" i="0" u="none" strike="noStrike" kern="1200" baseline="0" dirty="0" smtClean="0">
                <a:solidFill>
                  <a:schemeClr val="tx1"/>
                </a:solidFill>
                <a:latin typeface="+mn-lt"/>
                <a:ea typeface="+mn-ea"/>
                <a:cs typeface="+mn-cs"/>
              </a:rPr>
              <a:t>رژیم دارویی کلروکین/هیدروکسی کلروکین </a:t>
            </a:r>
            <a:r>
              <a:rPr lang="fa-IR" sz="1200" b="0" i="0" u="none" strike="noStrike" kern="1200" baseline="0" dirty="0" smtClean="0">
                <a:solidFill>
                  <a:schemeClr val="tx1"/>
                </a:solidFill>
                <a:latin typeface="+mn-lt"/>
                <a:ea typeface="+mn-ea"/>
                <a:cs typeface="+mn-cs"/>
              </a:rPr>
              <a:t>با در نظر گرفتن تمام احتیاطات مرتبط می تواند پیشنهاد گردد.) دوز دارو و احتیاطات مرتبط در بخش درمان سرپایی توضیح داده شده است ( اگر در ارزیابی اولیه فرد اندیکاسیون بستری نداشته ولی جزو گروه افراد پر خطر با علائم تنفسی باشد, توصیه می شود که در صورت دسترسی برای اقدامات تصویر برداری ریه ارجاع شود. خاطر نشان می شود که تمام این اقدامات پس از معاینه بالینی و صلاحدید پزشک صورت می گیرد.</a:t>
            </a:r>
          </a:p>
          <a:p>
            <a:pPr algn="r" rtl="1"/>
            <a:r>
              <a:rPr lang="fa-IR" sz="1200" b="0" i="0" u="none" strike="noStrike" kern="1200" baseline="0" dirty="0" smtClean="0">
                <a:solidFill>
                  <a:schemeClr val="tx1"/>
                </a:solidFill>
                <a:latin typeface="+mn-lt"/>
                <a:ea typeface="+mn-ea"/>
                <a:cs typeface="+mn-cs"/>
              </a:rPr>
              <a:t>درهر استان تحویل داروی کلروکین/هیدروکسی کلروکین به بیمار از طریق مراکز منتخب اعلام شده توسط دانشگاه علوم پزشکی صورت می گیرد. مشخصات بیمار در نرم افزار سیب ثبت شده و توسط پرسنل بهداشتی پیگیری های بعدی انجام می شود. اصول جدا سازی در منزل، نحوه مصرف دارو، علائم هشدار دهنده مهم به بیمار و همراهیان وی باید توضیح داده شود. خاطر نشان می شود درمان سرپایی </a:t>
            </a:r>
            <a:r>
              <a:rPr lang="fa-IR" sz="1200" b="1" i="0" u="none" strike="noStrike" kern="1200" baseline="0" dirty="0" smtClean="0">
                <a:solidFill>
                  <a:schemeClr val="tx1"/>
                </a:solidFill>
                <a:latin typeface="+mn-lt"/>
                <a:ea typeface="+mn-ea"/>
                <a:cs typeface="+mn-cs"/>
              </a:rPr>
              <a:t>صرفاً در افراد پر خطر گروه اول و دوم </a:t>
            </a:r>
            <a:r>
              <a:rPr lang="fa-IR" sz="1200" b="0" i="0" u="none" strike="noStrike" kern="1200" baseline="0" dirty="0" smtClean="0">
                <a:solidFill>
                  <a:schemeClr val="tx1"/>
                </a:solidFill>
                <a:latin typeface="+mn-lt"/>
                <a:ea typeface="+mn-ea"/>
                <a:cs typeface="+mn-cs"/>
              </a:rPr>
              <a:t>می تواند پیشنهاد شود. از آنجا که افرادی که تحت درمان سرپایی قرار می گیرند جزو گروه هایی هستند که بالقوه ممکن است دچار بیماری کووید- ۱۹ شدید شوند، باید </a:t>
            </a:r>
            <a:r>
              <a:rPr lang="fa-IR" sz="1200" b="1" i="0" u="none" strike="noStrike" kern="1200" baseline="0" dirty="0" smtClean="0">
                <a:solidFill>
                  <a:schemeClr val="tx1"/>
                </a:solidFill>
                <a:latin typeface="+mn-lt"/>
                <a:ea typeface="+mn-ea"/>
                <a:cs typeface="+mn-cs"/>
              </a:rPr>
              <a:t>به صورت روزانه و تلفنی توسط مراقبین سلامت پیگیری شوند </a:t>
            </a:r>
            <a:r>
              <a:rPr lang="fa-IR" sz="1200" b="0" i="0" u="none" strike="noStrike" kern="1200" baseline="0" dirty="0" smtClean="0">
                <a:solidFill>
                  <a:schemeClr val="tx1"/>
                </a:solidFill>
                <a:latin typeface="+mn-lt"/>
                <a:ea typeface="+mn-ea"/>
                <a:cs typeface="+mn-cs"/>
              </a:rPr>
              <a:t>و در صورت بروز هر کدام از علایم زیر سریعاً بیمار را به مراکز بیمارستانی منتخب ارجاع دهد:</a:t>
            </a:r>
          </a:p>
          <a:p>
            <a:pPr algn="r" rtl="1"/>
            <a:r>
              <a:rPr lang="fa-IR" sz="1200" b="0" i="0" u="none" strike="noStrike" kern="1200" baseline="0" dirty="0" smtClean="0">
                <a:solidFill>
                  <a:schemeClr val="tx1"/>
                </a:solidFill>
                <a:latin typeface="+mn-lt"/>
                <a:ea typeface="+mn-ea"/>
                <a:cs typeface="+mn-cs"/>
              </a:rPr>
              <a:t>۱ . تنگی نفس/تنفس دشوار، درد قفسه سینه، سوزش یا احساس سنگینی در سینه</a:t>
            </a:r>
          </a:p>
          <a:p>
            <a:pPr algn="r" rtl="1"/>
            <a:r>
              <a:rPr lang="fa-IR" sz="1200" b="0" i="0" u="none" strike="noStrike" kern="1200" baseline="0" dirty="0" smtClean="0">
                <a:solidFill>
                  <a:schemeClr val="tx1"/>
                </a:solidFill>
                <a:latin typeface="+mn-lt"/>
                <a:ea typeface="+mn-ea"/>
                <a:cs typeface="+mn-cs"/>
              </a:rPr>
              <a:t>۲ . علائم کاهش سطح هوشیاری همچنین در صورت وجود علایم زیر به پزشک مرکز جامع سلامت ارجاع شود و پزشک تصمیم بگیرد که فرد نیاز به ارجاع به مرکز تخصصی دارد یا ادامه درمان داشته و یا درمان های حمایتی اضافه شود:</a:t>
            </a:r>
          </a:p>
          <a:p>
            <a:pPr algn="r" rtl="1"/>
            <a:r>
              <a:rPr lang="fa-IR" sz="1200" b="0" i="0" u="none" strike="noStrike" kern="1200" baseline="0" dirty="0" smtClean="0">
                <a:solidFill>
                  <a:schemeClr val="tx1"/>
                </a:solidFill>
                <a:latin typeface="+mn-lt"/>
                <a:ea typeface="+mn-ea"/>
                <a:cs typeface="+mn-cs"/>
              </a:rPr>
              <a:t>۳ . تشدید سرفه ها، بروز سرفه های خلط دار</a:t>
            </a:r>
          </a:p>
          <a:p>
            <a:pPr algn="r" rtl="1"/>
            <a:r>
              <a:rPr lang="fa-IR" sz="1200" b="0" i="0" u="none" strike="noStrike" kern="1200" baseline="0" dirty="0" smtClean="0">
                <a:solidFill>
                  <a:schemeClr val="tx1"/>
                </a:solidFill>
                <a:latin typeface="+mn-lt"/>
                <a:ea typeface="+mn-ea"/>
                <a:cs typeface="+mn-cs"/>
              </a:rPr>
              <a:t>۴ . تداوم یا تشدید تب بیش از ۳۸,۵ درجه سانتیگراد بعد از ۵ روز</a:t>
            </a:r>
          </a:p>
          <a:p>
            <a:pPr algn="r" rtl="1"/>
            <a:r>
              <a:rPr lang="fa-IR" sz="1200" b="0" i="0" u="none" strike="noStrike" kern="1200" baseline="0" dirty="0" smtClean="0">
                <a:solidFill>
                  <a:schemeClr val="tx1"/>
                </a:solidFill>
                <a:latin typeface="+mn-lt"/>
                <a:ea typeface="+mn-ea"/>
                <a:cs typeface="+mn-cs"/>
              </a:rPr>
              <a:t>۵ . اسهال شدید که کم آبی ناشی از آن به درمان جایگزینی آب و الکترولیت خوراکی پاسخ ندهد</a:t>
            </a:r>
          </a:p>
          <a:p>
            <a:pPr algn="r" rtl="1"/>
            <a:r>
              <a:rPr lang="fa-IR" sz="1200" b="0" i="0" u="none" strike="noStrike" kern="1200" baseline="0" dirty="0" smtClean="0">
                <a:solidFill>
                  <a:schemeClr val="tx1"/>
                </a:solidFill>
                <a:latin typeface="+mn-lt"/>
                <a:ea typeface="+mn-ea"/>
                <a:cs typeface="+mn-cs"/>
              </a:rPr>
              <a:t>این علایم به صورت روزانه و فعال طی تماس تلفنی از بیمار سوال می شود و در بخش پیگیری سامانه سیب/سامانه های مشابه ثبت می شود.</a:t>
            </a:r>
          </a:p>
          <a:p>
            <a:pPr algn="r" rtl="1"/>
            <a:r>
              <a:rPr lang="fa-IR" sz="1200" b="1" i="0" u="none" strike="noStrike" kern="1200" baseline="0" dirty="0" smtClean="0">
                <a:solidFill>
                  <a:schemeClr val="tx1"/>
                </a:solidFill>
                <a:latin typeface="+mn-lt"/>
                <a:ea typeface="+mn-ea"/>
                <a:cs typeface="+mn-cs"/>
              </a:rPr>
              <a:t>از این رو پیگیری فعال تلفنی تا ۵ روز اول دریافت دارو بصورت روزانه بوده و آخرین پیگیری بیمار در روز</a:t>
            </a:r>
          </a:p>
          <a:p>
            <a:pPr algn="r" rtl="1"/>
            <a:r>
              <a:rPr lang="fa-IR" sz="1200" b="1" i="0" u="none" strike="noStrike" kern="1200" baseline="0" dirty="0" smtClean="0">
                <a:solidFill>
                  <a:schemeClr val="tx1"/>
                </a:solidFill>
                <a:latin typeface="+mn-lt"/>
                <a:ea typeface="+mn-ea"/>
                <a:cs typeface="+mn-cs"/>
              </a:rPr>
              <a:t>چهاردهم از زمان ثبت در سامانه سیب و سامانه های مشابه صورت خواهد گرفت.</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24</a:t>
            </a:fld>
            <a:endParaRPr lang="en-US"/>
          </a:p>
        </p:txBody>
      </p:sp>
    </p:spTree>
    <p:extLst>
      <p:ext uri="{BB962C8B-B14F-4D97-AF65-F5344CB8AC3E}">
        <p14:creationId xmlns:p14="http://schemas.microsoft.com/office/powerpoint/2010/main" val="1633202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برای بیمارانی که نیازمند بستری نبوده و نیز جزو گروه در معرض خطر اول و دوم نباشند، </a:t>
            </a:r>
            <a:r>
              <a:rPr lang="fa-IR" b="1" dirty="0" smtClean="0"/>
              <a:t>مراقبت و جدا سازی در منزل </a:t>
            </a:r>
            <a:r>
              <a:rPr lang="fa-IR" dirty="0" smtClean="0"/>
              <a:t>و درمان های تسکینی/علامتی توصیه می شود.</a:t>
            </a:r>
          </a:p>
          <a:p>
            <a:pPr algn="r" rtl="1"/>
            <a:r>
              <a:rPr lang="fa-IR" dirty="0" smtClean="0"/>
              <a:t>همان گونه که پیشتر اشاره شد، نزدیک به ۸۰ % موارد مبتلایان نیازی به بستری نخواهند داشت. از این رو برای اغلب بیماران لازم است مراقبت های درمانی علامتی و تسکینی در منزل انجام شود و مراقبت های معمول شامل موارد زیر کفایت می کند:</a:t>
            </a:r>
          </a:p>
          <a:p>
            <a:pPr marL="800100" lvl="2" indent="0" algn="r" rtl="1">
              <a:buNone/>
            </a:pPr>
            <a:r>
              <a:rPr lang="fa-IR" sz="3200" b="1" dirty="0" smtClean="0"/>
              <a:t> درمان علامتی/تسکینی )در ادامه توضیح داده شده است(</a:t>
            </a:r>
          </a:p>
          <a:p>
            <a:pPr marL="800100" lvl="2" indent="0" algn="r" rtl="1">
              <a:buNone/>
            </a:pPr>
            <a:r>
              <a:rPr lang="fa-IR" sz="3200" b="1" dirty="0" smtClean="0"/>
              <a:t> استراحت، تغذیه مناسب، مایعات کافی،</a:t>
            </a:r>
          </a:p>
          <a:p>
            <a:pPr marL="800100" lvl="2" indent="0" algn="r" rtl="1">
              <a:buNone/>
            </a:pPr>
            <a:r>
              <a:rPr lang="fa-IR" sz="3200" b="1" dirty="0" smtClean="0"/>
              <a:t> جداسازی )در منزل یا نقاهتگاه(</a:t>
            </a:r>
          </a:p>
          <a:p>
            <a:pPr algn="r" rtl="1"/>
            <a:r>
              <a:rPr lang="fa-IR" dirty="0" smtClean="0"/>
              <a:t>بیماران باید از علائم خطر اطلاع داشته باشند و به وی آموزش داده شود تا در صورت بروز این علائم به مراکز درمانی مراجعه کنند. در صورت بروز هر کدام از علایم زیر باید بیماران به مراکز بیمارستانی منتخب مراجعه نمایند:</a:t>
            </a:r>
          </a:p>
          <a:p>
            <a:pPr marL="400050" lvl="1" indent="0" algn="r" rtl="1">
              <a:buNone/>
            </a:pPr>
            <a:r>
              <a:rPr lang="fa-IR" b="1" dirty="0" smtClean="0"/>
              <a:t>۱ . تنگی نفس/تنفس دشوار، درد قفسه سینه، سوزش یا احساس سنگینی در سینه</a:t>
            </a:r>
          </a:p>
          <a:p>
            <a:pPr marL="400050" lvl="1" indent="0" algn="r" rtl="1">
              <a:buNone/>
            </a:pPr>
            <a:r>
              <a:rPr lang="fa-IR" b="1" dirty="0" smtClean="0"/>
              <a:t>۲ . علائم کاهش سطح هوشیاری</a:t>
            </a:r>
          </a:p>
          <a:p>
            <a:pPr marL="400050" lvl="1" indent="0" algn="r" rtl="1">
              <a:buNone/>
            </a:pPr>
            <a:r>
              <a:rPr lang="fa-IR" b="1" dirty="0" smtClean="0"/>
              <a:t>همچنین در صورت وجود علایم زیر به مراکز جامع سلامت ) ۱۶ ساعته( مراجعه نمایند و پزشک تصمیم می گیرد که</a:t>
            </a:r>
          </a:p>
          <a:p>
            <a:pPr marL="400050" lvl="1" indent="0" algn="r" rtl="1">
              <a:buNone/>
            </a:pPr>
            <a:r>
              <a:rPr lang="fa-IR" b="1" dirty="0" smtClean="0"/>
              <a:t>فرد نیاز به ارجاع به مرکز تخصصی دارد یا ادامه درمان داشته و یا درمان های حمایتی اضافه شود:</a:t>
            </a:r>
          </a:p>
          <a:p>
            <a:pPr marL="400050" lvl="1" indent="0" algn="r" rtl="1">
              <a:buNone/>
            </a:pPr>
            <a:r>
              <a:rPr lang="fa-IR" b="1" dirty="0" smtClean="0"/>
              <a:t>۳ . تشدید سرفه ها، بروز سرفه های خلط دار</a:t>
            </a:r>
          </a:p>
          <a:p>
            <a:pPr marL="400050" lvl="1" indent="0" algn="r" rtl="1">
              <a:buNone/>
            </a:pPr>
            <a:r>
              <a:rPr lang="fa-IR" b="1" dirty="0" smtClean="0"/>
              <a:t>۴ . تداوم یا تشدید تب بیش از ۳۸,۵ درجه سانتیگراد بعد از ۵ روز</a:t>
            </a:r>
          </a:p>
          <a:p>
            <a:pPr marL="400050" lvl="1" indent="0" algn="r" rtl="1">
              <a:buNone/>
            </a:pPr>
            <a:r>
              <a:rPr lang="fa-IR" b="1" dirty="0" smtClean="0"/>
              <a:t>۵ . اسهال شدید که کم آبی ناشی از آن به درمان جایگزینی آب و الکترولیت خوراکی پاسخ ندهد</a:t>
            </a:r>
            <a:endParaRPr lang="fa-IR" b="1"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25</a:t>
            </a:fld>
            <a:endParaRPr lang="en-US"/>
          </a:p>
        </p:txBody>
      </p:sp>
    </p:spTree>
    <p:extLst>
      <p:ext uri="{BB962C8B-B14F-4D97-AF65-F5344CB8AC3E}">
        <p14:creationId xmlns:p14="http://schemas.microsoft.com/office/powerpoint/2010/main" val="1633202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برای بیمارانی که نیازمند بستری نبوده و نیز جزو گروه در معرض خطر اول و دوم نباشند، </a:t>
            </a:r>
            <a:r>
              <a:rPr lang="fa-IR" b="1" dirty="0" smtClean="0"/>
              <a:t>مراقبت و جدا سازی در منزل </a:t>
            </a:r>
            <a:r>
              <a:rPr lang="fa-IR" dirty="0" smtClean="0"/>
              <a:t>و درمان های تسکینی/علامتی توصیه می شود.</a:t>
            </a:r>
          </a:p>
          <a:p>
            <a:pPr algn="r" rtl="1"/>
            <a:r>
              <a:rPr lang="fa-IR" dirty="0" smtClean="0"/>
              <a:t>همان گونه که پیشتر اشاره شد، نزدیک به ۸۰ % موارد مبتلایان نیازی به بستری نخواهند داشت. از این رو برای اغلب بیماران لازم است مراقبت های درمانی علامتی و تسکینی در منزل انجام شود و مراقبت های معمول شامل موارد زیر کفایت می کند:</a:t>
            </a:r>
          </a:p>
          <a:p>
            <a:pPr marL="800100" lvl="2" indent="0" algn="r" rtl="1">
              <a:buNone/>
            </a:pPr>
            <a:r>
              <a:rPr lang="fa-IR" sz="3200" b="1" dirty="0" smtClean="0"/>
              <a:t> درمان علامتی/تسکینی )در ادامه توضیح داده شده است(</a:t>
            </a:r>
          </a:p>
          <a:p>
            <a:pPr marL="800100" lvl="2" indent="0" algn="r" rtl="1">
              <a:buNone/>
            </a:pPr>
            <a:r>
              <a:rPr lang="fa-IR" sz="3200" b="1" dirty="0" smtClean="0"/>
              <a:t> استراحت، تغذیه مناسب، مایعات کافی،</a:t>
            </a:r>
          </a:p>
          <a:p>
            <a:pPr marL="800100" lvl="2" indent="0" algn="r" rtl="1">
              <a:buNone/>
            </a:pPr>
            <a:r>
              <a:rPr lang="fa-IR" sz="3200" b="1" dirty="0" smtClean="0"/>
              <a:t> جداسازی )در منزل یا نقاهتگاه(</a:t>
            </a:r>
          </a:p>
          <a:p>
            <a:pPr algn="r" rtl="1"/>
            <a:r>
              <a:rPr lang="fa-IR" dirty="0" smtClean="0"/>
              <a:t>بیماران باید از علائم خطر اطلاع داشته باشند و به وی آموزش داده شود تا در صورت بروز این علائم به مراکز درمانی مراجعه کنند. در صورت بروز هر کدام از علایم زیر باید بیماران به مراکز بیمارستانی منتخب مراجعه نمایند:</a:t>
            </a:r>
          </a:p>
          <a:p>
            <a:pPr marL="400050" lvl="1" indent="0" algn="r" rtl="1">
              <a:buNone/>
            </a:pPr>
            <a:r>
              <a:rPr lang="fa-IR" b="1" dirty="0" smtClean="0"/>
              <a:t>۱ . تنگی نفس/تنفس دشوار، درد قفسه سینه، سوزش یا احساس سنگینی در سینه</a:t>
            </a:r>
          </a:p>
          <a:p>
            <a:pPr marL="400050" lvl="1" indent="0" algn="r" rtl="1">
              <a:buNone/>
            </a:pPr>
            <a:r>
              <a:rPr lang="fa-IR" b="1" dirty="0" smtClean="0"/>
              <a:t>۲ . علائم کاهش سطح هوشیاری</a:t>
            </a:r>
          </a:p>
          <a:p>
            <a:pPr marL="400050" lvl="1" indent="0" algn="r" rtl="1">
              <a:buNone/>
            </a:pPr>
            <a:r>
              <a:rPr lang="fa-IR" b="1" dirty="0" smtClean="0"/>
              <a:t>همچنین در صورت وجود علایم زیر به مراکز جامع سلامت ) ۱۶ ساعته( مراجعه نمایند و پزشک تصمیم می گیرد که</a:t>
            </a:r>
          </a:p>
          <a:p>
            <a:pPr marL="400050" lvl="1" indent="0" algn="r" rtl="1">
              <a:buNone/>
            </a:pPr>
            <a:r>
              <a:rPr lang="fa-IR" b="1" dirty="0" smtClean="0"/>
              <a:t>فرد نیاز به ارجاع به مرکز تخصصی دارد یا ادامه درمان داشته و یا درمان های حمایتی اضافه شود:</a:t>
            </a:r>
          </a:p>
          <a:p>
            <a:pPr marL="400050" lvl="1" indent="0" algn="r" rtl="1">
              <a:buNone/>
            </a:pPr>
            <a:r>
              <a:rPr lang="fa-IR" b="1" dirty="0" smtClean="0"/>
              <a:t>۳ . تشدید سرفه ها، بروز سرفه های خلط دار</a:t>
            </a:r>
          </a:p>
          <a:p>
            <a:pPr marL="400050" lvl="1" indent="0" algn="r" rtl="1">
              <a:buNone/>
            </a:pPr>
            <a:r>
              <a:rPr lang="fa-IR" b="1" dirty="0" smtClean="0"/>
              <a:t>۴ . تداوم یا تشدید تب بیش از ۳۸,۵ درجه سانتیگراد بعد از ۵ روز</a:t>
            </a:r>
          </a:p>
          <a:p>
            <a:pPr marL="400050" lvl="1" indent="0" algn="r" rtl="1">
              <a:buNone/>
            </a:pPr>
            <a:r>
              <a:rPr lang="fa-IR" b="1" dirty="0" smtClean="0"/>
              <a:t>۵ . اسهال شدید که کم آبی ناشی از آن به درمان جایگزینی آب و الکترولیت خوراکی پاسخ ندهد</a:t>
            </a:r>
            <a:endParaRPr lang="fa-IR" b="1"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26</a:t>
            </a:fld>
            <a:endParaRPr lang="en-US"/>
          </a:p>
        </p:txBody>
      </p:sp>
    </p:spTree>
    <p:extLst>
      <p:ext uri="{BB962C8B-B14F-4D97-AF65-F5344CB8AC3E}">
        <p14:creationId xmlns:p14="http://schemas.microsoft.com/office/powerpoint/2010/main" val="163320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برای بیمارانی که نیازمند بستری نبوده و نیز جزو گروه در معرض خطر اول و دوم نباشند، </a:t>
            </a:r>
            <a:r>
              <a:rPr lang="fa-IR" b="1" dirty="0" smtClean="0"/>
              <a:t>مراقبت و جدا سازی در منزل </a:t>
            </a:r>
            <a:r>
              <a:rPr lang="fa-IR" dirty="0" smtClean="0"/>
              <a:t>و درمان های تسکینی/علامتی توصیه می شود.</a:t>
            </a:r>
          </a:p>
          <a:p>
            <a:pPr algn="r" rtl="1"/>
            <a:r>
              <a:rPr lang="fa-IR" dirty="0" smtClean="0"/>
              <a:t>همان گونه که پیشتر اشاره شد، نزدیک به ۸۰ % موارد مبتلایان نیازی به بستری نخواهند داشت. از این رو برای اغلب بیماران لازم است مراقبت های درمانی علامتی و تسکینی در منزل انجام شود و مراقبت های معمول شامل موارد زیر کفایت می کند:</a:t>
            </a:r>
          </a:p>
          <a:p>
            <a:pPr marL="800100" lvl="2" indent="0" algn="r" rtl="1">
              <a:buNone/>
            </a:pPr>
            <a:r>
              <a:rPr lang="fa-IR" sz="3200" b="1" dirty="0" smtClean="0"/>
              <a:t> درمان علامتی/تسکینی )در ادامه توضیح داده شده است(</a:t>
            </a:r>
          </a:p>
          <a:p>
            <a:pPr marL="800100" lvl="2" indent="0" algn="r" rtl="1">
              <a:buNone/>
            </a:pPr>
            <a:r>
              <a:rPr lang="fa-IR" sz="3200" b="1" dirty="0" smtClean="0"/>
              <a:t> استراحت، تغذیه مناسب، مایعات کافی،</a:t>
            </a:r>
          </a:p>
          <a:p>
            <a:pPr marL="800100" lvl="2" indent="0" algn="r" rtl="1">
              <a:buNone/>
            </a:pPr>
            <a:r>
              <a:rPr lang="fa-IR" sz="3200" b="1" dirty="0" smtClean="0"/>
              <a:t> جداسازی )در منزل یا نقاهتگاه(</a:t>
            </a:r>
          </a:p>
          <a:p>
            <a:pPr algn="r" rtl="1"/>
            <a:r>
              <a:rPr lang="fa-IR" dirty="0" smtClean="0"/>
              <a:t>بیماران باید از علائم خطر اطلاع داشته باشند و به وی آموزش داده شود تا در صورت بروز این علائم به مراکز درمانی مراجعه کنند. در صورت بروز هر کدام از علایم زیر باید بیماران به مراکز بیمارستانی منتخب مراجعه نمایند:</a:t>
            </a:r>
          </a:p>
          <a:p>
            <a:pPr marL="400050" lvl="1" indent="0" algn="r" rtl="1">
              <a:buNone/>
            </a:pPr>
            <a:r>
              <a:rPr lang="fa-IR" b="1" dirty="0" smtClean="0"/>
              <a:t>۱ . تنگی نفس/تنفس دشوار، درد قفسه سینه، سوزش یا احساس سنگینی در سینه</a:t>
            </a:r>
          </a:p>
          <a:p>
            <a:pPr marL="400050" lvl="1" indent="0" algn="r" rtl="1">
              <a:buNone/>
            </a:pPr>
            <a:r>
              <a:rPr lang="fa-IR" b="1" dirty="0" smtClean="0"/>
              <a:t>۲ . علائم کاهش سطح هوشیاری</a:t>
            </a:r>
          </a:p>
          <a:p>
            <a:pPr marL="400050" lvl="1" indent="0" algn="r" rtl="1">
              <a:buNone/>
            </a:pPr>
            <a:r>
              <a:rPr lang="fa-IR" b="1" dirty="0" smtClean="0"/>
              <a:t>همچنین در صورت وجود علایم زیر به مراکز جامع سلامت ) ۱۶ ساعته( مراجعه نمایند و پزشک تصمیم می گیرد که</a:t>
            </a:r>
          </a:p>
          <a:p>
            <a:pPr marL="400050" lvl="1" indent="0" algn="r" rtl="1">
              <a:buNone/>
            </a:pPr>
            <a:r>
              <a:rPr lang="fa-IR" b="1" dirty="0" smtClean="0"/>
              <a:t>فرد نیاز به ارجاع به مرکز تخصصی دارد یا ادامه درمان داشته و یا درمان های حمایتی اضافه شود:</a:t>
            </a:r>
          </a:p>
          <a:p>
            <a:pPr marL="400050" lvl="1" indent="0" algn="r" rtl="1">
              <a:buNone/>
            </a:pPr>
            <a:r>
              <a:rPr lang="fa-IR" b="1" dirty="0" smtClean="0"/>
              <a:t>۳ . تشدید سرفه ها، بروز سرفه های خلط دار</a:t>
            </a:r>
          </a:p>
          <a:p>
            <a:pPr marL="400050" lvl="1" indent="0" algn="r" rtl="1">
              <a:buNone/>
            </a:pPr>
            <a:r>
              <a:rPr lang="fa-IR" b="1" dirty="0" smtClean="0"/>
              <a:t>۴ . تداوم یا تشدید تب بیش از ۳۸,۵ درجه سانتیگراد بعد از ۵ روز</a:t>
            </a:r>
          </a:p>
          <a:p>
            <a:pPr marL="400050" lvl="1" indent="0" algn="r" rtl="1">
              <a:buNone/>
            </a:pPr>
            <a:r>
              <a:rPr lang="fa-IR" b="1" dirty="0" smtClean="0"/>
              <a:t>۵ . اسهال شدید که کم آبی ناشی از آن به درمان جایگزینی آب و الکترولیت خوراکی پاسخ ندهد</a:t>
            </a:r>
            <a:endParaRPr lang="fa-IR" b="1"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27</a:t>
            </a:fld>
            <a:endParaRPr lang="en-US"/>
          </a:p>
        </p:txBody>
      </p:sp>
    </p:spTree>
    <p:extLst>
      <p:ext uri="{BB962C8B-B14F-4D97-AF65-F5344CB8AC3E}">
        <p14:creationId xmlns:p14="http://schemas.microsoft.com/office/powerpoint/2010/main" val="1633202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پزشکان زیر مجوز تجویز داروی سرپایی )کلروکین( را دارند:</a:t>
            </a:r>
          </a:p>
          <a:p>
            <a:pPr algn="r" rtl="1"/>
            <a:r>
              <a:rPr lang="fa-IR" sz="1200" b="1" i="0" u="none" strike="noStrike" kern="1200" baseline="0" dirty="0" smtClean="0">
                <a:solidFill>
                  <a:schemeClr val="tx1"/>
                </a:solidFill>
                <a:latin typeface="+mn-lt"/>
                <a:ea typeface="+mn-ea"/>
                <a:cs typeface="+mn-cs"/>
              </a:rPr>
              <a:t>۱ . پزشکان مراکز جامع سلامت</a:t>
            </a:r>
          </a:p>
          <a:p>
            <a:pPr algn="r" rtl="1"/>
            <a:r>
              <a:rPr lang="fa-IR" sz="1200" b="0" i="0" u="none" strike="noStrike" kern="1200" baseline="0" dirty="0" smtClean="0">
                <a:solidFill>
                  <a:schemeClr val="tx1"/>
                </a:solidFill>
                <a:latin typeface="+mn-lt"/>
                <a:ea typeface="+mn-ea"/>
                <a:cs typeface="+mn-cs"/>
              </a:rPr>
              <a:t>کلیه پزشکان مراکز جامع سلامت می توانند مطابق دستورالعمل برای بیماران واجد شرایط درمان سرپایی دارو را تجویز کنند، و داروی تجویزی توسط پزشکان مراکز جامع سلامت، در مراکز جامع سلامت منتخب ) ۱۶ یا ۲۴ ساعته( تحویل داده می شود.</a:t>
            </a:r>
          </a:p>
          <a:p>
            <a:pPr algn="r" rtl="1"/>
            <a:r>
              <a:rPr lang="fa-IR" sz="1200" b="1" i="0" u="none" strike="noStrike" kern="1200" baseline="0" dirty="0" smtClean="0">
                <a:solidFill>
                  <a:schemeClr val="tx1"/>
                </a:solidFill>
                <a:latin typeface="+mn-lt"/>
                <a:ea typeface="+mn-ea"/>
                <a:cs typeface="+mn-cs"/>
              </a:rPr>
              <a:t>۲ . پزشکان کلینیک های ویژه منتخب</a:t>
            </a:r>
          </a:p>
          <a:p>
            <a:pPr algn="r" rtl="1"/>
            <a:r>
              <a:rPr lang="fa-IR" sz="1200" b="0" i="0" u="none" strike="noStrike" kern="1200" baseline="0" dirty="0" smtClean="0">
                <a:solidFill>
                  <a:schemeClr val="tx1"/>
                </a:solidFill>
                <a:latin typeface="+mn-lt"/>
                <a:ea typeface="+mn-ea"/>
                <a:cs typeface="+mn-cs"/>
              </a:rPr>
              <a:t>کلینیک های ویژه ای که توسط معاونت درمان دانشگاه علوم پزشکی که به عنوان "مرکز ارائه خدمات درمان سرپایی “ کووید- ۱۹ انتخاب شده اند. دانشگاه ها مکلف هستند در کلینیک های ویژه منتخب از ویزیت متخصصین عفونی، فوق تخصص ریه، متخصص اطفال، متخصص زنان و سایر رشته های مرتبط )حسب صلاحدید( استفاده کنند. پزشکان کلینیک ویژه با </a:t>
            </a:r>
            <a:r>
              <a:rPr lang="fa-IR" sz="1200" b="1" i="0" u="none" strike="noStrike" kern="1200" baseline="0" dirty="0" smtClean="0">
                <a:solidFill>
                  <a:schemeClr val="tx1"/>
                </a:solidFill>
                <a:latin typeface="+mn-lt"/>
                <a:ea typeface="+mn-ea"/>
                <a:cs typeface="+mn-cs"/>
              </a:rPr>
              <a:t>رعایت کامل دستورالعمل</a:t>
            </a:r>
            <a:r>
              <a:rPr lang="fa-IR" sz="1200" b="0" i="0" u="none" strike="noStrike" kern="1200" baseline="0" dirty="0" smtClean="0">
                <a:solidFill>
                  <a:schemeClr val="tx1"/>
                </a:solidFill>
                <a:latin typeface="+mn-lt"/>
                <a:ea typeface="+mn-ea"/>
                <a:cs typeface="+mn-cs"/>
              </a:rPr>
              <a:t>، داروی سرپایی را صرفا برای </a:t>
            </a:r>
            <a:r>
              <a:rPr lang="fa-IR" sz="1200" b="1" i="0" u="none" strike="noStrike" kern="1200" baseline="0" dirty="0" smtClean="0">
                <a:solidFill>
                  <a:schemeClr val="tx1"/>
                </a:solidFill>
                <a:latin typeface="+mn-lt"/>
                <a:ea typeface="+mn-ea"/>
                <a:cs typeface="+mn-cs"/>
              </a:rPr>
              <a:t>افراد واجد شرایط </a:t>
            </a:r>
            <a:r>
              <a:rPr lang="fa-IR" sz="1200" b="0" i="0" u="none" strike="noStrike" kern="1200" baseline="0" dirty="0" smtClean="0">
                <a:solidFill>
                  <a:schemeClr val="tx1"/>
                </a:solidFill>
                <a:latin typeface="+mn-lt"/>
                <a:ea typeface="+mn-ea"/>
                <a:cs typeface="+mn-cs"/>
              </a:rPr>
              <a:t>)گروه پرخطر اول و دوم با شرایط ذکر شده در پروتکل( در قالب </a:t>
            </a:r>
            <a:r>
              <a:rPr lang="fa-IR" sz="1200" b="1" i="0" u="none" strike="noStrike" kern="1200" baseline="0" dirty="0" smtClean="0">
                <a:solidFill>
                  <a:schemeClr val="tx1"/>
                </a:solidFill>
                <a:latin typeface="+mn-lt"/>
                <a:ea typeface="+mn-ea"/>
                <a:cs typeface="+mn-cs"/>
              </a:rPr>
              <a:t>فرم درخواست داروی سرپایی </a:t>
            </a:r>
            <a:r>
              <a:rPr lang="fa-IR" sz="1200" b="0" i="0" u="none" strike="noStrike" kern="1200" baseline="0" dirty="0" smtClean="0">
                <a:solidFill>
                  <a:schemeClr val="tx1"/>
                </a:solidFill>
                <a:latin typeface="+mn-lt"/>
                <a:ea typeface="+mn-ea"/>
                <a:cs typeface="+mn-cs"/>
              </a:rPr>
              <a:t>درخواست نموده و بیمار با در دست داشتن فرم درخواست دارو به مراکز جامع سلامت منتخب ارجاع می شود.</a:t>
            </a:r>
          </a:p>
          <a:p>
            <a:pPr algn="r" rtl="1"/>
            <a:r>
              <a:rPr lang="fa-IR" sz="1200" b="0" i="0" u="none" strike="noStrike" kern="1200" baseline="0" dirty="0" smtClean="0">
                <a:solidFill>
                  <a:schemeClr val="tx1"/>
                </a:solidFill>
                <a:latin typeface="+mn-lt"/>
                <a:ea typeface="+mn-ea"/>
                <a:cs typeface="+mn-cs"/>
              </a:rPr>
              <a:t>۳ . </a:t>
            </a:r>
            <a:r>
              <a:rPr lang="fa-IR" sz="1200" b="1" i="0" u="none" strike="noStrike" kern="1200" baseline="0" dirty="0" smtClean="0">
                <a:solidFill>
                  <a:schemeClr val="tx1"/>
                </a:solidFill>
                <a:latin typeface="+mn-lt"/>
                <a:ea typeface="+mn-ea"/>
                <a:cs typeface="+mn-cs"/>
              </a:rPr>
              <a:t>پزشکان بخش خصوصی</a:t>
            </a:r>
          </a:p>
          <a:p>
            <a:pPr algn="r" rtl="1"/>
            <a:r>
              <a:rPr lang="fa-IR" sz="1200" b="0" i="0" u="none" strike="noStrike" kern="1200" baseline="0" dirty="0" smtClean="0">
                <a:solidFill>
                  <a:schemeClr val="tx1"/>
                </a:solidFill>
                <a:latin typeface="+mn-lt"/>
                <a:ea typeface="+mn-ea"/>
                <a:cs typeface="+mn-cs"/>
              </a:rPr>
              <a:t>تعیین مطب های خصوصی که مجوز تجویز دارو دارند بر عهده سازمان نظام پزشکی استان است. از طرف سازمان نظام پزشکی برای پزشکان عمومی، داخلی، عفونی، زنان و اطفال فراخوان داده می شود. هر پزشک که اعلام همکاری نماید موظف است با </a:t>
            </a:r>
            <a:r>
              <a:rPr lang="fa-IR" sz="1200" b="1" i="0" u="none" strike="noStrike" kern="1200" baseline="0" dirty="0" smtClean="0">
                <a:solidFill>
                  <a:schemeClr val="tx1"/>
                </a:solidFill>
                <a:latin typeface="+mn-lt"/>
                <a:ea typeface="+mn-ea"/>
                <a:cs typeface="+mn-cs"/>
              </a:rPr>
              <a:t>رعایت کامل دستورالعمل</a:t>
            </a:r>
            <a:r>
              <a:rPr lang="fa-IR" sz="1200" b="0" i="0" u="none" strike="noStrike" kern="1200" baseline="0" dirty="0" smtClean="0">
                <a:solidFill>
                  <a:schemeClr val="tx1"/>
                </a:solidFill>
                <a:latin typeface="+mn-lt"/>
                <a:ea typeface="+mn-ea"/>
                <a:cs typeface="+mn-cs"/>
              </a:rPr>
              <a:t>، داروی سرپایی را صرفا برای </a:t>
            </a:r>
            <a:r>
              <a:rPr lang="fa-IR" sz="1200" b="1" i="0" u="none" strike="noStrike" kern="1200" baseline="0" dirty="0" smtClean="0">
                <a:solidFill>
                  <a:schemeClr val="tx1"/>
                </a:solidFill>
                <a:latin typeface="+mn-lt"/>
                <a:ea typeface="+mn-ea"/>
                <a:cs typeface="+mn-cs"/>
              </a:rPr>
              <a:t>افراد واجد شرایط </a:t>
            </a:r>
            <a:r>
              <a:rPr lang="fa-IR" sz="1200" b="0" i="0" u="none" strike="noStrike" kern="1200" baseline="0" dirty="0" smtClean="0">
                <a:solidFill>
                  <a:schemeClr val="tx1"/>
                </a:solidFill>
                <a:latin typeface="+mn-lt"/>
                <a:ea typeface="+mn-ea"/>
                <a:cs typeface="+mn-cs"/>
              </a:rPr>
              <a:t>)گروه پرخطر اول و دوم با شرایط ذکر شده در این راهنما( در قالب </a:t>
            </a:r>
            <a:r>
              <a:rPr lang="fa-IR" sz="1200" b="1" i="0" u="none" strike="noStrike" kern="1200" baseline="0" dirty="0" smtClean="0">
                <a:solidFill>
                  <a:schemeClr val="tx1"/>
                </a:solidFill>
                <a:latin typeface="+mn-lt"/>
                <a:ea typeface="+mn-ea"/>
                <a:cs typeface="+mn-cs"/>
              </a:rPr>
              <a:t>فرم درخواست داروی سرپایی </a:t>
            </a:r>
            <a:r>
              <a:rPr lang="fa-IR" sz="1200" b="0" i="0" u="none" strike="noStrike" kern="1200" baseline="0" dirty="0" smtClean="0">
                <a:solidFill>
                  <a:schemeClr val="tx1"/>
                </a:solidFill>
                <a:latin typeface="+mn-lt"/>
                <a:ea typeface="+mn-ea"/>
                <a:cs typeface="+mn-cs"/>
              </a:rPr>
              <a:t>درخواست نموده و بیمار با در دست داشتن فرم درخواست دارو به مراکز جامع سلامت منتخب ارجاع می شود.</a:t>
            </a:r>
          </a:p>
          <a:p>
            <a:pPr algn="r" rtl="1"/>
            <a:r>
              <a:rPr lang="fa-IR" sz="1200" b="0" i="0" u="none" strike="noStrike" kern="1200" baseline="0" dirty="0" smtClean="0">
                <a:solidFill>
                  <a:schemeClr val="tx1"/>
                </a:solidFill>
                <a:latin typeface="+mn-lt"/>
                <a:ea typeface="+mn-ea"/>
                <a:cs typeface="+mn-cs"/>
              </a:rPr>
              <a:t>در هر دانشگاه علوم پزشکی مراکز جامع سلامت منتخب ) ۱۶ یا ۲۴ ساعته( که توسط معاونت بهداشتی تعیین می شوند برای </a:t>
            </a:r>
            <a:r>
              <a:rPr lang="fa-IR" sz="1200" b="1" i="0" u="none" strike="noStrike" kern="1200" baseline="0" dirty="0" smtClean="0">
                <a:solidFill>
                  <a:schemeClr val="tx1"/>
                </a:solidFill>
                <a:latin typeface="+mn-lt"/>
                <a:ea typeface="+mn-ea"/>
                <a:cs typeface="+mn-cs"/>
              </a:rPr>
              <a:t>ارائه داروی سرپایی </a:t>
            </a:r>
            <a:r>
              <a:rPr lang="fa-IR" sz="1200" b="0" i="0" u="none" strike="noStrike" kern="1200" baseline="0" dirty="0" smtClean="0">
                <a:solidFill>
                  <a:schemeClr val="tx1"/>
                </a:solidFill>
                <a:latin typeface="+mn-lt"/>
                <a:ea typeface="+mn-ea"/>
                <a:cs typeface="+mn-cs"/>
              </a:rPr>
              <a:t>در نظر گرفته شده است:</a:t>
            </a:r>
          </a:p>
          <a:p>
            <a:pPr algn="r" rtl="1"/>
            <a:r>
              <a:rPr lang="fa-IR" sz="1200" b="0" i="0" u="none" strike="noStrike" kern="1200" baseline="0" dirty="0" smtClean="0">
                <a:solidFill>
                  <a:schemeClr val="tx1"/>
                </a:solidFill>
                <a:latin typeface="+mn-lt"/>
                <a:ea typeface="+mn-ea"/>
                <a:cs typeface="+mn-cs"/>
              </a:rPr>
              <a:t>* جزئیات بیشتر در دستورالعمل اجرایی نحوه تامین و توزیع داروی مورد نیاز و پیگیری بیماران تحت درمان سرپایی  </a:t>
            </a:r>
            <a:r>
              <a:rPr lang="en-US" sz="1200" b="0" i="1" u="none" strike="noStrike" kern="1200" baseline="0" dirty="0" smtClean="0">
                <a:solidFill>
                  <a:schemeClr val="tx1"/>
                </a:solidFill>
                <a:latin typeface="+mn-lt"/>
                <a:ea typeface="+mn-ea"/>
                <a:cs typeface="+mn-cs"/>
              </a:rPr>
              <a:t>COVID </a:t>
            </a:r>
            <a:r>
              <a:rPr lang="fa-IR" sz="1200" b="0" i="1" u="none" strike="noStrike" kern="1200" baseline="0" dirty="0" smtClean="0">
                <a:solidFill>
                  <a:schemeClr val="tx1"/>
                </a:solidFill>
                <a:latin typeface="+mn-lt"/>
                <a:ea typeface="+mn-ea"/>
                <a:cs typeface="+mn-cs"/>
              </a:rPr>
              <a:t>۱۹ </a:t>
            </a:r>
            <a:r>
              <a:rPr lang="fa-IR" sz="1200" b="0" i="0" u="none" strike="noStrike" kern="1200" baseline="0" dirty="0" smtClean="0">
                <a:solidFill>
                  <a:schemeClr val="tx1"/>
                </a:solidFill>
                <a:latin typeface="+mn-lt"/>
                <a:ea typeface="+mn-ea"/>
                <a:cs typeface="+mn-cs"/>
              </a:rPr>
              <a:t>شرح داده شده است.</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29</a:t>
            </a:fld>
            <a:endParaRPr lang="en-US"/>
          </a:p>
        </p:txBody>
      </p:sp>
    </p:spTree>
    <p:extLst>
      <p:ext uri="{BB962C8B-B14F-4D97-AF65-F5344CB8AC3E}">
        <p14:creationId xmlns:p14="http://schemas.microsoft.com/office/powerpoint/2010/main" val="2306720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بسیاری از مبتلایان به کووید- ۱۹ نیازی به مراجعه به مراکز درمانی ندارند و با مراقبت های ساده در منزل بهبود خواهند یافت. برای تعدادی از علائم شایع در مبتلایان به کووید- ۱۹ , توصیه هایی در جهت تخفیف/بهبود علائم مطرح شده است. شامل:</a:t>
            </a:r>
          </a:p>
          <a:p>
            <a:pPr algn="r" rtl="1"/>
            <a:r>
              <a:rPr lang="fa-IR" sz="1200" b="1" i="0" u="none" strike="noStrike" kern="1200" baseline="0" dirty="0" smtClean="0">
                <a:solidFill>
                  <a:schemeClr val="tx1"/>
                </a:solidFill>
                <a:latin typeface="+mn-lt"/>
                <a:ea typeface="+mn-ea"/>
                <a:cs typeface="+mn-cs"/>
              </a:rPr>
              <a:t>ضعف و بیحالی</a:t>
            </a:r>
          </a:p>
          <a:p>
            <a:pPr algn="r" rtl="1"/>
            <a:r>
              <a:rPr lang="fa-IR" sz="1200" b="0" i="0" u="none" strike="noStrike" kern="1200" baseline="0" dirty="0" smtClean="0">
                <a:solidFill>
                  <a:schemeClr val="tx1"/>
                </a:solidFill>
                <a:latin typeface="+mn-lt"/>
                <a:ea typeface="+mn-ea"/>
                <a:cs typeface="+mn-cs"/>
              </a:rPr>
              <a:t> کاهش فعالیت شدید روزانه و استراحت در منزل-تغذیه مناسب و کافی</a:t>
            </a:r>
          </a:p>
          <a:p>
            <a:pPr algn="r" rtl="1"/>
            <a:r>
              <a:rPr lang="fa-IR" sz="1200" b="0" i="0" u="none" strike="noStrike" kern="1200" baseline="0" dirty="0" smtClean="0">
                <a:solidFill>
                  <a:schemeClr val="tx1"/>
                </a:solidFill>
                <a:latin typeface="+mn-lt"/>
                <a:ea typeface="+mn-ea"/>
                <a:cs typeface="+mn-cs"/>
              </a:rPr>
              <a:t> انجام حرکات نرمش بویزه نرمش به همراه تمرین های تنفسی می تواند کمک کننده باشد</a:t>
            </a:r>
          </a:p>
          <a:p>
            <a:pPr algn="r" rtl="1"/>
            <a:r>
              <a:rPr lang="fa-IR" sz="1200" b="1" i="0" u="none" strike="noStrike" kern="1200" baseline="0" dirty="0" smtClean="0">
                <a:solidFill>
                  <a:schemeClr val="tx1"/>
                </a:solidFill>
                <a:latin typeface="+mn-lt"/>
                <a:ea typeface="+mn-ea"/>
                <a:cs typeface="+mn-cs"/>
              </a:rPr>
              <a:t>تب و درد بدن</a:t>
            </a:r>
          </a:p>
          <a:p>
            <a:pPr algn="r" rtl="1"/>
            <a:r>
              <a:rPr lang="fa-IR" sz="1200" b="0" i="0" u="none" strike="noStrike" kern="1200" baseline="0" dirty="0" smtClean="0">
                <a:solidFill>
                  <a:schemeClr val="tx1"/>
                </a:solidFill>
                <a:latin typeface="+mn-lt"/>
                <a:ea typeface="+mn-ea"/>
                <a:cs typeface="+mn-cs"/>
              </a:rPr>
              <a:t> توصیه به مصرف ضد درد: استامینوفن توصیه می شود. در صورت عدم پاسخ می توان از یک</a:t>
            </a:r>
          </a:p>
          <a:p>
            <a:pPr algn="r" rtl="1"/>
            <a:r>
              <a:rPr lang="en-US" sz="1200" b="0" i="0" u="none" strike="noStrike" kern="1200" baseline="0" dirty="0" smtClean="0">
                <a:solidFill>
                  <a:schemeClr val="tx1"/>
                </a:solidFill>
                <a:latin typeface="+mn-lt"/>
                <a:ea typeface="+mn-ea"/>
                <a:cs typeface="+mn-cs"/>
              </a:rPr>
              <a:t>NSAID </a:t>
            </a:r>
            <a:r>
              <a:rPr lang="fa-IR" sz="1200" b="0" i="0" u="none" strike="noStrike" kern="1200" baseline="0" dirty="0" smtClean="0">
                <a:solidFill>
                  <a:schemeClr val="tx1"/>
                </a:solidFill>
                <a:latin typeface="+mn-lt"/>
                <a:ea typeface="+mn-ea"/>
                <a:cs typeface="+mn-cs"/>
              </a:rPr>
              <a:t>استفاده کرد. دوز استامینوفن به عنوان ضد درد و تب ۵۰۰ میلی گرم هر ۶ ساعت است.</a:t>
            </a:r>
          </a:p>
          <a:p>
            <a:pPr algn="r" rtl="1"/>
            <a:r>
              <a:rPr lang="fa-IR" sz="1200" b="0" i="0" u="none" strike="noStrike" kern="1200" baseline="0" dirty="0" smtClean="0">
                <a:solidFill>
                  <a:schemeClr val="tx1"/>
                </a:solidFill>
                <a:latin typeface="+mn-lt"/>
                <a:ea typeface="+mn-ea"/>
                <a:cs typeface="+mn-cs"/>
              </a:rPr>
              <a:t>بعد از رفع علایم نیاز به ادامه استامینوفن نیست. از بین داروهای ضد درد غیر استروئیدی،</a:t>
            </a:r>
          </a:p>
          <a:p>
            <a:pPr algn="r" rtl="1"/>
            <a:r>
              <a:rPr lang="fa-IR" sz="1200" b="0" i="0" u="none" strike="noStrike" kern="1200" baseline="0" dirty="0" smtClean="0">
                <a:solidFill>
                  <a:schemeClr val="tx1"/>
                </a:solidFill>
                <a:latin typeface="+mn-lt"/>
                <a:ea typeface="+mn-ea"/>
                <a:cs typeface="+mn-cs"/>
              </a:rPr>
              <a:t>ناپروکسن به علت عوارض کمتر قلبی-عروقی و عوارض نسبتا قابل تحمل گوارشی به بقیه</a:t>
            </a:r>
          </a:p>
          <a:p>
            <a:pPr algn="r" rtl="1"/>
            <a:r>
              <a:rPr lang="fa-IR" sz="1200" b="0" i="0" u="none" strike="noStrike" kern="1200" baseline="0" dirty="0" smtClean="0">
                <a:solidFill>
                  <a:schemeClr val="tx1"/>
                </a:solidFill>
                <a:latin typeface="+mn-lt"/>
                <a:ea typeface="+mn-ea"/>
                <a:cs typeface="+mn-cs"/>
              </a:rPr>
              <a:t>داروهای این دسته ارجح است. دوز توصیه شده ۵۰۰ میلی گرم هر ۸ تا ۱۲ ساعت است.</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توجه کنید که داروهای مسکن فقط در حد لازم )کاهش شدت نشانه هایی مانند تب ودرد(</a:t>
            </a:r>
          </a:p>
          <a:p>
            <a:pPr algn="r" rtl="1"/>
            <a:r>
              <a:rPr lang="fa-IR" sz="1200" b="0" i="0" u="none" strike="noStrike" kern="1200" baseline="0" dirty="0" smtClean="0">
                <a:solidFill>
                  <a:schemeClr val="tx1"/>
                </a:solidFill>
                <a:latin typeface="+mn-lt"/>
                <a:ea typeface="+mn-ea"/>
                <a:cs typeface="+mn-cs"/>
              </a:rPr>
              <a:t>و در کمترین دوز مؤثر استفاده شود</a:t>
            </a:r>
          </a:p>
          <a:p>
            <a:pPr algn="r" rtl="1"/>
            <a:r>
              <a:rPr lang="fa-IR" sz="1200" b="1" i="0" u="none" strike="noStrike" kern="1200" baseline="0" dirty="0" smtClean="0">
                <a:solidFill>
                  <a:schemeClr val="tx1"/>
                </a:solidFill>
                <a:latin typeface="+mn-lt"/>
                <a:ea typeface="+mn-ea"/>
                <a:cs typeface="+mn-cs"/>
              </a:rPr>
              <a:t>سرفه</a:t>
            </a:r>
          </a:p>
          <a:p>
            <a:pPr algn="r" rtl="1"/>
            <a:r>
              <a:rPr lang="fa-IR" sz="1200" b="0" i="0" u="none" strike="noStrike" kern="1200" baseline="0" dirty="0" smtClean="0">
                <a:solidFill>
                  <a:schemeClr val="tx1"/>
                </a:solidFill>
                <a:latin typeface="+mn-lt"/>
                <a:ea typeface="+mn-ea"/>
                <a:cs typeface="+mn-cs"/>
              </a:rPr>
              <a:t> قرار گرفتن بیمار در بهترین ترین حالتی که احساس راحتی کند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به بیمار توصیه کنید که هنگام سرفه کردن از خوابیدن بصورت طاق باز )خوابیدن به پشت(</a:t>
            </a:r>
          </a:p>
          <a:p>
            <a:pPr algn="r" rtl="1"/>
            <a:r>
              <a:rPr lang="fa-IR" sz="1200" b="0" i="0" u="none" strike="noStrike" kern="1200" baseline="0" dirty="0" smtClean="0">
                <a:solidFill>
                  <a:schemeClr val="tx1"/>
                </a:solidFill>
                <a:latin typeface="+mn-lt"/>
                <a:ea typeface="+mn-ea"/>
                <a:cs typeface="+mn-cs"/>
              </a:rPr>
              <a:t>اجتناب کرده و ترجیحا وضعیت نشسته یا نیم نشسته داشته باشد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از داروهای ضد سرفه می توان استفاده کرد : برم هگزین ، دکسترومتورفان, دیفن هیدرامین</a:t>
            </a:r>
          </a:p>
          <a:p>
            <a:pPr algn="r" rtl="1"/>
            <a:r>
              <a:rPr lang="fa-IR" sz="1200" b="0" i="0" u="none" strike="noStrike" kern="1200" baseline="0" dirty="0" smtClean="0">
                <a:solidFill>
                  <a:schemeClr val="tx1"/>
                </a:solidFill>
                <a:latin typeface="+mn-lt"/>
                <a:ea typeface="+mn-ea"/>
                <a:cs typeface="+mn-cs"/>
              </a:rPr>
              <a:t>: دوز توصیه شده از شربت دکسترومتورفان و الگزیر دیفن هیدرامین ۱۰ تا ۱۵ میلی لیتر هر</a:t>
            </a:r>
          </a:p>
          <a:p>
            <a:pPr algn="r" rtl="1"/>
            <a:r>
              <a:rPr lang="fa-IR" sz="1200" b="0" i="0" u="none" strike="noStrike" kern="1200" baseline="0" dirty="0" smtClean="0">
                <a:solidFill>
                  <a:schemeClr val="tx1"/>
                </a:solidFill>
                <a:latin typeface="+mn-lt"/>
                <a:ea typeface="+mn-ea"/>
                <a:cs typeface="+mn-cs"/>
              </a:rPr>
              <a:t>۶ تا ۸ </a:t>
            </a:r>
            <a:r>
              <a:rPr lang="en-US" sz="1200" b="0" i="0" u="none" strike="noStrike" kern="1200" baseline="0" dirty="0" err="1" smtClean="0">
                <a:solidFill>
                  <a:schemeClr val="tx1"/>
                </a:solidFill>
                <a:latin typeface="+mn-lt"/>
                <a:ea typeface="+mn-ea"/>
                <a:cs typeface="+mn-cs"/>
              </a:rPr>
              <a:t>ps</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ساعت است. دیفن هیدرامین دارای خواص آنتی هیستامینیک، خواب آور، آرام</a:t>
            </a:r>
          </a:p>
          <a:p>
            <a:pPr algn="r" rtl="1"/>
            <a:r>
              <a:rPr lang="fa-IR" sz="1200" b="0" i="0" u="none" strike="noStrike" kern="1200" baseline="0" dirty="0" smtClean="0">
                <a:solidFill>
                  <a:schemeClr val="tx1"/>
                </a:solidFill>
                <a:latin typeface="+mn-lt"/>
                <a:ea typeface="+mn-ea"/>
                <a:cs typeface="+mn-cs"/>
              </a:rPr>
              <a:t>بخش و ضد تهوع نیز می باشد. در افراد مسن و بیماران </a:t>
            </a:r>
            <a:r>
              <a:rPr lang="en-US" sz="1200" b="0" i="0" u="none" strike="noStrike" kern="1200" baseline="0" dirty="0" smtClean="0">
                <a:solidFill>
                  <a:schemeClr val="tx1"/>
                </a:solidFill>
                <a:latin typeface="+mn-lt"/>
                <a:ea typeface="+mn-ea"/>
                <a:cs typeface="+mn-cs"/>
              </a:rPr>
              <a:t>COPD </a:t>
            </a:r>
            <a:r>
              <a:rPr lang="fa-IR" sz="1200" b="0" i="0" u="none" strike="noStrike" kern="1200" baseline="0" dirty="0" smtClean="0">
                <a:solidFill>
                  <a:schemeClr val="tx1"/>
                </a:solidFill>
                <a:latin typeface="+mn-lt"/>
                <a:ea typeface="+mn-ea"/>
                <a:cs typeface="+mn-cs"/>
              </a:rPr>
              <a:t>تجویز این داروها با احتیاط</a:t>
            </a:r>
          </a:p>
          <a:p>
            <a:pPr algn="r" rtl="1"/>
            <a:r>
              <a:rPr lang="fa-IR" sz="1200" b="0" i="0" u="none" strike="noStrike" kern="1200" baseline="0" dirty="0" smtClean="0">
                <a:solidFill>
                  <a:schemeClr val="tx1"/>
                </a:solidFill>
                <a:latin typeface="+mn-lt"/>
                <a:ea typeface="+mn-ea"/>
                <a:cs typeface="+mn-cs"/>
              </a:rPr>
              <a:t>باشد.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فراورده های گیاهی فورموله شده، تایید شده و دارای مجوز رسمی پخش در مراکز درمانی,</a:t>
            </a:r>
          </a:p>
          <a:p>
            <a:pPr algn="r" rtl="1"/>
            <a:r>
              <a:rPr lang="fa-IR" sz="1200" b="0" i="0" u="none" strike="noStrike" kern="1200" baseline="0" dirty="0" smtClean="0">
                <a:solidFill>
                  <a:schemeClr val="tx1"/>
                </a:solidFill>
                <a:latin typeface="+mn-lt"/>
                <a:ea typeface="+mn-ea"/>
                <a:cs typeface="+mn-cs"/>
              </a:rPr>
              <a:t>عسل و لیمو )یک قاشق چایخوری داخل یک لیوان آب گرم( برای کاهش سرفه ممکن است</a:t>
            </a:r>
          </a:p>
          <a:p>
            <a:pPr algn="r" rtl="1"/>
            <a:r>
              <a:rPr lang="fa-IR" sz="1200" b="0" i="0" u="none" strike="noStrike" kern="1200" baseline="0" dirty="0" smtClean="0">
                <a:solidFill>
                  <a:schemeClr val="tx1"/>
                </a:solidFill>
                <a:latin typeface="+mn-lt"/>
                <a:ea typeface="+mn-ea"/>
                <a:cs typeface="+mn-cs"/>
              </a:rPr>
              <a:t>کمک کننده باشد. در استفاده از داروهای گیاهی حتما به احتمال حساسیت های زمینه ای</a:t>
            </a:r>
          </a:p>
          <a:p>
            <a:pPr algn="r" rtl="1"/>
            <a:r>
              <a:rPr lang="fa-IR" sz="1200" b="0" i="0" u="none" strike="noStrike" kern="1200" baseline="0" dirty="0" smtClean="0">
                <a:solidFill>
                  <a:schemeClr val="tx1"/>
                </a:solidFill>
                <a:latin typeface="+mn-lt"/>
                <a:ea typeface="+mn-ea"/>
                <a:cs typeface="+mn-cs"/>
              </a:rPr>
              <a:t>فرد به این ترکیبات توجه شود.</a:t>
            </a:r>
          </a:p>
          <a:p>
            <a:pPr algn="r" rtl="1"/>
            <a:r>
              <a:rPr lang="fa-IR" sz="1200" b="1" i="0" u="none" strike="noStrike" kern="1200" baseline="0" dirty="0" smtClean="0">
                <a:solidFill>
                  <a:schemeClr val="tx1"/>
                </a:solidFill>
                <a:latin typeface="+mn-lt"/>
                <a:ea typeface="+mn-ea"/>
                <a:cs typeface="+mn-cs"/>
              </a:rPr>
              <a:t>از دست دادن حس بویایی</a:t>
            </a:r>
          </a:p>
          <a:p>
            <a:pPr algn="r" rtl="1"/>
            <a:r>
              <a:rPr lang="fa-IR" sz="1200" b="0" i="0" u="none" strike="noStrike" kern="1200" baseline="0" dirty="0" smtClean="0">
                <a:solidFill>
                  <a:schemeClr val="tx1"/>
                </a:solidFill>
                <a:latin typeface="+mn-lt"/>
                <a:ea typeface="+mn-ea"/>
                <a:cs typeface="+mn-cs"/>
              </a:rPr>
              <a:t> اطمینان دادن به بیمار در مورد بهبود تدریجی این علامت و اینکه ممکن است هفته ها طول بکشد.</a:t>
            </a:r>
          </a:p>
          <a:p>
            <a:pPr algn="r" rtl="1"/>
            <a:r>
              <a:rPr lang="fa-IR" sz="1200" b="0" i="0" u="none" strike="noStrike" kern="1200" baseline="0" dirty="0" smtClean="0">
                <a:solidFill>
                  <a:schemeClr val="tx1"/>
                </a:solidFill>
                <a:latin typeface="+mn-lt"/>
                <a:ea typeface="+mn-ea"/>
                <a:cs typeface="+mn-cs"/>
              </a:rPr>
              <a:t>درمان اختصاصی ندارد. ممکن است در صورت تداوم بیش از ۲ هفته، از شیوه تحریک عصب بویایی</a:t>
            </a:r>
          </a:p>
          <a:p>
            <a:pPr algn="r" rtl="1"/>
            <a:r>
              <a:rPr lang="fa-IR" sz="1200" b="0" i="0" u="none" strike="noStrike" kern="1200" baseline="0" dirty="0" smtClean="0">
                <a:solidFill>
                  <a:schemeClr val="tx1"/>
                </a:solidFill>
                <a:latin typeface="+mn-lt"/>
                <a:ea typeface="+mn-ea"/>
                <a:cs typeface="+mn-cs"/>
              </a:rPr>
              <a:t>به کمک ترکیبات بودار استفاده نمود. دقت کند که این ترکیبات محرک نبوده و به مخاط آسیب</a:t>
            </a:r>
          </a:p>
          <a:p>
            <a:pPr algn="r" rtl="1"/>
            <a:r>
              <a:rPr lang="fa-IR" sz="1200" b="0" i="0" u="none" strike="noStrike" kern="1200" baseline="0" dirty="0" smtClean="0">
                <a:solidFill>
                  <a:schemeClr val="tx1"/>
                </a:solidFill>
                <a:latin typeface="+mn-lt"/>
                <a:ea typeface="+mn-ea"/>
                <a:cs typeface="+mn-cs"/>
              </a:rPr>
              <a:t>نرسانند</a:t>
            </a:r>
          </a:p>
          <a:p>
            <a:pPr algn="r" rtl="1"/>
            <a:r>
              <a:rPr lang="fa-IR" sz="1200" b="1" i="0" u="none" strike="noStrike" kern="1200" baseline="0" dirty="0" smtClean="0">
                <a:solidFill>
                  <a:schemeClr val="tx1"/>
                </a:solidFill>
                <a:latin typeface="+mn-lt"/>
                <a:ea typeface="+mn-ea"/>
                <a:cs typeface="+mn-cs"/>
              </a:rPr>
              <a:t>تهوع و استفراغ</a:t>
            </a:r>
          </a:p>
          <a:p>
            <a:pPr algn="r" rtl="1"/>
            <a:r>
              <a:rPr lang="fa-IR" sz="1200" b="0" i="0" u="none" strike="noStrike" kern="1200" baseline="0" dirty="0" smtClean="0">
                <a:solidFill>
                  <a:schemeClr val="tx1"/>
                </a:solidFill>
                <a:latin typeface="+mn-lt"/>
                <a:ea typeface="+mn-ea"/>
                <a:cs typeface="+mn-cs"/>
              </a:rPr>
              <a:t>بررسی علت تهوع و استفراغ</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ممکن است ناشی از علائم بیماری کووید بوده یا بدلیل عوارض و تداخلات دارویی ایجاد شود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داروهایی نظیر هیدروکسی کلروکین ممکن است باعث تهوع و استفراغ شوند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اقدامات زیر می تواند به کاهش تهوع و استفراغ کمک کند:</a:t>
            </a:r>
          </a:p>
          <a:p>
            <a:pPr algn="r" rtl="1"/>
            <a:r>
              <a:rPr lang="fa-IR" sz="1200" b="0" i="0" u="none" strike="noStrike" kern="1200" baseline="0" dirty="0" smtClean="0">
                <a:solidFill>
                  <a:schemeClr val="tx1"/>
                </a:solidFill>
                <a:latin typeface="+mn-lt"/>
                <a:ea typeface="+mn-ea"/>
                <a:cs typeface="+mn-cs"/>
              </a:rPr>
              <a:t> کشیدن نفس های آرام و عمیق</a:t>
            </a:r>
          </a:p>
          <a:p>
            <a:pPr algn="r" rtl="1"/>
            <a:r>
              <a:rPr lang="fa-IR" sz="1200" b="0" i="0" u="none" strike="noStrike" kern="1200" baseline="0" dirty="0" smtClean="0">
                <a:solidFill>
                  <a:schemeClr val="tx1"/>
                </a:solidFill>
                <a:latin typeface="+mn-lt"/>
                <a:ea typeface="+mn-ea"/>
                <a:cs typeface="+mn-cs"/>
              </a:rPr>
              <a:t> نوشیدن اندک اندک مایعات سرد-یخی</a:t>
            </a:r>
          </a:p>
          <a:p>
            <a:pPr algn="r" rtl="1"/>
            <a:r>
              <a:rPr lang="fa-IR" sz="1200" b="0" i="0" u="none" strike="noStrike" kern="1200" baseline="0" dirty="0" smtClean="0">
                <a:solidFill>
                  <a:schemeClr val="tx1"/>
                </a:solidFill>
                <a:latin typeface="+mn-lt"/>
                <a:ea typeface="+mn-ea"/>
                <a:cs typeface="+mn-cs"/>
              </a:rPr>
              <a:t> مصرف غذاهای سبک نظیر نان سوخاری و غذاهایی که می تواند تحمل کند</a:t>
            </a:r>
          </a:p>
          <a:p>
            <a:pPr algn="r" rtl="1"/>
            <a:r>
              <a:rPr lang="fa-IR" sz="1200" b="0" i="0" u="none" strike="noStrike" kern="1200" baseline="0" dirty="0" smtClean="0">
                <a:solidFill>
                  <a:schemeClr val="tx1"/>
                </a:solidFill>
                <a:latin typeface="+mn-lt"/>
                <a:ea typeface="+mn-ea"/>
                <a:cs typeface="+mn-cs"/>
              </a:rPr>
              <a:t> عدم مصرف غذاهای سرخ شده, چرب یا شیرین</a:t>
            </a:r>
          </a:p>
          <a:p>
            <a:pPr algn="r" rtl="1"/>
            <a:r>
              <a:rPr lang="fa-IR" sz="1200" b="0" i="0" u="none" strike="noStrike" kern="1200" baseline="0" dirty="0" smtClean="0">
                <a:solidFill>
                  <a:schemeClr val="tx1"/>
                </a:solidFill>
                <a:latin typeface="+mn-lt"/>
                <a:ea typeface="+mn-ea"/>
                <a:cs typeface="+mn-cs"/>
              </a:rPr>
              <a:t> افزایش دفعات مصرف غذا و کاهش حجم غذا در هر نوبت</a:t>
            </a:r>
          </a:p>
          <a:p>
            <a:pPr algn="r" rtl="1"/>
            <a:r>
              <a:rPr lang="fa-IR" sz="1200" b="0" i="0" u="none" strike="noStrike" kern="1200" baseline="0" dirty="0" smtClean="0">
                <a:solidFill>
                  <a:schemeClr val="tx1"/>
                </a:solidFill>
                <a:latin typeface="+mn-lt"/>
                <a:ea typeface="+mn-ea"/>
                <a:cs typeface="+mn-cs"/>
              </a:rPr>
              <a:t> بعد از غذا فعالیت نکنند</a:t>
            </a:r>
          </a:p>
          <a:p>
            <a:pPr algn="r" rtl="1"/>
            <a:r>
              <a:rPr lang="fa-IR" sz="1200" b="0" i="0" u="none" strike="noStrike" kern="1200" baseline="0" dirty="0" smtClean="0">
                <a:solidFill>
                  <a:schemeClr val="tx1"/>
                </a:solidFill>
                <a:latin typeface="+mn-lt"/>
                <a:ea typeface="+mn-ea"/>
                <a:cs typeface="+mn-cs"/>
              </a:rPr>
              <a:t> بلافاصله بعد از غذا مسواک نزنند</a:t>
            </a:r>
          </a:p>
          <a:p>
            <a:pPr algn="r" rtl="1"/>
            <a:r>
              <a:rPr lang="fa-IR" sz="1200" b="0" i="0" u="none" strike="noStrike" kern="1200" baseline="0" dirty="0" smtClean="0">
                <a:solidFill>
                  <a:schemeClr val="tx1"/>
                </a:solidFill>
                <a:latin typeface="+mn-lt"/>
                <a:ea typeface="+mn-ea"/>
                <a:cs typeface="+mn-cs"/>
              </a:rPr>
              <a:t> مصرف داروهایی نظیر دیفن هیدرامین و دیمن هیدرینات</a:t>
            </a:r>
          </a:p>
          <a:p>
            <a:pPr algn="r" rtl="1"/>
            <a:r>
              <a:rPr lang="fa-IR" sz="1200" b="1" i="0" u="none" strike="noStrike" kern="1200" baseline="0" dirty="0" smtClean="0">
                <a:solidFill>
                  <a:schemeClr val="tx1"/>
                </a:solidFill>
                <a:latin typeface="+mn-lt"/>
                <a:ea typeface="+mn-ea"/>
                <a:cs typeface="+mn-cs"/>
              </a:rPr>
              <a:t>اسهال</a:t>
            </a:r>
          </a:p>
          <a:p>
            <a:pPr algn="r" rtl="1"/>
            <a:r>
              <a:rPr lang="fa-IR" sz="1200" b="0" i="0" u="none" strike="noStrike" kern="1200" baseline="0" dirty="0" smtClean="0">
                <a:solidFill>
                  <a:schemeClr val="tx1"/>
                </a:solidFill>
                <a:latin typeface="+mn-lt"/>
                <a:ea typeface="+mn-ea"/>
                <a:cs typeface="+mn-cs"/>
              </a:rPr>
              <a:t> جایگزینی آب و الکترولیت:درمان اسهال نظیر سایر علل اسهال جایگزینی آب و الکترولیت ها و</a:t>
            </a:r>
          </a:p>
          <a:p>
            <a:pPr algn="r" rtl="1"/>
            <a:r>
              <a:rPr lang="fa-IR" sz="1200" b="0" i="0" u="none" strike="noStrike" kern="1200" baseline="0" dirty="0" smtClean="0">
                <a:solidFill>
                  <a:schemeClr val="tx1"/>
                </a:solidFill>
                <a:latin typeface="+mn-lt"/>
                <a:ea typeface="+mn-ea"/>
                <a:cs typeface="+mn-cs"/>
              </a:rPr>
              <a:t>جلوگیری از کم آبی است که خصوصا در دو گروه کودکان و سالمندان بسیار حیاتی می باشد. در</a:t>
            </a:r>
          </a:p>
          <a:p>
            <a:pPr algn="r" rtl="1"/>
            <a:r>
              <a:rPr lang="fa-IR" sz="1200" b="0" i="0" u="none" strike="noStrike" kern="1200" baseline="0" dirty="0" smtClean="0">
                <a:solidFill>
                  <a:schemeClr val="tx1"/>
                </a:solidFill>
                <a:latin typeface="+mn-lt"/>
                <a:ea typeface="+mn-ea"/>
                <a:cs typeface="+mn-cs"/>
              </a:rPr>
              <a:t>موارد شدید اسهال و یا عدم پاسخ به اقدامات حمایتی در صورت رد سایر علل بخصوص عوامل عفونی</a:t>
            </a:r>
          </a:p>
          <a:p>
            <a:pPr algn="r" rtl="1"/>
            <a:r>
              <a:rPr lang="fa-IR" sz="1200" b="0" i="0" u="none" strike="noStrike" kern="1200" baseline="0" dirty="0" smtClean="0">
                <a:solidFill>
                  <a:schemeClr val="tx1"/>
                </a:solidFill>
                <a:latin typeface="+mn-lt"/>
                <a:ea typeface="+mn-ea"/>
                <a:cs typeface="+mn-cs"/>
              </a:rPr>
              <a:t>ممکن است تجویز لوپرامید در نظر گرفته شود. قرص لوپرامید ۲ میلی گرمی است که ابتدا ۲ عدد و</a:t>
            </a:r>
          </a:p>
          <a:p>
            <a:pPr algn="r" rtl="1"/>
            <a:r>
              <a:rPr lang="fa-IR" sz="1200" b="0" i="0" u="none" strike="noStrike" kern="1200" baseline="0" dirty="0" smtClean="0">
                <a:solidFill>
                  <a:schemeClr val="tx1"/>
                </a:solidFill>
                <a:latin typeface="+mn-lt"/>
                <a:ea typeface="+mn-ea"/>
                <a:cs typeface="+mn-cs"/>
              </a:rPr>
              <a:t>سپس به ازای هربار دفع یک عدد مجموعا تا ۸ قرص در روز برای کوتاه مدت قابل تجویز است.</a:t>
            </a:r>
          </a:p>
          <a:p>
            <a:pPr algn="r" rtl="1"/>
            <a:r>
              <a:rPr lang="fa-IR" sz="1200" b="0" i="0" u="none" strike="noStrike" kern="1200" baseline="0" dirty="0" smtClean="0">
                <a:solidFill>
                  <a:schemeClr val="tx1"/>
                </a:solidFill>
                <a:latin typeface="+mn-lt"/>
                <a:ea typeface="+mn-ea"/>
                <a:cs typeface="+mn-cs"/>
              </a:rPr>
              <a:t> با توجه به دفع ویروس از مدفوع, خصوصا در شرایطی که بیمار اسهال دارد, رعایت کامل نکات</a:t>
            </a:r>
          </a:p>
          <a:p>
            <a:pPr algn="r" rtl="1"/>
            <a:r>
              <a:rPr lang="fa-IR" sz="1200" b="0" i="0" u="none" strike="noStrike" kern="1200" baseline="0" dirty="0" smtClean="0">
                <a:solidFill>
                  <a:schemeClr val="tx1"/>
                </a:solidFill>
                <a:latin typeface="+mn-lt"/>
                <a:ea typeface="+mn-ea"/>
                <a:cs typeface="+mn-cs"/>
              </a:rPr>
              <a:t>بهداشتی برای جلوگیری از احتمال انتقال </a:t>
            </a:r>
            <a:r>
              <a:rPr lang="en-US" sz="1200" b="0" i="0" u="none" strike="noStrike" kern="1200" baseline="0" dirty="0" smtClean="0">
                <a:solidFill>
                  <a:schemeClr val="tx1"/>
                </a:solidFill>
                <a:latin typeface="+mn-lt"/>
                <a:ea typeface="+mn-ea"/>
                <a:cs typeface="+mn-cs"/>
              </a:rPr>
              <a:t>fecal-oral </a:t>
            </a:r>
            <a:r>
              <a:rPr lang="fa-IR" sz="1200" b="0" i="0" u="none" strike="noStrike" kern="1200" baseline="0" dirty="0" smtClean="0">
                <a:solidFill>
                  <a:schemeClr val="tx1"/>
                </a:solidFill>
                <a:latin typeface="+mn-lt"/>
                <a:ea typeface="+mn-ea"/>
                <a:cs typeface="+mn-cs"/>
              </a:rPr>
              <a:t>بیماری اهمیت زیادی دارد</a:t>
            </a:r>
          </a:p>
          <a:p>
            <a:pPr algn="r" rtl="1"/>
            <a:r>
              <a:rPr lang="fa-IR" sz="1200" b="1" i="0" u="none" strike="noStrike" kern="1200" baseline="0" dirty="0" smtClean="0">
                <a:solidFill>
                  <a:schemeClr val="tx1"/>
                </a:solidFill>
                <a:latin typeface="+mn-lt"/>
                <a:ea typeface="+mn-ea"/>
                <a:cs typeface="+mn-cs"/>
              </a:rPr>
              <a:t>تغذیه متناسب, مایعات کافی</a:t>
            </a:r>
          </a:p>
          <a:p>
            <a:pPr algn="r" rtl="1"/>
            <a:r>
              <a:rPr lang="fa-IR" sz="1200" b="0" i="0" u="none" strike="noStrike" kern="1200" baseline="0" dirty="0" smtClean="0">
                <a:solidFill>
                  <a:schemeClr val="tx1"/>
                </a:solidFill>
                <a:latin typeface="+mn-lt"/>
                <a:ea typeface="+mn-ea"/>
                <a:cs typeface="+mn-cs"/>
              </a:rPr>
              <a:t> اصلاح وضعیت تغذیه بیمار و کاهش باورهای غلط تغذیه ای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دقت کنید که مصرف مایعات بیش از حد خصوصا در سنین بالا ممکن است وضعیت اکسیژن</a:t>
            </a:r>
          </a:p>
          <a:p>
            <a:pPr algn="r" rtl="1"/>
            <a:r>
              <a:rPr lang="fa-IR" sz="1200" b="0" i="0" u="none" strike="noStrike" kern="1200" baseline="0" dirty="0" smtClean="0">
                <a:solidFill>
                  <a:schemeClr val="tx1"/>
                </a:solidFill>
                <a:latin typeface="+mn-lt"/>
                <a:ea typeface="+mn-ea"/>
                <a:cs typeface="+mn-cs"/>
              </a:rPr>
              <a:t>رسانی را بدتر کند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غذای بیمار باید غنی از پروتئین ها, ویتامین ها و املاح معدنی باشد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در صورت تغذیه مناسب و استفاده کافی از میوه و سبزیجات تازه و لبنیات نیازی به مصرف</a:t>
            </a:r>
          </a:p>
          <a:p>
            <a:pPr algn="r" rtl="1"/>
            <a:r>
              <a:rPr lang="fa-IR" sz="1200" b="0" i="0" u="none" strike="noStrike" kern="1200" baseline="0" dirty="0" smtClean="0">
                <a:solidFill>
                  <a:schemeClr val="tx1"/>
                </a:solidFill>
                <a:latin typeface="+mn-lt"/>
                <a:ea typeface="+mn-ea"/>
                <a:cs typeface="+mn-cs"/>
              </a:rPr>
              <a:t>مکمل نمی باشد و مصرف روتین مکمل های ویتامینی-املاح توصیه نمی شود</a:t>
            </a:r>
          </a:p>
          <a:p>
            <a:pPr algn="r" rtl="1"/>
            <a:r>
              <a:rPr lang="en-US" sz="1200" b="0" i="0" u="none" strike="noStrike" kern="1200" baseline="0" dirty="0" smtClean="0">
                <a:solidFill>
                  <a:schemeClr val="tx1"/>
                </a:solidFill>
                <a:latin typeface="+mn-lt"/>
                <a:ea typeface="+mn-ea"/>
                <a:cs typeface="+mn-cs"/>
              </a:rPr>
              <a:t>o </a:t>
            </a:r>
            <a:r>
              <a:rPr lang="fa-IR" sz="1200" b="1" i="0" u="none" strike="noStrike" kern="1200" baseline="0" dirty="0" smtClean="0">
                <a:solidFill>
                  <a:schemeClr val="tx1"/>
                </a:solidFill>
                <a:latin typeface="+mn-lt"/>
                <a:ea typeface="+mn-ea"/>
                <a:cs typeface="+mn-cs"/>
              </a:rPr>
              <a:t>در صورت فقر تغذیه ای</a:t>
            </a:r>
            <a:r>
              <a:rPr lang="fa-IR" sz="1200" b="0" i="0" u="none" strike="noStrike" kern="1200" baseline="0" dirty="0" smtClean="0">
                <a:solidFill>
                  <a:schemeClr val="tx1"/>
                </a:solidFill>
                <a:latin typeface="+mn-lt"/>
                <a:ea typeface="+mn-ea"/>
                <a:cs typeface="+mn-cs"/>
              </a:rPr>
              <a:t>، مکمل ویتامین </a:t>
            </a:r>
            <a:r>
              <a:rPr lang="en-US" sz="1200" b="0" i="0" u="none" strike="noStrike" kern="1200" baseline="0" dirty="0" smtClean="0">
                <a:solidFill>
                  <a:schemeClr val="tx1"/>
                </a:solidFill>
                <a:latin typeface="+mn-lt"/>
                <a:ea typeface="+mn-ea"/>
                <a:cs typeface="+mn-cs"/>
              </a:rPr>
              <a:t>D، </a:t>
            </a:r>
            <a:r>
              <a:rPr lang="fa-IR" sz="1200" b="0" i="0" u="none" strike="noStrike" kern="1200" baseline="0" dirty="0" smtClean="0">
                <a:solidFill>
                  <a:schemeClr val="tx1"/>
                </a:solidFill>
                <a:latin typeface="+mn-lt"/>
                <a:ea typeface="+mn-ea"/>
                <a:cs typeface="+mn-cs"/>
              </a:rPr>
              <a:t>زینک و سلنیوم ممکن است به بهبود وضعیت</a:t>
            </a:r>
          </a:p>
          <a:p>
            <a:pPr algn="r" rtl="1"/>
            <a:r>
              <a:rPr lang="fa-IR" sz="1200" b="0" i="0" u="none" strike="noStrike" kern="1200" baseline="0" dirty="0" smtClean="0">
                <a:solidFill>
                  <a:schemeClr val="tx1"/>
                </a:solidFill>
                <a:latin typeface="+mn-lt"/>
                <a:ea typeface="+mn-ea"/>
                <a:cs typeface="+mn-cs"/>
              </a:rPr>
              <a:t>سیستم ایمنی کمک کنند. توجه شود با وجود شیوع بالای کمبود ویتامین </a:t>
            </a:r>
            <a:r>
              <a:rPr lang="en-US" sz="1200" b="0" i="0" u="none" strike="noStrike" kern="1200" baseline="0" dirty="0" smtClean="0">
                <a:solidFill>
                  <a:schemeClr val="tx1"/>
                </a:solidFill>
                <a:latin typeface="+mn-lt"/>
                <a:ea typeface="+mn-ea"/>
                <a:cs typeface="+mn-cs"/>
              </a:rPr>
              <a:t>D </a:t>
            </a:r>
            <a:r>
              <a:rPr lang="fa-IR" sz="1200" b="0" i="0" u="none" strike="noStrike" kern="1200" baseline="0" dirty="0" smtClean="0">
                <a:solidFill>
                  <a:schemeClr val="tx1"/>
                </a:solidFill>
                <a:latin typeface="+mn-lt"/>
                <a:ea typeface="+mn-ea"/>
                <a:cs typeface="+mn-cs"/>
              </a:rPr>
              <a:t>در کشور ما،</a:t>
            </a:r>
          </a:p>
          <a:p>
            <a:pPr algn="r" rtl="1"/>
            <a:r>
              <a:rPr lang="fa-IR" sz="1200" b="0" i="0" u="none" strike="noStrike" kern="1200" baseline="0" dirty="0" smtClean="0">
                <a:solidFill>
                  <a:schemeClr val="tx1"/>
                </a:solidFill>
                <a:latin typeface="+mn-lt"/>
                <a:ea typeface="+mn-ea"/>
                <a:cs typeface="+mn-cs"/>
              </a:rPr>
              <a:t>بسیاری از افراد قبلا دوزهای بالای این مکمل را دریافت کرده و یا در حال مصرف هستند.</a:t>
            </a:r>
          </a:p>
          <a:p>
            <a:pPr algn="r" rtl="1"/>
            <a:r>
              <a:rPr lang="fa-IR" sz="1200" b="0" i="0" u="none" strike="noStrike" kern="1200" baseline="0" dirty="0" smtClean="0">
                <a:solidFill>
                  <a:schemeClr val="tx1"/>
                </a:solidFill>
                <a:latin typeface="+mn-lt"/>
                <a:ea typeface="+mn-ea"/>
                <a:cs typeface="+mn-cs"/>
              </a:rPr>
              <a:t>از این رو باید خطر مسمومیت با ویتامین </a:t>
            </a:r>
            <a:r>
              <a:rPr lang="en-US" sz="1200" b="0" i="0" u="none" strike="noStrike" kern="1200" baseline="0" dirty="0" smtClean="0">
                <a:solidFill>
                  <a:schemeClr val="tx1"/>
                </a:solidFill>
                <a:latin typeface="+mn-lt"/>
                <a:ea typeface="+mn-ea"/>
                <a:cs typeface="+mn-cs"/>
              </a:rPr>
              <a:t>D </a:t>
            </a:r>
            <a:r>
              <a:rPr lang="fa-IR" sz="1200" b="0" i="0" u="none" strike="noStrike" kern="1200" baseline="0" dirty="0" smtClean="0">
                <a:solidFill>
                  <a:schemeClr val="tx1"/>
                </a:solidFill>
                <a:latin typeface="+mn-lt"/>
                <a:ea typeface="+mn-ea"/>
                <a:cs typeface="+mn-cs"/>
              </a:rPr>
              <a:t>در نظر گرفته شود. تاریخچه مصرف مکمل از</a:t>
            </a:r>
          </a:p>
          <a:p>
            <a:pPr algn="r" rtl="1"/>
            <a:r>
              <a:rPr lang="fa-IR" sz="1200" b="0" i="0" u="none" strike="noStrike" kern="1200" baseline="0" dirty="0" smtClean="0">
                <a:solidFill>
                  <a:schemeClr val="tx1"/>
                </a:solidFill>
                <a:latin typeface="+mn-lt"/>
                <a:ea typeface="+mn-ea"/>
                <a:cs typeface="+mn-cs"/>
              </a:rPr>
              <a:t>بیمار گرفته شود. در صورت منفی بودن تاریخچه ، پرل ویتامین </a:t>
            </a:r>
            <a:r>
              <a:rPr lang="en-US" sz="1200" b="0" i="0" u="none" strike="noStrike" kern="1200" baseline="0" dirty="0" smtClean="0">
                <a:solidFill>
                  <a:schemeClr val="tx1"/>
                </a:solidFill>
                <a:latin typeface="+mn-lt"/>
                <a:ea typeface="+mn-ea"/>
                <a:cs typeface="+mn-cs"/>
              </a:rPr>
              <a:t>D </a:t>
            </a:r>
            <a:r>
              <a:rPr lang="fa-IR" sz="1200" b="0" i="0" u="none" strike="noStrike" kern="1200" baseline="0" dirty="0" smtClean="0">
                <a:solidFill>
                  <a:schemeClr val="tx1"/>
                </a:solidFill>
                <a:latin typeface="+mn-lt"/>
                <a:ea typeface="+mn-ea"/>
                <a:cs typeface="+mn-cs"/>
              </a:rPr>
              <a:t>۵۰۰۰۰</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واحدی هر هفته</a:t>
            </a:r>
          </a:p>
          <a:p>
            <a:pPr algn="r" rtl="1"/>
            <a:r>
              <a:rPr lang="fa-IR" sz="1200" b="0" i="0" u="none" strike="noStrike" kern="1200" baseline="0" dirty="0" smtClean="0">
                <a:solidFill>
                  <a:schemeClr val="tx1"/>
                </a:solidFill>
                <a:latin typeface="+mn-lt"/>
                <a:ea typeface="+mn-ea"/>
                <a:cs typeface="+mn-cs"/>
              </a:rPr>
              <a:t>برای ۸ تا ۱۲ هفته می تواند تجویز شود.</a:t>
            </a:r>
          </a:p>
          <a:p>
            <a:pPr algn="r" rtl="1"/>
            <a:r>
              <a:rPr lang="fa-IR" sz="1200" b="1" i="0" u="none" strike="noStrike" kern="1200" baseline="0" dirty="0" smtClean="0">
                <a:solidFill>
                  <a:schemeClr val="tx1"/>
                </a:solidFill>
                <a:latin typeface="+mn-lt"/>
                <a:ea typeface="+mn-ea"/>
                <a:cs typeface="+mn-cs"/>
              </a:rPr>
              <a:t>تهویه محیط</a:t>
            </a:r>
          </a:p>
          <a:p>
            <a:pPr algn="r" rtl="1"/>
            <a:r>
              <a:rPr lang="fa-IR" sz="1200" b="0" i="0" u="none" strike="noStrike" kern="1200" baseline="0" dirty="0" smtClean="0">
                <a:solidFill>
                  <a:schemeClr val="tx1"/>
                </a:solidFill>
                <a:latin typeface="+mn-lt"/>
                <a:ea typeface="+mn-ea"/>
                <a:cs typeface="+mn-cs"/>
              </a:rPr>
              <a:t>برقراری تهویه مناسب از طریق باز کردن در یا پنجره ها )بهتر است از پنکه استفاده نشود چرا که</a:t>
            </a:r>
          </a:p>
          <a:p>
            <a:pPr algn="r" rtl="1"/>
            <a:r>
              <a:rPr lang="fa-IR" sz="1200" b="0" i="0" u="none" strike="noStrike" kern="1200" baseline="0" dirty="0" smtClean="0">
                <a:solidFill>
                  <a:schemeClr val="tx1"/>
                </a:solidFill>
                <a:latin typeface="+mn-lt"/>
                <a:ea typeface="+mn-ea"/>
                <a:cs typeface="+mn-cs"/>
              </a:rPr>
              <a:t>ممکن است باعث انتشار ویروس شود(</a:t>
            </a:r>
          </a:p>
          <a:p>
            <a:pPr algn="r" rtl="1"/>
            <a:r>
              <a:rPr lang="fa-IR" sz="1200" b="1" i="0" u="none" strike="noStrike" kern="1200" baseline="0" dirty="0" smtClean="0">
                <a:solidFill>
                  <a:schemeClr val="tx1"/>
                </a:solidFill>
                <a:latin typeface="+mn-lt"/>
                <a:ea typeface="+mn-ea"/>
                <a:cs typeface="+mn-cs"/>
              </a:rPr>
              <a:t>فراهم کردن حداقل امکانات حمایت روانی-اجتماعی</a:t>
            </a:r>
          </a:p>
          <a:p>
            <a:pPr algn="r" rtl="1"/>
            <a:r>
              <a:rPr lang="fa-IR" sz="1200" b="0" i="0" u="none" strike="noStrike" kern="1200" baseline="0" dirty="0" smtClean="0">
                <a:solidFill>
                  <a:schemeClr val="tx1"/>
                </a:solidFill>
                <a:latin typeface="+mn-lt"/>
                <a:ea typeface="+mn-ea"/>
                <a:cs typeface="+mn-cs"/>
              </a:rPr>
              <a:t> تمام بیماران باید از حمایت های روانی با تکیه بر اصول بهداشت روان در جریان بیماری کووید</a:t>
            </a:r>
          </a:p>
          <a:p>
            <a:pPr algn="r" rtl="1"/>
            <a:r>
              <a:rPr lang="fa-IR" sz="1200" b="0" i="0" u="none" strike="noStrike" kern="1200" baseline="0" dirty="0" smtClean="0">
                <a:solidFill>
                  <a:schemeClr val="tx1"/>
                </a:solidFill>
                <a:latin typeface="+mn-lt"/>
                <a:ea typeface="+mn-ea"/>
                <a:cs typeface="+mn-cs"/>
              </a:rPr>
              <a:t>برخوردار شوند. برای کنترل و کاهش علائمی چون بیخوابی, افسردگی یا اضطراب باید اقدامات و</a:t>
            </a:r>
          </a:p>
          <a:p>
            <a:pPr algn="r" rtl="1"/>
            <a:r>
              <a:rPr lang="fa-IR" sz="1200" b="0" i="0" u="none" strike="noStrike" kern="1200" baseline="0" dirty="0" smtClean="0">
                <a:solidFill>
                  <a:schemeClr val="tx1"/>
                </a:solidFill>
                <a:latin typeface="+mn-lt"/>
                <a:ea typeface="+mn-ea"/>
                <a:cs typeface="+mn-cs"/>
              </a:rPr>
              <a:t>حمایت های متناسب صورت گیرد</a:t>
            </a:r>
          </a:p>
          <a:p>
            <a:pPr algn="r" rtl="1"/>
            <a:r>
              <a:rPr lang="fa-IR" sz="1200" b="0" i="0" u="none" strike="noStrike" kern="1200" baseline="0" dirty="0" smtClean="0">
                <a:solidFill>
                  <a:schemeClr val="tx1"/>
                </a:solidFill>
                <a:latin typeface="+mn-lt"/>
                <a:ea typeface="+mn-ea"/>
                <a:cs typeface="+mn-cs"/>
              </a:rPr>
              <a:t> توصیه هایی برای کاهش اضطراب و افسردگی در بیماران مبتلا به کووید- ۱۹:</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با روش های مختلف غیر حضوری و مجازی , ارتباط خود را با دوستان و اقوام حفظ کنند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تا جایی که می توانند از شنیدن اخبار در مورد بیماری خودداری کنند و سرگرمی های</a:t>
            </a:r>
          </a:p>
          <a:p>
            <a:pPr algn="r" rtl="1"/>
            <a:r>
              <a:rPr lang="fa-IR" sz="1200" b="0" i="0" u="none" strike="noStrike" kern="1200" baseline="0" dirty="0" smtClean="0">
                <a:solidFill>
                  <a:schemeClr val="tx1"/>
                </a:solidFill>
                <a:latin typeface="+mn-lt"/>
                <a:ea typeface="+mn-ea"/>
                <a:cs typeface="+mn-cs"/>
              </a:rPr>
              <a:t>صوتی و تصویری دیگر را داشته باشند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سعی کنند حداقل در شبانه روز ۸ ساعت بخوابند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سرگرمی هایی نظیر باغبانی )در صورت دسترسی و عدم انجام فعالیت های فیزیکی سنگین(</a:t>
            </a:r>
          </a:p>
          <a:p>
            <a:pPr algn="r" rtl="1"/>
            <a:r>
              <a:rPr lang="fa-IR" sz="1200" b="0" i="0" u="none" strike="noStrike" kern="1200" baseline="0" dirty="0" smtClean="0">
                <a:solidFill>
                  <a:schemeClr val="tx1"/>
                </a:solidFill>
                <a:latin typeface="+mn-lt"/>
                <a:ea typeface="+mn-ea"/>
                <a:cs typeface="+mn-cs"/>
              </a:rPr>
              <a:t>بسیار مناسب است</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موقع خواب و استراحت, تلفن همراه خود را خاموش کنند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روزانه فعالیت های ساده ورزشی )در منزل( داشته باشند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مایعات کافی بنوشند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در صورت امکان روش های گوناگون آرام سازی نظیر یوگا بسیار کمک کننده است. آموزش</a:t>
            </a:r>
          </a:p>
          <a:p>
            <a:pPr algn="r" rtl="1"/>
            <a:r>
              <a:rPr lang="fa-IR" sz="1200" b="0" i="0" u="none" strike="noStrike" kern="1200" baseline="0" dirty="0" smtClean="0">
                <a:solidFill>
                  <a:schemeClr val="tx1"/>
                </a:solidFill>
                <a:latin typeface="+mn-lt"/>
                <a:ea typeface="+mn-ea"/>
                <a:cs typeface="+mn-cs"/>
              </a:rPr>
              <a:t>این روش های حتی بصورت مجازی امکان پذیر است</a:t>
            </a:r>
            <a:endParaRPr lang="fa-IR" sz="1200" b="1"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A360E23-25BF-4768-B98C-660204DD550D}" type="slidenum">
              <a:rPr lang="en-US" smtClean="0"/>
              <a:pPr/>
              <a:t>32</a:t>
            </a:fld>
            <a:endParaRPr lang="en-US"/>
          </a:p>
        </p:txBody>
      </p:sp>
    </p:spTree>
    <p:extLst>
      <p:ext uri="{BB962C8B-B14F-4D97-AF65-F5344CB8AC3E}">
        <p14:creationId xmlns:p14="http://schemas.microsoft.com/office/powerpoint/2010/main" val="1648902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اگرچه هیچ مداخله درمانی و یا داروی با اثرات ثابت شده برای این بیماری وجود ندارد ولی با در نظر گرفتن تمام احتیاطات لازم و در صورت نبود منع مصرف، کلروکین/هیدروکسی کلروکین ممکن است جهت تسکین علائم کمک کننده باشد. قبل از تجویز، منافع تجویز دارو در برابر مضرات )عوارض جانبی( در هر بیمار خاص</a:t>
            </a:r>
          </a:p>
          <a:p>
            <a:pPr algn="r" rtl="1"/>
            <a:r>
              <a:rPr lang="fa-IR" sz="1200" b="0" i="0" u="none" strike="noStrike" kern="1200" baseline="0" dirty="0" smtClean="0">
                <a:solidFill>
                  <a:schemeClr val="tx1"/>
                </a:solidFill>
                <a:latin typeface="+mn-lt"/>
                <a:ea typeface="+mn-ea"/>
                <a:cs typeface="+mn-cs"/>
              </a:rPr>
              <a:t>باید سنجیده شود . توجه شود هیدروکسی کلروکین زمانی بیشترین اثرات سودمند احتمالی را خواهد داشت که به محض ظاهر شدن علایم بیماری و یا در روزهای اول بیماری شروع شود. درمان دارویی ضد ویروسی فقط در افرادی که در معرض بروز بیماری کووید عارضه دار می باشند )گروه اول و دوم( و اندیکاسیون بستری نداشته و با در نظر گرفتن تمام احتیاطات مربوط به مصرف کلروکین می تواند در نظر گرفته شود: بر اساس شرایط بالینی بیمار و به تشخیص پزشک )در صورت عدم بهبود علایم اولیه( کلروکین ممکن است حداکثر تا ۱۰ روز ادامه یابد </a:t>
            </a:r>
          </a:p>
          <a:p>
            <a:pPr algn="r" rtl="1"/>
            <a:r>
              <a:rPr lang="fa-IR" sz="1200" b="0" i="0" u="none" strike="noStrike" kern="1200" baseline="0" dirty="0" smtClean="0">
                <a:solidFill>
                  <a:schemeClr val="tx1"/>
                </a:solidFill>
                <a:latin typeface="+mn-lt"/>
                <a:ea typeface="+mn-ea"/>
                <a:cs typeface="+mn-cs"/>
              </a:rPr>
              <a:t>به</a:t>
            </a:r>
            <a:r>
              <a:rPr lang="fa-IR" sz="1200" b="0" i="1" u="none" strike="noStrike" kern="1200" baseline="0" dirty="0" smtClean="0">
                <a:solidFill>
                  <a:schemeClr val="tx1"/>
                </a:solidFill>
                <a:latin typeface="+mn-lt"/>
                <a:ea typeface="+mn-ea"/>
                <a:cs typeface="+mn-cs"/>
              </a:rPr>
              <a:t>" </a:t>
            </a:r>
            <a:r>
              <a:rPr lang="fa-IR" sz="1200" b="1" i="0" u="none" strike="noStrike" kern="1200" baseline="0" dirty="0" smtClean="0">
                <a:solidFill>
                  <a:schemeClr val="tx1"/>
                </a:solidFill>
                <a:latin typeface="+mn-lt"/>
                <a:ea typeface="+mn-ea"/>
                <a:cs typeface="+mn-cs"/>
              </a:rPr>
              <a:t>نکات کلیدی تجوبز و پایش درمان سرپایی</a:t>
            </a:r>
            <a:r>
              <a:rPr lang="fa-IR"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در این راهنما دقت کنید به دلیل تداخلات داروئی کلروکین؛ لازم است قبل از تجویز این دارو تداخلات</a:t>
            </a:r>
          </a:p>
          <a:p>
            <a:pPr algn="r" rtl="1"/>
            <a:r>
              <a:rPr lang="fa-IR" sz="1200" b="0" i="0" u="none" strike="noStrike" kern="1200" baseline="0" dirty="0" smtClean="0">
                <a:solidFill>
                  <a:schemeClr val="tx1"/>
                </a:solidFill>
                <a:latin typeface="+mn-lt"/>
                <a:ea typeface="+mn-ea"/>
                <a:cs typeface="+mn-cs"/>
              </a:rPr>
              <a:t>کلیه داروهای مصرفی بیمار/داروهای تجویزی دیگر بررسی شود. در صورتی که فرد از داروهایی استفاده می کند که طولانی کننده </a:t>
            </a:r>
            <a:r>
              <a:rPr lang="en-US" sz="1200" b="0" i="1" u="none" strike="noStrike" kern="1200" baseline="0" dirty="0" err="1" smtClean="0">
                <a:solidFill>
                  <a:schemeClr val="tx1"/>
                </a:solidFill>
                <a:latin typeface="+mn-lt"/>
                <a:ea typeface="+mn-ea"/>
                <a:cs typeface="+mn-cs"/>
              </a:rPr>
              <a:t>QTc</a:t>
            </a:r>
            <a:r>
              <a:rPr lang="en-US"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باشد, تجویز کلروکین توصیه</a:t>
            </a:r>
          </a:p>
          <a:p>
            <a:pPr algn="r" rtl="1"/>
            <a:r>
              <a:rPr lang="fa-IR" sz="1200" b="0" i="0" u="none" strike="noStrike" kern="1200" baseline="0" dirty="0" smtClean="0">
                <a:solidFill>
                  <a:schemeClr val="tx1"/>
                </a:solidFill>
                <a:latin typeface="+mn-lt"/>
                <a:ea typeface="+mn-ea"/>
                <a:cs typeface="+mn-cs"/>
              </a:rPr>
              <a:t>نمی شود. پر کاربرد ترین این داروها شامل متادون، سوتادول، آمیودارون، کینیدین، سولیفناسین، تولترودین، ترفنادین، هیدروکسی زین، کلومیپیرامین، دوکسیپین،</a:t>
            </a:r>
          </a:p>
          <a:p>
            <a:pPr algn="r" rtl="1"/>
            <a:r>
              <a:rPr lang="fa-IR" sz="1200" b="0" i="0" u="none" strike="noStrike" kern="1200" baseline="0" dirty="0" smtClean="0">
                <a:solidFill>
                  <a:schemeClr val="tx1"/>
                </a:solidFill>
                <a:latin typeface="+mn-lt"/>
                <a:ea typeface="+mn-ea"/>
                <a:cs typeface="+mn-cs"/>
              </a:rPr>
              <a:t>آمی تریپتیلین, هالوپریدولف کلروپرومازین، کوئینتاپین، ریسپریدون، دونپزیل، فلوکونازول، وریکونازول، آزیترومایسین, کلاریترومایسین, اریترومایسین، اندانسترون،</a:t>
            </a:r>
          </a:p>
          <a:p>
            <a:pPr algn="r" rtl="1"/>
            <a:r>
              <a:rPr lang="fa-IR" sz="1200" b="0" i="0" u="none" strike="noStrike" kern="1200" baseline="0" dirty="0" smtClean="0">
                <a:solidFill>
                  <a:schemeClr val="tx1"/>
                </a:solidFill>
                <a:latin typeface="+mn-lt"/>
                <a:ea typeface="+mn-ea"/>
                <a:cs typeface="+mn-cs"/>
              </a:rPr>
              <a:t>گرانی سترون، دمپریدون، سیتالوپرام، آسیتالوپرام، فلوکسیتین، سیپروفلوکسازین، لووفلوکسازین می باشد</a:t>
            </a:r>
          </a:p>
          <a:p>
            <a:pPr algn="r" rtl="1"/>
            <a:r>
              <a:rPr lang="fa-IR" sz="1200" b="0" i="0" u="none" strike="noStrike" kern="1200" baseline="0" dirty="0" smtClean="0">
                <a:solidFill>
                  <a:schemeClr val="tx1"/>
                </a:solidFill>
                <a:latin typeface="+mn-lt"/>
                <a:ea typeface="+mn-ea"/>
                <a:cs typeface="+mn-cs"/>
              </a:rPr>
              <a:t>*در افراد دارای کمبود </a:t>
            </a:r>
            <a:r>
              <a:rPr lang="en-US" sz="1200" b="0" i="1" u="none" strike="noStrike" kern="1200" baseline="0" dirty="0" smtClean="0">
                <a:solidFill>
                  <a:schemeClr val="tx1"/>
                </a:solidFill>
                <a:latin typeface="+mn-lt"/>
                <a:ea typeface="+mn-ea"/>
                <a:cs typeface="+mn-cs"/>
              </a:rPr>
              <a:t>G</a:t>
            </a:r>
            <a:r>
              <a:rPr lang="fa-IR" sz="1200" b="0" i="1" u="none" strike="noStrike" kern="1200" baseline="0" dirty="0" smtClean="0">
                <a:solidFill>
                  <a:schemeClr val="tx1"/>
                </a:solidFill>
                <a:latin typeface="+mn-lt"/>
                <a:ea typeface="+mn-ea"/>
                <a:cs typeface="+mn-cs"/>
              </a:rPr>
              <a:t>۶</a:t>
            </a:r>
            <a:r>
              <a:rPr lang="en-US" sz="1200" b="0" i="1" u="none" strike="noStrike" kern="1200" baseline="0" dirty="0" smtClean="0">
                <a:solidFill>
                  <a:schemeClr val="tx1"/>
                </a:solidFill>
                <a:latin typeface="+mn-lt"/>
                <a:ea typeface="+mn-ea"/>
                <a:cs typeface="+mn-cs"/>
              </a:rPr>
              <a:t>PD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سابقه حساسیت به دارو، مبتلایان به صرع منع مصرف دارد و نباید تجویز شود.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33</a:t>
            </a:fld>
            <a:endParaRPr lang="en-US"/>
          </a:p>
        </p:txBody>
      </p:sp>
    </p:spTree>
    <p:extLst>
      <p:ext uri="{BB962C8B-B14F-4D97-AF65-F5344CB8AC3E}">
        <p14:creationId xmlns:p14="http://schemas.microsoft.com/office/powerpoint/2010/main" val="89223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dirty="0" smtClean="0"/>
              <a:t> تمام بیماران باید از حمایت های روانی با تکیه بر اصول بهداشت روان در جریان بیماری کووید برخوردار شوند. برای کنترل و کاهش علائمی چون بیخوابی, افسردگی یا اضطراب باید اقدامات و حمایت های متناسب صورت گیرد</a:t>
            </a:r>
          </a:p>
          <a:p>
            <a:pPr algn="r" rtl="1"/>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34</a:t>
            </a:fld>
            <a:endParaRPr lang="en-US"/>
          </a:p>
        </p:txBody>
      </p:sp>
    </p:spTree>
    <p:extLst>
      <p:ext uri="{BB962C8B-B14F-4D97-AF65-F5344CB8AC3E}">
        <p14:creationId xmlns:p14="http://schemas.microsoft.com/office/powerpoint/2010/main" val="141370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i="0" u="none" strike="noStrike" kern="1200" baseline="0" dirty="0" smtClean="0">
                <a:solidFill>
                  <a:schemeClr val="tx1"/>
                </a:solidFill>
                <a:latin typeface="+mn-lt"/>
                <a:ea typeface="+mn-ea"/>
                <a:cs typeface="+mn-cs"/>
              </a:rPr>
              <a:t>اقدامات پایه جداسازی بیمار</a:t>
            </a:r>
            <a:r>
              <a:rPr lang="fa-IR" sz="1200" b="0" i="0" u="none" strike="noStrike" kern="1200" baseline="0" dirty="0" smtClean="0">
                <a:solidFill>
                  <a:schemeClr val="tx1"/>
                </a:solidFill>
                <a:latin typeface="+mn-lt"/>
                <a:ea typeface="+mn-ea"/>
                <a:cs typeface="+mn-cs"/>
              </a:rPr>
              <a:t>:</a:t>
            </a:r>
          </a:p>
          <a:p>
            <a:pPr algn="r" rtl="1"/>
            <a:r>
              <a:rPr lang="fa-IR" sz="1200" b="0" i="0" u="none" strike="noStrike" kern="1200" baseline="0" dirty="0" smtClean="0">
                <a:solidFill>
                  <a:schemeClr val="tx1"/>
                </a:solidFill>
                <a:latin typeface="+mn-lt"/>
                <a:ea typeface="+mn-ea"/>
                <a:cs typeface="+mn-cs"/>
              </a:rPr>
              <a:t>بیمار را در یک اتاق تک که تهویه مناسبی داشته باشد )در و یک پنجره باز باشد( قرار دهید</a:t>
            </a:r>
          </a:p>
          <a:p>
            <a:pPr algn="r" rtl="1"/>
            <a:r>
              <a:rPr lang="fa-IR" sz="1200" b="0" i="0" u="none" strike="noStrike" kern="1200" baseline="0" dirty="0" smtClean="0">
                <a:solidFill>
                  <a:schemeClr val="tx1"/>
                </a:solidFill>
                <a:latin typeface="+mn-lt"/>
                <a:ea typeface="+mn-ea"/>
                <a:cs typeface="+mn-cs"/>
              </a:rPr>
              <a:t> بیمار باید کمترین رفت و آمد را در فضای خانه داشته باشد و تا جای ممکن از اتاق خود خارج نشده و در</a:t>
            </a:r>
          </a:p>
          <a:p>
            <a:pPr algn="r" rtl="1"/>
            <a:r>
              <a:rPr lang="fa-IR" sz="1200" b="0" i="0" u="none" strike="noStrike" kern="1200" baseline="0" dirty="0" smtClean="0">
                <a:solidFill>
                  <a:schemeClr val="tx1"/>
                </a:solidFill>
                <a:latin typeface="+mn-lt"/>
                <a:ea typeface="+mn-ea"/>
                <a:cs typeface="+mn-cs"/>
              </a:rPr>
              <a:t>فضاهای مشترک نباشد</a:t>
            </a:r>
          </a:p>
          <a:p>
            <a:pPr algn="r" rtl="1"/>
            <a:r>
              <a:rPr lang="fa-IR" sz="1200" b="0" i="0" u="none" strike="noStrike" kern="1200" baseline="0" dirty="0" smtClean="0">
                <a:solidFill>
                  <a:schemeClr val="tx1"/>
                </a:solidFill>
                <a:latin typeface="+mn-lt"/>
                <a:ea typeface="+mn-ea"/>
                <a:cs typeface="+mn-cs"/>
              </a:rPr>
              <a:t> مطمئن باشد که فضاهای مشترک )سرویس بهداشتی, حمام و آشپزخانه( تهویه مناسبی داشته باشد. )پنجره</a:t>
            </a:r>
          </a:p>
          <a:p>
            <a:pPr algn="r" rtl="1"/>
            <a:r>
              <a:rPr lang="fa-IR" sz="1200" b="0" i="0" u="none" strike="noStrike" kern="1200" baseline="0" dirty="0" smtClean="0">
                <a:solidFill>
                  <a:schemeClr val="tx1"/>
                </a:solidFill>
                <a:latin typeface="+mn-lt"/>
                <a:ea typeface="+mn-ea"/>
                <a:cs typeface="+mn-cs"/>
              </a:rPr>
              <a:t>باز باشد( و پس از استفاده توسط بیمار لوازم بهداشتی بویژه شیرآلات ضد عفونی شوند</a:t>
            </a:r>
          </a:p>
          <a:p>
            <a:pPr algn="r" rtl="1"/>
            <a:r>
              <a:rPr lang="fa-IR" sz="1200" b="0" i="0" u="none" strike="noStrike" kern="1200" baseline="0" dirty="0" smtClean="0">
                <a:solidFill>
                  <a:schemeClr val="tx1"/>
                </a:solidFill>
                <a:latin typeface="+mn-lt"/>
                <a:ea typeface="+mn-ea"/>
                <a:cs typeface="+mn-cs"/>
              </a:rPr>
              <a:t> ترجیحا سایر اعضاء خانواده باید در اتاق های مجزا باشند.</a:t>
            </a:r>
          </a:p>
          <a:p>
            <a:pPr algn="r" rtl="1"/>
            <a:r>
              <a:rPr lang="fa-IR" sz="1200" b="0" i="0" u="none" strike="noStrike" kern="1200" baseline="0" dirty="0" smtClean="0">
                <a:solidFill>
                  <a:schemeClr val="tx1"/>
                </a:solidFill>
                <a:latin typeface="+mn-lt"/>
                <a:ea typeface="+mn-ea"/>
                <a:cs typeface="+mn-cs"/>
              </a:rPr>
              <a:t> تعداد مراقبین بیمار را به حداقل رسانده شود. ایده آل این است که فقط یک نفر از بیمار مراقبت کند که خود</a:t>
            </a:r>
          </a:p>
          <a:p>
            <a:pPr algn="r" rtl="1"/>
            <a:r>
              <a:rPr lang="fa-IR" sz="1200" b="0" i="0" u="none" strike="noStrike" kern="1200" baseline="0" dirty="0" smtClean="0">
                <a:solidFill>
                  <a:schemeClr val="tx1"/>
                </a:solidFill>
                <a:latin typeface="+mn-lt"/>
                <a:ea typeface="+mn-ea"/>
                <a:cs typeface="+mn-cs"/>
              </a:rPr>
              <a:t>زمینه خطر , خصوصا بیماری های نقص ایمنی نداشته باشد</a:t>
            </a:r>
          </a:p>
          <a:p>
            <a:pPr algn="r" rtl="1"/>
            <a:r>
              <a:rPr lang="fa-IR" sz="1200" b="0" i="0" u="none" strike="noStrike" kern="1200" baseline="0" dirty="0" smtClean="0">
                <a:solidFill>
                  <a:schemeClr val="tx1"/>
                </a:solidFill>
                <a:latin typeface="+mn-lt"/>
                <a:ea typeface="+mn-ea"/>
                <a:cs typeface="+mn-cs"/>
              </a:rPr>
              <a:t> تا زمانی که بیمار کاملا علائمش بهبود نیافته باشد, اجازه ملاقات ندارد</a:t>
            </a:r>
          </a:p>
          <a:p>
            <a:pPr algn="r" rtl="1"/>
            <a:r>
              <a:rPr lang="fa-IR" sz="1200" b="0" i="0" u="none" strike="noStrike" kern="1200" baseline="0" dirty="0" smtClean="0">
                <a:solidFill>
                  <a:schemeClr val="tx1"/>
                </a:solidFill>
                <a:latin typeface="+mn-lt"/>
                <a:ea typeface="+mn-ea"/>
                <a:cs typeface="+mn-cs"/>
              </a:rPr>
              <a:t> شستشوی دستها اهمیت زیادی دارد و پس از هر تماس با بیمار یا محیطی که بیمار باید انجام شود</a:t>
            </a:r>
          </a:p>
          <a:p>
            <a:pPr algn="r" rtl="1"/>
            <a:r>
              <a:rPr lang="fa-IR" sz="1200" b="0" i="0" u="none" strike="noStrike" kern="1200" baseline="0" dirty="0" smtClean="0">
                <a:solidFill>
                  <a:schemeClr val="tx1"/>
                </a:solidFill>
                <a:latin typeface="+mn-lt"/>
                <a:ea typeface="+mn-ea"/>
                <a:cs typeface="+mn-cs"/>
              </a:rPr>
              <a:t> قبل و بعد از تهیه غذا , پس از غذا خوردن, پس از استفاده از سرویس بهداشتی و هر زمانی که ممکن است</a:t>
            </a:r>
          </a:p>
          <a:p>
            <a:pPr algn="r" rtl="1"/>
            <a:r>
              <a:rPr lang="fa-IR" sz="1200" b="0" i="0" u="none" strike="noStrike" kern="1200" baseline="0" dirty="0" smtClean="0">
                <a:solidFill>
                  <a:schemeClr val="tx1"/>
                </a:solidFill>
                <a:latin typeface="+mn-lt"/>
                <a:ea typeface="+mn-ea"/>
                <a:cs typeface="+mn-cs"/>
              </a:rPr>
              <a:t>دستها آلوده شده باشد شتشوی دستها ضروری است</a:t>
            </a:r>
          </a:p>
          <a:p>
            <a:pPr algn="r" rtl="1"/>
            <a:r>
              <a:rPr lang="fa-IR" sz="1200" b="0" i="0" u="none" strike="noStrike" kern="1200" baseline="0" dirty="0" smtClean="0">
                <a:solidFill>
                  <a:schemeClr val="tx1"/>
                </a:solidFill>
                <a:latin typeface="+mn-lt"/>
                <a:ea typeface="+mn-ea"/>
                <a:cs typeface="+mn-cs"/>
              </a:rPr>
              <a:t> در صورتی که ظاهر دست ها آلوده نباشد می توان از یک محلول ضد عفونی کننده دستها با پایه الکلی استفاده</a:t>
            </a:r>
          </a:p>
          <a:p>
            <a:pPr algn="r" rtl="1"/>
            <a:r>
              <a:rPr lang="fa-IR" sz="1200" b="0" i="0" u="none" strike="noStrike" kern="1200" baseline="0" dirty="0" smtClean="0">
                <a:solidFill>
                  <a:schemeClr val="tx1"/>
                </a:solidFill>
                <a:latin typeface="+mn-lt"/>
                <a:ea typeface="+mn-ea"/>
                <a:cs typeface="+mn-cs"/>
              </a:rPr>
              <a:t>نمود. در غیر اینصورت اول دستها باید با آب و صابون شسته شوند</a:t>
            </a:r>
          </a:p>
          <a:p>
            <a:pPr algn="r" rtl="1"/>
            <a:r>
              <a:rPr lang="fa-IR" sz="1200" b="0" i="0" u="none" strike="noStrike" kern="1200" baseline="0" dirty="0" smtClean="0">
                <a:solidFill>
                  <a:schemeClr val="tx1"/>
                </a:solidFill>
                <a:latin typeface="+mn-lt"/>
                <a:ea typeface="+mn-ea"/>
                <a:cs typeface="+mn-cs"/>
              </a:rPr>
              <a:t> پس از شستن دستها آنها را با حوله کاغذی و یا حوله تمیز )که مرتبا تعویض می شوند( خشک کنید</a:t>
            </a:r>
          </a:p>
          <a:p>
            <a:pPr algn="r" rtl="1"/>
            <a:r>
              <a:rPr lang="fa-IR" sz="1200" b="0" i="0" u="none" strike="noStrike" kern="1200" baseline="0" dirty="0" smtClean="0">
                <a:solidFill>
                  <a:schemeClr val="tx1"/>
                </a:solidFill>
                <a:latin typeface="+mn-lt"/>
                <a:ea typeface="+mn-ea"/>
                <a:cs typeface="+mn-cs"/>
              </a:rPr>
              <a:t> بیمار در اطاقی که ایزوله شده است نیاز به ماسک ندارد اما زمانی که از اطاق ایزوله خارج میشود یا افراد</a:t>
            </a:r>
          </a:p>
          <a:p>
            <a:pPr algn="r" rtl="1"/>
            <a:r>
              <a:rPr lang="fa-IR" sz="1200" b="0" i="0" u="none" strike="noStrike" kern="1200" baseline="0" dirty="0" smtClean="0">
                <a:solidFill>
                  <a:schemeClr val="tx1"/>
                </a:solidFill>
                <a:latin typeface="+mn-lt"/>
                <a:ea typeface="+mn-ea"/>
                <a:cs typeface="+mn-cs"/>
              </a:rPr>
              <a:t>خانواده از جهت مراقبت وارد اطاق میشوند, بیمار باید از ماسک پزشکی استفاده کند و حداقل روزانه تعویض</a:t>
            </a:r>
          </a:p>
          <a:p>
            <a:pPr algn="r" rtl="1"/>
            <a:r>
              <a:rPr lang="fa-IR" sz="1200" b="0" i="0" u="none" strike="noStrike" kern="1200" baseline="0" dirty="0" smtClean="0">
                <a:solidFill>
                  <a:schemeClr val="tx1"/>
                </a:solidFill>
                <a:latin typeface="+mn-lt"/>
                <a:ea typeface="+mn-ea"/>
                <a:cs typeface="+mn-cs"/>
              </a:rPr>
              <a:t>شود )در صورت مرطوب شدن زودتر تعویض شود(</a:t>
            </a:r>
          </a:p>
          <a:p>
            <a:pPr algn="r" rtl="1"/>
            <a:r>
              <a:rPr lang="fa-IR" sz="1200" b="0" i="0" u="none" strike="noStrike" kern="1200" baseline="0" dirty="0" smtClean="0">
                <a:solidFill>
                  <a:schemeClr val="tx1"/>
                </a:solidFill>
                <a:latin typeface="+mn-lt"/>
                <a:ea typeface="+mn-ea"/>
                <a:cs typeface="+mn-cs"/>
              </a:rPr>
              <a:t> در صورتی که بیمار به هیچ وجه قدر به تحمل ماسک نمی باشد, حداقل موقع عطسه و سرفه باید دهان و</a:t>
            </a:r>
          </a:p>
          <a:p>
            <a:pPr algn="r" rtl="1"/>
            <a:r>
              <a:rPr lang="fa-IR" sz="1200" b="0" i="0" u="none" strike="noStrike" kern="1200" baseline="0" dirty="0" smtClean="0">
                <a:solidFill>
                  <a:schemeClr val="tx1"/>
                </a:solidFill>
                <a:latin typeface="+mn-lt"/>
                <a:ea typeface="+mn-ea"/>
                <a:cs typeface="+mn-cs"/>
              </a:rPr>
              <a:t>بینی با دستمال کاغذی پوشانده و بلافاصله در سطل زباله درب دار دارای پلاستیک زباله انداخته شود و دستها</a:t>
            </a:r>
          </a:p>
          <a:p>
            <a:pPr algn="r" rtl="1"/>
            <a:r>
              <a:rPr lang="fa-IR" sz="1200" b="0" i="0" u="none" strike="noStrike" kern="1200" baseline="0" dirty="0" smtClean="0">
                <a:solidFill>
                  <a:schemeClr val="tx1"/>
                </a:solidFill>
                <a:latin typeface="+mn-lt"/>
                <a:ea typeface="+mn-ea"/>
                <a:cs typeface="+mn-cs"/>
              </a:rPr>
              <a:t>شسته شود. اگر بیمار مجبور است از دستمال های پارچه ای استفاده کند, مرتبا باید دستمال ها شسته و در</a:t>
            </a:r>
          </a:p>
          <a:p>
            <a:pPr algn="r" rtl="1"/>
            <a:r>
              <a:rPr lang="fa-IR" sz="1200" b="0" i="0" u="none" strike="noStrike" kern="1200" baseline="0" dirty="0" smtClean="0">
                <a:solidFill>
                  <a:schemeClr val="tx1"/>
                </a:solidFill>
                <a:latin typeface="+mn-lt"/>
                <a:ea typeface="+mn-ea"/>
                <a:cs typeface="+mn-cs"/>
              </a:rPr>
              <a:t>آفتاب خشک شود و بعد مورد استفاده مجدد قرار گیرد</a:t>
            </a:r>
          </a:p>
          <a:p>
            <a:pPr algn="r" rtl="1"/>
            <a:r>
              <a:rPr lang="fa-IR" sz="1200" b="0" i="0" u="none" strike="noStrike" kern="1200" baseline="0" dirty="0" smtClean="0">
                <a:solidFill>
                  <a:schemeClr val="tx1"/>
                </a:solidFill>
                <a:latin typeface="+mn-lt"/>
                <a:ea typeface="+mn-ea"/>
                <a:cs typeface="+mn-cs"/>
              </a:rPr>
              <a:t> مراقبین بیمار )افراد هم خانه( نیز باید از ماسک پزشکی )معمولی( استفاده نمایند. نباید به ماسک دست زد و</a:t>
            </a:r>
          </a:p>
          <a:p>
            <a:pPr algn="r" rtl="1"/>
            <a:r>
              <a:rPr lang="fa-IR" sz="1200" b="0" i="0" u="none" strike="noStrike" kern="1200" baseline="0" dirty="0" smtClean="0">
                <a:solidFill>
                  <a:schemeClr val="tx1"/>
                </a:solidFill>
                <a:latin typeface="+mn-lt"/>
                <a:ea typeface="+mn-ea"/>
                <a:cs typeface="+mn-cs"/>
              </a:rPr>
              <a:t>نحوه استفاده صحیح از ماسک باید به افراد آموزش داده شود</a:t>
            </a:r>
          </a:p>
          <a:p>
            <a:pPr algn="r" rtl="1"/>
            <a:r>
              <a:rPr lang="fa-IR" sz="1200" b="0" i="0" u="none" strike="noStrike" kern="1200" baseline="0" dirty="0" smtClean="0">
                <a:solidFill>
                  <a:schemeClr val="tx1"/>
                </a:solidFill>
                <a:latin typeface="+mn-lt"/>
                <a:ea typeface="+mn-ea"/>
                <a:cs typeface="+mn-cs"/>
              </a:rPr>
              <a:t> در صورتی که ماسک مرطوب یا با ترشحات بیمار آلوده سریعا باید ماسک عوض شود</a:t>
            </a:r>
          </a:p>
          <a:p>
            <a:pPr algn="r" rtl="1"/>
            <a:r>
              <a:rPr lang="fa-IR" sz="1200" b="0" i="0" u="none" strike="noStrike" kern="1200" baseline="0" dirty="0" smtClean="0">
                <a:solidFill>
                  <a:schemeClr val="tx1"/>
                </a:solidFill>
                <a:latin typeface="+mn-lt"/>
                <a:ea typeface="+mn-ea"/>
                <a:cs typeface="+mn-cs"/>
              </a:rPr>
              <a:t> هنگام تعویض ماسک دقت شود که به قسمت جلوی ماسک نباید دست زد. ماسک استفاده شده را باید در</a:t>
            </a:r>
          </a:p>
          <a:p>
            <a:pPr algn="r" rtl="1"/>
            <a:r>
              <a:rPr lang="fa-IR" sz="1200" b="0" i="0" u="none" strike="noStrike" kern="1200" baseline="0" dirty="0" smtClean="0">
                <a:solidFill>
                  <a:schemeClr val="tx1"/>
                </a:solidFill>
                <a:latin typeface="+mn-lt"/>
                <a:ea typeface="+mn-ea"/>
                <a:cs typeface="+mn-cs"/>
              </a:rPr>
              <a:t>سطل درب دار دارای پلاستیک زباله انداخته و بلافاصله دستها شسته شود</a:t>
            </a:r>
          </a:p>
          <a:p>
            <a:pPr algn="r" rtl="1"/>
            <a:r>
              <a:rPr lang="fa-IR" sz="1200" b="0" i="0" u="none" strike="noStrike" kern="1200" baseline="0" dirty="0" smtClean="0">
                <a:solidFill>
                  <a:schemeClr val="tx1"/>
                </a:solidFill>
                <a:latin typeface="+mn-lt"/>
                <a:ea typeface="+mn-ea"/>
                <a:cs typeface="+mn-cs"/>
              </a:rPr>
              <a:t> از تماس مستقیم با ترشحات بیمار, خصوصا ترشحات دهانی و تنفسی و مدفوع بشدت خودداری شود. در این</a:t>
            </a:r>
          </a:p>
          <a:p>
            <a:pPr algn="r" rtl="1"/>
            <a:r>
              <a:rPr lang="fa-IR" sz="1200" b="0" i="0" u="none" strike="noStrike" kern="1200" baseline="0" dirty="0" smtClean="0">
                <a:solidFill>
                  <a:schemeClr val="tx1"/>
                </a:solidFill>
                <a:latin typeface="+mn-lt"/>
                <a:ea typeface="+mn-ea"/>
                <a:cs typeface="+mn-cs"/>
              </a:rPr>
              <a:t>شرایط ضمن زدن از ماسک, حتما از دستکش یکبار مصرف استفاده شود و پس از در آوردن دستکش و دفع</a:t>
            </a:r>
          </a:p>
          <a:p>
            <a:pPr algn="r" rtl="1"/>
            <a:r>
              <a:rPr lang="fa-IR" sz="1200" b="0" i="0" u="none" strike="noStrike" kern="1200" baseline="0" dirty="0" smtClean="0">
                <a:solidFill>
                  <a:schemeClr val="tx1"/>
                </a:solidFill>
                <a:latin typeface="+mn-lt"/>
                <a:ea typeface="+mn-ea"/>
                <a:cs typeface="+mn-cs"/>
              </a:rPr>
              <a:t>آن, دست ها شسته شود</a:t>
            </a:r>
          </a:p>
          <a:p>
            <a:pPr algn="r" rtl="1"/>
            <a:r>
              <a:rPr lang="fa-IR" sz="1200" b="0" i="0" u="none" strike="noStrike" kern="1200" baseline="0" dirty="0" smtClean="0">
                <a:solidFill>
                  <a:schemeClr val="tx1"/>
                </a:solidFill>
                <a:latin typeface="+mn-lt"/>
                <a:ea typeface="+mn-ea"/>
                <a:cs typeface="+mn-cs"/>
              </a:rPr>
              <a:t> هرگز نباید از ماسک و دستکش استفاده شده, مجددا استفاده شود</a:t>
            </a:r>
          </a:p>
          <a:p>
            <a:pPr algn="r" rtl="1"/>
            <a:r>
              <a:rPr lang="fa-IR" sz="1200" b="0" i="0" u="none" strike="noStrike" kern="1200" baseline="0" dirty="0" smtClean="0">
                <a:solidFill>
                  <a:schemeClr val="tx1"/>
                </a:solidFill>
                <a:latin typeface="+mn-lt"/>
                <a:ea typeface="+mn-ea"/>
                <a:cs typeface="+mn-cs"/>
              </a:rPr>
              <a:t> ظروف غذاخوری و ملافه های بیمار باید اختصاصی خود بیمار بوده, مرتبا شستشو و تعویض شود</a:t>
            </a:r>
          </a:p>
          <a:p>
            <a:pPr algn="r" rtl="1"/>
            <a:r>
              <a:rPr lang="fa-IR" sz="1200" b="0" i="0" u="none" strike="noStrike" kern="1200" baseline="0" dirty="0" smtClean="0">
                <a:solidFill>
                  <a:schemeClr val="tx1"/>
                </a:solidFill>
                <a:latin typeface="+mn-lt"/>
                <a:ea typeface="+mn-ea"/>
                <a:cs typeface="+mn-cs"/>
              </a:rPr>
              <a:t> روزانه تمام سطوح در تماس اتاق بیمار نظیر رختخواب, میز و صندلی و کمدهای اطراف آن شستشو/تمیز و</a:t>
            </a:r>
          </a:p>
          <a:p>
            <a:pPr algn="r" rtl="1"/>
            <a:r>
              <a:rPr lang="fa-IR" sz="1200" b="0" i="0" u="none" strike="noStrike" kern="1200" baseline="0" dirty="0" smtClean="0">
                <a:solidFill>
                  <a:schemeClr val="tx1"/>
                </a:solidFill>
                <a:latin typeface="+mn-lt"/>
                <a:ea typeface="+mn-ea"/>
                <a:cs typeface="+mn-cs"/>
              </a:rPr>
              <a:t>ضدعفونی شود</a:t>
            </a:r>
          </a:p>
          <a:p>
            <a:pPr algn="r" rtl="1"/>
            <a:r>
              <a:rPr lang="fa-IR" sz="1200" b="0" i="0" u="none" strike="noStrike" kern="1200" baseline="0" dirty="0" smtClean="0">
                <a:solidFill>
                  <a:schemeClr val="tx1"/>
                </a:solidFill>
                <a:latin typeface="+mn-lt"/>
                <a:ea typeface="+mn-ea"/>
                <a:cs typeface="+mn-cs"/>
              </a:rPr>
              <a:t> برای تمیز کردن لباس ها, ملحفه ها و وسایل بیمار ابتدا باید از آب و شوینده های مناسب استفاده نمود و</a:t>
            </a:r>
          </a:p>
          <a:p>
            <a:pPr algn="r" rtl="1"/>
            <a:r>
              <a:rPr lang="fa-IR" sz="1200" b="0" i="0" u="none" strike="noStrike" kern="1200" baseline="0" dirty="0" smtClean="0">
                <a:solidFill>
                  <a:schemeClr val="tx1"/>
                </a:solidFill>
                <a:latin typeface="+mn-lt"/>
                <a:ea typeface="+mn-ea"/>
                <a:cs typeface="+mn-cs"/>
              </a:rPr>
              <a:t>متناسب با هر کدارم برای ضد عفونی کردن از محلول های سقید کننده خانگی )رقیق شده به نسبت یک به</a:t>
            </a:r>
          </a:p>
          <a:p>
            <a:pPr algn="r" rtl="1"/>
            <a:r>
              <a:rPr lang="fa-IR" sz="1200" b="0" i="0" u="none" strike="noStrike" kern="1200" baseline="0" dirty="0" smtClean="0">
                <a:solidFill>
                  <a:schemeClr val="tx1"/>
                </a:solidFill>
                <a:latin typeface="+mn-lt"/>
                <a:ea typeface="+mn-ea"/>
                <a:cs typeface="+mn-cs"/>
              </a:rPr>
              <a:t>۱۰ ( استفاده نمود</a:t>
            </a:r>
          </a:p>
          <a:p>
            <a:pPr algn="r" rtl="1"/>
            <a:r>
              <a:rPr lang="fa-IR" sz="1200" b="0" i="0" u="none" strike="noStrike" kern="1200" baseline="0" dirty="0" smtClean="0">
                <a:solidFill>
                  <a:schemeClr val="tx1"/>
                </a:solidFill>
                <a:latin typeface="+mn-lt"/>
                <a:ea typeface="+mn-ea"/>
                <a:cs typeface="+mn-cs"/>
              </a:rPr>
              <a:t> سرویس بهداشتی و حمام نیز باید روزانه شستشو و با محلول هیپوکلریت سدیم ۰.۱% )سفید کننده های</a:t>
            </a:r>
          </a:p>
          <a:p>
            <a:pPr algn="r" rtl="1"/>
            <a:r>
              <a:rPr lang="fa-IR" sz="1200" b="0" i="0" u="none" strike="noStrike" kern="1200" baseline="0" dirty="0" smtClean="0">
                <a:solidFill>
                  <a:schemeClr val="tx1"/>
                </a:solidFill>
                <a:latin typeface="+mn-lt"/>
                <a:ea typeface="+mn-ea"/>
                <a:cs typeface="+mn-cs"/>
              </a:rPr>
              <a:t>خانگی( ضدعفونی شوند</a:t>
            </a:r>
          </a:p>
          <a:p>
            <a:pPr algn="r" rtl="1"/>
            <a:r>
              <a:rPr lang="fa-IR" sz="1200" b="0" i="0" u="none" strike="noStrike" kern="1200" baseline="0" dirty="0" smtClean="0">
                <a:solidFill>
                  <a:schemeClr val="tx1"/>
                </a:solidFill>
                <a:latin typeface="+mn-lt"/>
                <a:ea typeface="+mn-ea"/>
                <a:cs typeface="+mn-cs"/>
              </a:rPr>
              <a:t> ملحفه های آلوده و مرطوب بیمار هنگام جمع کردن نباید تکانده شود. لباس ها, حوله و ملحفه های بیمار را</a:t>
            </a:r>
          </a:p>
          <a:p>
            <a:pPr algn="r" rtl="1"/>
            <a:r>
              <a:rPr lang="fa-IR" sz="1200" b="0" i="0" u="none" strike="noStrike" kern="1200" baseline="0" dirty="0" smtClean="0">
                <a:solidFill>
                  <a:schemeClr val="tx1"/>
                </a:solidFill>
                <a:latin typeface="+mn-lt"/>
                <a:ea typeface="+mn-ea"/>
                <a:cs typeface="+mn-cs"/>
              </a:rPr>
              <a:t>می توان با دمای ۶۰–۹۰ °</a:t>
            </a:r>
            <a:r>
              <a:rPr lang="en-US" sz="1200" b="0" i="0" u="none" strike="noStrike" kern="1200" baseline="0" dirty="0" smtClean="0">
                <a:solidFill>
                  <a:schemeClr val="tx1"/>
                </a:solidFill>
                <a:latin typeface="+mn-lt"/>
                <a:ea typeface="+mn-ea"/>
                <a:cs typeface="+mn-cs"/>
              </a:rPr>
              <a:t>C (</a:t>
            </a:r>
            <a:r>
              <a:rPr lang="fa-IR" sz="1200" b="0" i="0" u="none" strike="noStrike" kern="1200" baseline="0" dirty="0" smtClean="0">
                <a:solidFill>
                  <a:schemeClr val="tx1"/>
                </a:solidFill>
                <a:latin typeface="+mn-lt"/>
                <a:ea typeface="+mn-ea"/>
                <a:cs typeface="+mn-cs"/>
              </a:rPr>
              <a:t>۱۴۰</a:t>
            </a:r>
            <a:r>
              <a:rPr lang="en-US" sz="1200" b="0" i="0" u="none" strike="noStrike" kern="1200" baseline="0" dirty="0" smtClean="0">
                <a:solidFill>
                  <a:schemeClr val="tx1"/>
                </a:solidFill>
                <a:latin typeface="+mn-lt"/>
                <a:ea typeface="+mn-ea"/>
                <a:cs typeface="+mn-cs"/>
              </a:rPr>
              <a:t>–</a:t>
            </a:r>
            <a:r>
              <a:rPr lang="fa-IR" sz="1200" b="0" i="0" u="none" strike="noStrike" kern="1200" baseline="0" dirty="0" smtClean="0">
                <a:solidFill>
                  <a:schemeClr val="tx1"/>
                </a:solidFill>
                <a:latin typeface="+mn-lt"/>
                <a:ea typeface="+mn-ea"/>
                <a:cs typeface="+mn-cs"/>
              </a:rPr>
              <a:t>۱۹۴</a:t>
            </a:r>
            <a:r>
              <a:rPr lang="en-US" sz="1200" b="0" i="0" u="none" strike="noStrike" kern="1200" baseline="0" dirty="0" smtClean="0">
                <a:solidFill>
                  <a:schemeClr val="tx1"/>
                </a:solidFill>
                <a:latin typeface="+mn-lt"/>
                <a:ea typeface="+mn-ea"/>
                <a:cs typeface="+mn-cs"/>
              </a:rPr>
              <a:t> °F) </a:t>
            </a:r>
            <a:r>
              <a:rPr lang="fa-IR" sz="1200" b="0" i="0" u="none" strike="noStrike" kern="1200" baseline="0" dirty="0" smtClean="0">
                <a:solidFill>
                  <a:schemeClr val="tx1"/>
                </a:solidFill>
                <a:latin typeface="+mn-lt"/>
                <a:ea typeface="+mn-ea"/>
                <a:cs typeface="+mn-cs"/>
              </a:rPr>
              <a:t>با ماشین لباسشویی شسته و به روش معمول خشک کرد.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47</a:t>
            </a:fld>
            <a:endParaRPr lang="en-US"/>
          </a:p>
        </p:txBody>
      </p:sp>
    </p:spTree>
    <p:extLst>
      <p:ext uri="{BB962C8B-B14F-4D97-AF65-F5344CB8AC3E}">
        <p14:creationId xmlns:p14="http://schemas.microsoft.com/office/powerpoint/2010/main" val="1382722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اگرچه هیچ مداخله درمانی و یا داروی با اثرات ثابت شده برای این بیماری وجود ندارد ولی با در نظر گرفتن تمام احتیاطات لازم و در صورت نبود منع مصرف، کلروکین/هیدروکسی کلروکین ممکن است جهت تسکین علائم کمک کننده باشد. قبل از تجویز، منافع تجویز دارو در برابر مضرات )عوارض جانبی( در هر بیمار خاص باید سنجیده شود . توجه شود هیدروکسی کلروکین زمانی بیشترین اثرات سودمند احتمالی را خواهد داشت که به محض ظاهر شدن علایم بیماری و یا در روزهای اول بیماری شروع شود. درمان دارویی ضد ویروسی فقط در افرادی که در معرض بروز بیماری کووید عارضه دار می باشند )گروه اول و دوم( و اندیکاسیون بستری نداشته و با در نظر گرفتن تمام احتیاطات مربوط به مصرف کلروکین می تواند در نظر گرفته شود: بر اساس شرایط بالینی بیمار و به تشخیص پزشک )در صورت عدم بهبود علایم اولیه( کلروکین ممکن است حداکثر تا ۱۰ روز ادامه یابد </a:t>
            </a:r>
          </a:p>
          <a:p>
            <a:pPr algn="r" rtl="1"/>
            <a:r>
              <a:rPr lang="fa-IR" sz="1200" b="0" i="0" u="none" strike="noStrike" kern="1200" baseline="0" dirty="0" smtClean="0">
                <a:solidFill>
                  <a:schemeClr val="tx1"/>
                </a:solidFill>
                <a:latin typeface="+mn-lt"/>
                <a:ea typeface="+mn-ea"/>
                <a:cs typeface="+mn-cs"/>
              </a:rPr>
              <a:t>به</a:t>
            </a:r>
            <a:r>
              <a:rPr lang="fa-IR" sz="1200" b="0" i="1" u="none" strike="noStrike" kern="1200" baseline="0" dirty="0" smtClean="0">
                <a:solidFill>
                  <a:schemeClr val="tx1"/>
                </a:solidFill>
                <a:latin typeface="+mn-lt"/>
                <a:ea typeface="+mn-ea"/>
                <a:cs typeface="+mn-cs"/>
              </a:rPr>
              <a:t>" </a:t>
            </a:r>
            <a:r>
              <a:rPr lang="fa-IR" sz="1200" b="1" i="0" u="none" strike="noStrike" kern="1200" baseline="0" dirty="0" smtClean="0">
                <a:solidFill>
                  <a:schemeClr val="tx1"/>
                </a:solidFill>
                <a:latin typeface="+mn-lt"/>
                <a:ea typeface="+mn-ea"/>
                <a:cs typeface="+mn-cs"/>
              </a:rPr>
              <a:t>نکات کلیدی تجوبز و پایش درمان سرپایی</a:t>
            </a:r>
            <a:r>
              <a:rPr lang="fa-IR"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در این راهنما دقت کنید به دلیل تداخلات داروئی کلروکین؛ لازم است قبل از تجویز این دارو تداخلات کلیه داروهای مصرفی بیمار/داروهای تجویزی دیگر بررسی شود. در صورتی که فرد از داروهایی استفاده می کند که طولانی کننده </a:t>
            </a:r>
            <a:r>
              <a:rPr lang="en-US" sz="1200" b="0" i="1" u="none" strike="noStrike" kern="1200" baseline="0" dirty="0" err="1" smtClean="0">
                <a:solidFill>
                  <a:schemeClr val="tx1"/>
                </a:solidFill>
                <a:latin typeface="+mn-lt"/>
                <a:ea typeface="+mn-ea"/>
                <a:cs typeface="+mn-cs"/>
              </a:rPr>
              <a:t>QTc</a:t>
            </a:r>
            <a:r>
              <a:rPr lang="en-US"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باشد, تجویز کلروکین توصیه نمی شود. پر کاربرد ترین این داروها شامل متادون، سوتادول، آمیودارون، کینیدین، سولیفناسین، تولترودین، ترفنادین، هیدروکسی زین، کلومیپیرامین، دوکسیپین، آمی تریپتیلین, هالوپریدولف کلروپرومازین، کوئینتاپین، ریسپریدون، دونپزیل، فلوکونازول، وریکونازول، آزیترومایسین, کلاریترومایسین, اریترومایسین، اندانسترون، گرانی سترون، دمپریدون، سیتالوپرام، آسیتالوپرام، فلوکسیتین، سیپروفلوکسازین، لووفلوکسازین می باشد*در افراد دارای کمبود </a:t>
            </a:r>
            <a:r>
              <a:rPr lang="en-US" sz="1200" b="0" i="1" u="none" strike="noStrike" kern="1200" baseline="0" dirty="0" smtClean="0">
                <a:solidFill>
                  <a:schemeClr val="tx1"/>
                </a:solidFill>
                <a:latin typeface="+mn-lt"/>
                <a:ea typeface="+mn-ea"/>
                <a:cs typeface="+mn-cs"/>
              </a:rPr>
              <a:t>G</a:t>
            </a:r>
            <a:r>
              <a:rPr lang="fa-IR" sz="1200" b="0" i="1" u="none" strike="noStrike" kern="1200" baseline="0" dirty="0" smtClean="0">
                <a:solidFill>
                  <a:schemeClr val="tx1"/>
                </a:solidFill>
                <a:latin typeface="+mn-lt"/>
                <a:ea typeface="+mn-ea"/>
                <a:cs typeface="+mn-cs"/>
              </a:rPr>
              <a:t>۶</a:t>
            </a:r>
            <a:r>
              <a:rPr lang="en-US" sz="1200" b="0" i="1" u="none" strike="noStrike" kern="1200" baseline="0" dirty="0" smtClean="0">
                <a:solidFill>
                  <a:schemeClr val="tx1"/>
                </a:solidFill>
                <a:latin typeface="+mn-lt"/>
                <a:ea typeface="+mn-ea"/>
                <a:cs typeface="+mn-cs"/>
              </a:rPr>
              <a:t>PD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سابقه حساسیت به دارو، مبتلایان به صرع منع مصرف دارد و نباید تجویز شود.</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49</a:t>
            </a:fld>
            <a:endParaRPr lang="en-US"/>
          </a:p>
        </p:txBody>
      </p:sp>
    </p:spTree>
    <p:extLst>
      <p:ext uri="{BB962C8B-B14F-4D97-AF65-F5344CB8AC3E}">
        <p14:creationId xmlns:p14="http://schemas.microsoft.com/office/powerpoint/2010/main" val="214177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اگرچه ممکن است ویروس در مدفوع خون نیز ردیابی شود ولی احتمال انتقال از این راهها نادر می باشد و عموما</a:t>
            </a:r>
          </a:p>
          <a:p>
            <a:pPr algn="r" rtl="1"/>
            <a:r>
              <a:rPr lang="fa-IR" sz="1200" b="0" i="0" u="none" strike="noStrike" kern="1200" baseline="0" dirty="0" smtClean="0">
                <a:solidFill>
                  <a:schemeClr val="tx1"/>
                </a:solidFill>
                <a:latin typeface="+mn-lt"/>
                <a:ea typeface="+mn-ea"/>
                <a:cs typeface="+mn-cs"/>
              </a:rPr>
              <a:t>بصورت گزارشات موردی بوده است 10 .</a:t>
            </a:r>
          </a:p>
          <a:p>
            <a:pPr algn="r" rtl="1"/>
            <a:r>
              <a:rPr lang="fa-IR" sz="1200" b="0" i="0" u="none" strike="noStrike" kern="1200" baseline="0" dirty="0" smtClean="0">
                <a:solidFill>
                  <a:schemeClr val="tx1"/>
                </a:solidFill>
                <a:latin typeface="+mn-lt"/>
                <a:ea typeface="+mn-ea"/>
                <a:cs typeface="+mn-cs"/>
              </a:rPr>
              <a:t>با توجه به ماندگاری ویروس بر سطوح مختلف )بیشترین ماندگاری در سطوح پلاستیکی، استیل است(، انتقال از این روش عموما در شرایط آزمایشگاه ها اهمیت پیدا می کند و به نظر میرسد در سایر نقاط احتمال آن اندک باشد 5 . چالش بزرگ در زمینه انتشار ویروس، انتقال آن از افراد بی علامت/قبل از شروع علائم است که ممکن است حدود 50 - 40 % موارد انتقال، از طریق این افراد صورت گیرد</a:t>
            </a:r>
            <a:endParaRPr lang="fa-IR" dirty="0" smtClean="0"/>
          </a:p>
          <a:p>
            <a:r>
              <a:rPr lang="en-US" dirty="0" smtClean="0"/>
              <a:t>5 Gandhi RT, Lynch JB, del Rio C. Mild or moderate COVID-19. New England Journal of Medicine. 2020 Apr 24, updated on October 29, 2020, at NEJM.org</a:t>
            </a:r>
          </a:p>
          <a:p>
            <a:r>
              <a:rPr lang="en-US" dirty="0" smtClean="0"/>
              <a:t>6 Prather KA, Wang CC, </a:t>
            </a:r>
            <a:r>
              <a:rPr lang="en-US" dirty="0" err="1" smtClean="0"/>
              <a:t>Schooley</a:t>
            </a:r>
            <a:r>
              <a:rPr lang="en-US" dirty="0" smtClean="0"/>
              <a:t> RT. Reducing transmission of SARS-CoV-2. Science 2020; 368:1422–4</a:t>
            </a:r>
          </a:p>
          <a:p>
            <a:r>
              <a:rPr lang="en-US" dirty="0" smtClean="0"/>
              <a:t>7 </a:t>
            </a:r>
            <a:r>
              <a:rPr lang="en-US" dirty="0" err="1" smtClean="0"/>
              <a:t>Bahl</a:t>
            </a:r>
            <a:r>
              <a:rPr lang="en-US" dirty="0" smtClean="0"/>
              <a:t> P, </a:t>
            </a:r>
            <a:r>
              <a:rPr lang="en-US" dirty="0" err="1" smtClean="0"/>
              <a:t>Doolan</a:t>
            </a:r>
            <a:r>
              <a:rPr lang="en-US" dirty="0" smtClean="0"/>
              <a:t> C, de Silva C, </a:t>
            </a:r>
            <a:r>
              <a:rPr lang="en-US" dirty="0" err="1" smtClean="0"/>
              <a:t>Chughtai</a:t>
            </a:r>
            <a:r>
              <a:rPr lang="en-US" dirty="0" smtClean="0"/>
              <a:t> AA, </a:t>
            </a:r>
            <a:r>
              <a:rPr lang="en-US" dirty="0" err="1" smtClean="0"/>
              <a:t>Bourouiba</a:t>
            </a:r>
            <a:r>
              <a:rPr lang="en-US" dirty="0" smtClean="0"/>
              <a:t> L, </a:t>
            </a:r>
            <a:r>
              <a:rPr lang="en-US" dirty="0" err="1" smtClean="0"/>
              <a:t>MacIntyre</a:t>
            </a:r>
            <a:r>
              <a:rPr lang="en-US" dirty="0" smtClean="0"/>
              <a:t> CR. Airborne or droplet precautions for health workers treating COVID-19. J Infect Dis 2020. </a:t>
            </a:r>
            <a:r>
              <a:rPr lang="en-US" dirty="0" err="1" smtClean="0"/>
              <a:t>doi</a:t>
            </a:r>
            <a:r>
              <a:rPr lang="en-US" dirty="0" smtClean="0"/>
              <a:t>: 10.1093/</a:t>
            </a:r>
            <a:r>
              <a:rPr lang="en-US" dirty="0" err="1" smtClean="0"/>
              <a:t>infdis</a:t>
            </a:r>
            <a:r>
              <a:rPr lang="en-US" dirty="0" smtClean="0"/>
              <a:t>/jiaa189</a:t>
            </a:r>
          </a:p>
          <a:p>
            <a:r>
              <a:rPr lang="en-US" dirty="0" smtClean="0"/>
              <a:t>8 </a:t>
            </a:r>
            <a:r>
              <a:rPr lang="en-US" dirty="0" err="1" smtClean="0"/>
              <a:t>Haug</a:t>
            </a:r>
            <a:r>
              <a:rPr lang="en-US" dirty="0" smtClean="0"/>
              <a:t> N, </a:t>
            </a:r>
            <a:r>
              <a:rPr lang="en-US" dirty="0" err="1" smtClean="0"/>
              <a:t>Geyrhofer</a:t>
            </a:r>
            <a:r>
              <a:rPr lang="en-US" dirty="0" smtClean="0"/>
              <a:t> L, </a:t>
            </a:r>
            <a:r>
              <a:rPr lang="en-US" dirty="0" err="1" smtClean="0"/>
              <a:t>Londei</a:t>
            </a:r>
            <a:r>
              <a:rPr lang="en-US" dirty="0" smtClean="0"/>
              <a:t> A, </a:t>
            </a:r>
            <a:r>
              <a:rPr lang="en-US" dirty="0" err="1" smtClean="0"/>
              <a:t>Dervic</a:t>
            </a:r>
            <a:r>
              <a:rPr lang="en-US" dirty="0" smtClean="0"/>
              <a:t> E, </a:t>
            </a:r>
            <a:r>
              <a:rPr lang="en-US" dirty="0" err="1" smtClean="0"/>
              <a:t>Desvars-Larrive</a:t>
            </a:r>
            <a:r>
              <a:rPr lang="en-US" dirty="0" smtClean="0"/>
              <a:t> A, Loreto V, </a:t>
            </a:r>
            <a:r>
              <a:rPr lang="en-US" dirty="0" err="1" smtClean="0"/>
              <a:t>Pinior</a:t>
            </a:r>
            <a:r>
              <a:rPr lang="en-US" dirty="0" smtClean="0"/>
              <a:t> B, </a:t>
            </a:r>
            <a:r>
              <a:rPr lang="en-US" dirty="0" err="1" smtClean="0"/>
              <a:t>Thurner</a:t>
            </a:r>
            <a:r>
              <a:rPr lang="en-US" dirty="0" smtClean="0"/>
              <a:t> S, </a:t>
            </a:r>
            <a:r>
              <a:rPr lang="en-US" dirty="0" err="1" smtClean="0"/>
              <a:t>Klimek</a:t>
            </a:r>
            <a:r>
              <a:rPr lang="en-US" dirty="0" smtClean="0"/>
              <a:t> P. Ranking the effectiveness of worldwide COVID-19 government interventions. Nature human </a:t>
            </a:r>
            <a:r>
              <a:rPr lang="en-US" dirty="0" err="1" smtClean="0"/>
              <a:t>behaviour</a:t>
            </a:r>
            <a:r>
              <a:rPr lang="en-US" dirty="0" smtClean="0"/>
              <a:t>. 2020 Nov 16:1-0.</a:t>
            </a:r>
            <a:endParaRPr lang="fa-IR" dirty="0" smtClean="0"/>
          </a:p>
          <a:p>
            <a:r>
              <a:rPr lang="en-US" sz="1200" b="0" i="0" u="none" strike="noStrike" kern="1200" baseline="0" dirty="0" smtClean="0">
                <a:solidFill>
                  <a:schemeClr val="tx1"/>
                </a:solidFill>
                <a:latin typeface="+mn-lt"/>
                <a:ea typeface="+mn-ea"/>
                <a:cs typeface="+mn-cs"/>
              </a:rPr>
              <a:t>10 Kang M, Wei J, Yuan J, et al. Probable evidence of fecal aerosol transmission of SARS-CoV-2 in a high-rise building. Ann Intern Med 2020 September 1 (</a:t>
            </a:r>
            <a:r>
              <a:rPr lang="en-US" sz="1200" b="0" i="0" u="none" strike="noStrike" kern="1200" baseline="0" dirty="0" err="1" smtClean="0">
                <a:solidFill>
                  <a:schemeClr val="tx1"/>
                </a:solidFill>
                <a:latin typeface="+mn-lt"/>
                <a:ea typeface="+mn-ea"/>
                <a:cs typeface="+mn-cs"/>
              </a:rPr>
              <a:t>Epub</a:t>
            </a:r>
            <a:r>
              <a:rPr lang="en-US" sz="1200" b="0" i="0" u="none" strike="noStrike" kern="1200" baseline="0" dirty="0" smtClean="0">
                <a:solidFill>
                  <a:schemeClr val="tx1"/>
                </a:solidFill>
                <a:latin typeface="+mn-lt"/>
                <a:ea typeface="+mn-ea"/>
                <a:cs typeface="+mn-cs"/>
              </a:rPr>
              <a:t> ahead of print).</a:t>
            </a:r>
          </a:p>
          <a:p>
            <a:r>
              <a:rPr lang="en-US" sz="1200" b="0" i="0" u="none" strike="noStrike" kern="1200" baseline="0" dirty="0" smtClean="0">
                <a:solidFill>
                  <a:schemeClr val="tx1"/>
                </a:solidFill>
                <a:latin typeface="+mn-lt"/>
                <a:ea typeface="+mn-ea"/>
                <a:cs typeface="+mn-cs"/>
              </a:rPr>
              <a:t>11 Wei WE, Li Z, </a:t>
            </a:r>
            <a:r>
              <a:rPr lang="en-US" sz="1200" b="0" i="0" u="none" strike="noStrike" kern="1200" baseline="0" dirty="0" err="1" smtClean="0">
                <a:solidFill>
                  <a:schemeClr val="tx1"/>
                </a:solidFill>
                <a:latin typeface="+mn-lt"/>
                <a:ea typeface="+mn-ea"/>
                <a:cs typeface="+mn-cs"/>
              </a:rPr>
              <a:t>Chiew</a:t>
            </a:r>
            <a:r>
              <a:rPr lang="en-US" sz="1200" b="0" i="0" u="none" strike="noStrike" kern="1200" baseline="0" dirty="0" smtClean="0">
                <a:solidFill>
                  <a:schemeClr val="tx1"/>
                </a:solidFill>
                <a:latin typeface="+mn-lt"/>
                <a:ea typeface="+mn-ea"/>
                <a:cs typeface="+mn-cs"/>
              </a:rPr>
              <a:t> CJ, Yong SE, </a:t>
            </a:r>
            <a:r>
              <a:rPr lang="en-US" sz="1200" b="0" i="0" u="none" strike="noStrike" kern="1200" baseline="0" dirty="0" err="1" smtClean="0">
                <a:solidFill>
                  <a:schemeClr val="tx1"/>
                </a:solidFill>
                <a:latin typeface="+mn-lt"/>
                <a:ea typeface="+mn-ea"/>
                <a:cs typeface="+mn-cs"/>
              </a:rPr>
              <a:t>Toh</a:t>
            </a:r>
            <a:r>
              <a:rPr lang="en-US" sz="1200" b="0" i="0" u="none" strike="noStrike" kern="1200" baseline="0" dirty="0" smtClean="0">
                <a:solidFill>
                  <a:schemeClr val="tx1"/>
                </a:solidFill>
                <a:latin typeface="+mn-lt"/>
                <a:ea typeface="+mn-ea"/>
                <a:cs typeface="+mn-cs"/>
              </a:rPr>
              <a:t> MP, Lee VJ. </a:t>
            </a:r>
            <a:r>
              <a:rPr lang="en-US" sz="1200" b="0" i="0" u="none" strike="noStrike" kern="1200" baseline="0" dirty="0" err="1" smtClean="0">
                <a:solidFill>
                  <a:schemeClr val="tx1"/>
                </a:solidFill>
                <a:latin typeface="+mn-lt"/>
                <a:ea typeface="+mn-ea"/>
                <a:cs typeface="+mn-cs"/>
              </a:rPr>
              <a:t>Presymptomatic</a:t>
            </a:r>
            <a:r>
              <a:rPr lang="en-US" sz="1200" b="0" i="0" u="none" strike="noStrike" kern="1200" baseline="0" dirty="0" smtClean="0">
                <a:solidFill>
                  <a:schemeClr val="tx1"/>
                </a:solidFill>
                <a:latin typeface="+mn-lt"/>
                <a:ea typeface="+mn-ea"/>
                <a:cs typeface="+mn-cs"/>
              </a:rPr>
              <a:t> transmission of SARS-CoV-2 — Singapore, January 23– March 16, 2020. MMWR </a:t>
            </a:r>
            <a:r>
              <a:rPr lang="en-US" sz="1200" b="0" i="0" u="none" strike="noStrike" kern="1200" baseline="0" dirty="0" err="1" smtClean="0">
                <a:solidFill>
                  <a:schemeClr val="tx1"/>
                </a:solidFill>
                <a:latin typeface="+mn-lt"/>
                <a:ea typeface="+mn-ea"/>
                <a:cs typeface="+mn-cs"/>
              </a:rPr>
              <a:t>Morb</a:t>
            </a:r>
            <a:r>
              <a:rPr lang="en-US" sz="1200" b="0" i="0" u="none" strike="noStrike" kern="1200" baseline="0" dirty="0" smtClean="0">
                <a:solidFill>
                  <a:schemeClr val="tx1"/>
                </a:solidFill>
                <a:latin typeface="+mn-lt"/>
                <a:ea typeface="+mn-ea"/>
                <a:cs typeface="+mn-cs"/>
              </a:rPr>
              <a:t> Mortal </a:t>
            </a:r>
            <a:r>
              <a:rPr lang="en-US" sz="1200" b="0" i="0" u="none" strike="noStrike" kern="1200" baseline="0" dirty="0" err="1" smtClean="0">
                <a:solidFill>
                  <a:schemeClr val="tx1"/>
                </a:solidFill>
                <a:latin typeface="+mn-lt"/>
                <a:ea typeface="+mn-ea"/>
                <a:cs typeface="+mn-cs"/>
              </a:rPr>
              <a:t>Wkly</a:t>
            </a:r>
            <a:r>
              <a:rPr lang="en-US" sz="1200" b="0" i="0" u="none" strike="noStrike" kern="1200" baseline="0" dirty="0" smtClean="0">
                <a:solidFill>
                  <a:schemeClr val="tx1"/>
                </a:solidFill>
                <a:latin typeface="+mn-lt"/>
                <a:ea typeface="+mn-ea"/>
                <a:cs typeface="+mn-cs"/>
              </a:rPr>
              <a:t> Rep 2020;69:411-5</a:t>
            </a:r>
          </a:p>
          <a:p>
            <a:r>
              <a:rPr lang="en-US" sz="1200" b="0" i="0" u="none" strike="noStrike" kern="1200" baseline="0" dirty="0" smtClean="0">
                <a:solidFill>
                  <a:schemeClr val="tx1"/>
                </a:solidFill>
                <a:latin typeface="+mn-lt"/>
                <a:ea typeface="+mn-ea"/>
                <a:cs typeface="+mn-cs"/>
              </a:rPr>
              <a:t>12 He X, Lau EHY, Wu P, et al. Temporal dynamics in viral shedding and transmissibility of COVID-19. Nat Med 2020;26: 672-5.</a:t>
            </a:r>
            <a:endParaRPr lang="en-US" dirty="0" smtClean="0"/>
          </a:p>
          <a:p>
            <a:r>
              <a:rPr lang="en-US" dirty="0" smtClean="0"/>
              <a:t>9 Chan JF, Yuan S, Zhang AJ, et al. Surgical mask partition reduces the risk of noncontact transmission in a golden Syrian hamster model for Coronavirus Disease 2019 (COVID-19). </a:t>
            </a:r>
            <a:r>
              <a:rPr lang="en-US" dirty="0" err="1" smtClean="0"/>
              <a:t>Clin</a:t>
            </a:r>
            <a:r>
              <a:rPr lang="en-US" dirty="0" smtClean="0"/>
              <a:t> Infect Dis 2020. </a:t>
            </a:r>
            <a:r>
              <a:rPr lang="en-US" dirty="0" err="1" smtClean="0"/>
              <a:t>doi</a:t>
            </a:r>
            <a:r>
              <a:rPr lang="en-US" dirty="0" smtClean="0"/>
              <a:t>: 10.1093/</a:t>
            </a:r>
            <a:r>
              <a:rPr lang="en-US" dirty="0" err="1" smtClean="0"/>
              <a:t>cid</a:t>
            </a:r>
            <a:r>
              <a:rPr lang="en-US" dirty="0" smtClean="0"/>
              <a:t>/ciaa644.</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11</a:t>
            </a:fld>
            <a:endParaRPr lang="en-US"/>
          </a:p>
        </p:txBody>
      </p:sp>
    </p:spTree>
    <p:extLst>
      <p:ext uri="{BB962C8B-B14F-4D97-AF65-F5344CB8AC3E}">
        <p14:creationId xmlns:p14="http://schemas.microsoft.com/office/powerpoint/2010/main" val="4104417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kern="1200" baseline="0" dirty="0" smtClean="0">
                <a:solidFill>
                  <a:schemeClr val="tx1"/>
                </a:solidFill>
                <a:latin typeface="+mn-lt"/>
                <a:ea typeface="+mn-ea"/>
                <a:cs typeface="+mn-cs"/>
              </a:rPr>
              <a:t>همان گونه که اشاره شد، آزمایش تشخیص مولکولی استاندارد طلایی تشخیص بیماری کووید- ۱۹ است. تائید قطعی</a:t>
            </a:r>
          </a:p>
          <a:p>
            <a:pPr algn="r" rtl="1"/>
            <a:r>
              <a:rPr lang="fa-IR" sz="1200" b="0" i="0" u="none" strike="noStrike" kern="1200" baseline="0" dirty="0" smtClean="0">
                <a:solidFill>
                  <a:schemeClr val="tx1"/>
                </a:solidFill>
                <a:latin typeface="+mn-lt"/>
                <a:ea typeface="+mn-ea"/>
                <a:cs typeface="+mn-cs"/>
              </a:rPr>
              <a:t>ابتلا به کووید- ۱۹ بر اساس کشف توالی اختصاصی اسید نوکلئیک ویروس بوسیله روش </a:t>
            </a:r>
            <a:r>
              <a:rPr lang="en-US" sz="1200" b="0" i="0" u="none" strike="noStrike" kern="1200" baseline="0" dirty="0" smtClean="0">
                <a:solidFill>
                  <a:schemeClr val="tx1"/>
                </a:solidFill>
                <a:latin typeface="+mn-lt"/>
                <a:ea typeface="+mn-ea"/>
                <a:cs typeface="+mn-cs"/>
              </a:rPr>
              <a:t>RT-PCR </a:t>
            </a:r>
            <a:r>
              <a:rPr lang="fa-IR" sz="1200" b="0" i="0" u="none" strike="noStrike" kern="1200" baseline="0" dirty="0" smtClean="0">
                <a:solidFill>
                  <a:schemeClr val="tx1"/>
                </a:solidFill>
                <a:latin typeface="+mn-lt"/>
                <a:ea typeface="+mn-ea"/>
                <a:cs typeface="+mn-cs"/>
              </a:rPr>
              <a:t>و در صورت لزوم،</a:t>
            </a:r>
          </a:p>
          <a:p>
            <a:pPr algn="r" rtl="1"/>
            <a:r>
              <a:rPr lang="fa-IR" sz="1200" b="0" i="0" u="none" strike="noStrike" kern="1200" baseline="0" dirty="0" smtClean="0">
                <a:solidFill>
                  <a:schemeClr val="tx1"/>
                </a:solidFill>
                <a:latin typeface="+mn-lt"/>
                <a:ea typeface="+mn-ea"/>
                <a:cs typeface="+mn-cs"/>
              </a:rPr>
              <a:t>تائید آن از طریق تعیین توالی ۲۱ است. تاکنون نواحی مشخصی در ژن های </a:t>
            </a:r>
            <a:r>
              <a:rPr lang="en-US" sz="1200" b="0" i="0" u="none" strike="noStrike" kern="1200" baseline="0" dirty="0" smtClean="0">
                <a:solidFill>
                  <a:schemeClr val="tx1"/>
                </a:solidFill>
                <a:latin typeface="+mn-lt"/>
                <a:ea typeface="+mn-ea"/>
                <a:cs typeface="+mn-cs"/>
              </a:rPr>
              <a:t>E ، N ، S </a:t>
            </a:r>
            <a:r>
              <a:rPr lang="fa-IR" sz="1200" b="0" i="0" u="none" strike="noStrike" kern="1200" baseline="0" dirty="0" smtClean="0">
                <a:solidFill>
                  <a:schemeClr val="tx1"/>
                </a:solidFill>
                <a:latin typeface="+mn-lt"/>
                <a:ea typeface="+mn-ea"/>
                <a:cs typeface="+mn-cs"/>
              </a:rPr>
              <a:t>و </a:t>
            </a:r>
            <a:r>
              <a:rPr lang="en-US" sz="1200" b="0" i="0" u="none" strike="noStrike" kern="1200" baseline="0" dirty="0" err="1" smtClean="0">
                <a:solidFill>
                  <a:schemeClr val="tx1"/>
                </a:solidFill>
                <a:latin typeface="+mn-lt"/>
                <a:ea typeface="+mn-ea"/>
                <a:cs typeface="+mn-cs"/>
              </a:rPr>
              <a:t>RdRp</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به عنوان هدف مورد</a:t>
            </a:r>
          </a:p>
          <a:p>
            <a:pPr algn="r" rtl="1"/>
            <a:r>
              <a:rPr lang="fa-IR" sz="1200" b="0" i="0" u="none" strike="noStrike" kern="1200" baseline="0" dirty="0" smtClean="0">
                <a:solidFill>
                  <a:schemeClr val="tx1"/>
                </a:solidFill>
                <a:latin typeface="+mn-lt"/>
                <a:ea typeface="+mn-ea"/>
                <a:cs typeface="+mn-cs"/>
              </a:rPr>
              <a:t>استفاده قرار گفته اند. مطابق با توصیه سازمان جهانی بهداشت، برای تشخیص ویروس کووید- ۱۹ در مناطقی که این</a:t>
            </a:r>
          </a:p>
          <a:p>
            <a:pPr algn="r" rtl="1"/>
            <a:r>
              <a:rPr lang="fa-IR" sz="1200" b="0" i="0" u="none" strike="noStrike" kern="1200" baseline="0" dirty="0" smtClean="0">
                <a:solidFill>
                  <a:schemeClr val="tx1"/>
                </a:solidFill>
                <a:latin typeface="+mn-lt"/>
                <a:ea typeface="+mn-ea"/>
                <a:cs typeface="+mn-cs"/>
              </a:rPr>
              <a:t>ویروس در چرخش نیست، یک نتیجه مثبت آزمایش تشخیص مولکولی برای حداقل دو هدف متفاوت در ژنوم ویروس،</a:t>
            </a:r>
          </a:p>
          <a:p>
            <a:pPr algn="r" rtl="1"/>
            <a:r>
              <a:rPr lang="fa-IR" sz="1200" b="0" i="0" u="none" strike="noStrike" kern="1200" baseline="0" dirty="0" smtClean="0">
                <a:solidFill>
                  <a:schemeClr val="tx1"/>
                </a:solidFill>
                <a:latin typeface="+mn-lt"/>
                <a:ea typeface="+mn-ea"/>
                <a:cs typeface="+mn-cs"/>
              </a:rPr>
              <a:t>که حداقل یکی از آنها برای این ویروس اختصاصی باشد یا نتیجه مثبت آزمایش تشخیص مولکولی برای یک توالی</a:t>
            </a:r>
          </a:p>
          <a:p>
            <a:pPr algn="r" rtl="1"/>
            <a:r>
              <a:rPr lang="fa-IR" sz="1200" b="0" i="0" u="none" strike="noStrike" kern="1200" baseline="0" dirty="0" smtClean="0">
                <a:solidFill>
                  <a:schemeClr val="tx1"/>
                </a:solidFill>
                <a:latin typeface="+mn-lt"/>
                <a:ea typeface="+mn-ea"/>
                <a:cs typeface="+mn-cs"/>
              </a:rPr>
              <a:t>هدف مشترک بین بتاکرونا ویروسها و ویروس کووید- ۱۹ که با آزمایش تعیین توالی به تائید برسد، کافیست. اما در</a:t>
            </a:r>
          </a:p>
          <a:p>
            <a:pPr algn="r" rtl="1"/>
            <a:r>
              <a:rPr lang="fa-IR" sz="1200" b="0" i="0" u="none" strike="noStrike" kern="1200" baseline="0" dirty="0" smtClean="0">
                <a:solidFill>
                  <a:schemeClr val="tx1"/>
                </a:solidFill>
                <a:latin typeface="+mn-lt"/>
                <a:ea typeface="+mn-ea"/>
                <a:cs typeface="+mn-cs"/>
              </a:rPr>
              <a:t>مناطقی که ویروس بطور وسیع در حال چرخش است میتوان از الگوریتم ساده تری که در آن غربالگری برای جستجوی</a:t>
            </a:r>
          </a:p>
          <a:p>
            <a:pPr algn="r" rtl="1"/>
            <a:r>
              <a:rPr lang="fa-IR" sz="1200" b="0" i="0" u="none" strike="noStrike" kern="1200" baseline="0" dirty="0" smtClean="0">
                <a:solidFill>
                  <a:schemeClr val="tx1"/>
                </a:solidFill>
                <a:latin typeface="+mn-lt"/>
                <a:ea typeface="+mn-ea"/>
                <a:cs typeface="+mn-cs"/>
              </a:rPr>
              <a:t>فقط یک توالی هدف برای تشخیص انجام میشود، استفاده نمود .</a:t>
            </a:r>
          </a:p>
          <a:p>
            <a:pPr algn="r" rtl="1"/>
            <a:r>
              <a:rPr lang="fa-IR" sz="1200" b="0" i="0" u="none" strike="noStrike" kern="1200" baseline="0" dirty="0" smtClean="0">
                <a:solidFill>
                  <a:schemeClr val="tx1"/>
                </a:solidFill>
                <a:latin typeface="+mn-lt"/>
                <a:ea typeface="+mn-ea"/>
                <a:cs typeface="+mn-cs"/>
              </a:rPr>
              <a:t>بدست آوردن یک نتیجه منفی وجود بیماری را رد نمی کند و ممکن است در موارد خاص نمونه برداری تکرار و در</a:t>
            </a:r>
          </a:p>
          <a:p>
            <a:pPr algn="r" rtl="1"/>
            <a:r>
              <a:rPr lang="fa-IR" sz="1200" b="0" i="0" u="none" strike="noStrike" kern="1200" baseline="0" dirty="0" smtClean="0">
                <a:solidFill>
                  <a:schemeClr val="tx1"/>
                </a:solidFill>
                <a:latin typeface="+mn-lt"/>
                <a:ea typeface="+mn-ea"/>
                <a:cs typeface="+mn-cs"/>
              </a:rPr>
              <a:t>صورت امکان از نمونه های دستگاه تنفسی تحتانی برای انجام آزمایش استفاده شود</a:t>
            </a:r>
          </a:p>
          <a:p>
            <a:pPr algn="r" rtl="1"/>
            <a:r>
              <a:rPr lang="fa-IR" sz="1200" b="0" i="0" u="none" strike="noStrike" kern="1200" baseline="0" dirty="0" smtClean="0">
                <a:solidFill>
                  <a:schemeClr val="tx1"/>
                </a:solidFill>
                <a:latin typeface="+mn-lt"/>
                <a:ea typeface="+mn-ea"/>
                <a:cs typeface="+mn-cs"/>
              </a:rPr>
              <a:t>نمونه دستگاه تنفسی فوقانی )سواپ نازفارنکس و سواپ اورو فارنکس، هر دو( که با استفاده از سواپ استریل نازک</a:t>
            </a:r>
          </a:p>
          <a:p>
            <a:pPr algn="r" rtl="1"/>
            <a:r>
              <a:rPr lang="fa-IR" sz="1200" b="0" i="0" u="none" strike="noStrike" kern="1200" baseline="0" dirty="0" smtClean="0">
                <a:solidFill>
                  <a:schemeClr val="tx1"/>
                </a:solidFill>
                <a:latin typeface="+mn-lt"/>
                <a:ea typeface="+mn-ea"/>
                <a:cs typeface="+mn-cs"/>
              </a:rPr>
              <a:t>داکرون با دسته پلاستیکی یا آلومینیومی گرفته میشود، نمونه اصلی مورد نیاز برای آزمایش است. نمونه باید توسط</a:t>
            </a:r>
          </a:p>
          <a:p>
            <a:pPr algn="r" rtl="1"/>
            <a:r>
              <a:rPr lang="fa-IR" sz="1200" b="0" i="0" u="none" strike="noStrike" kern="1200" baseline="0" dirty="0" smtClean="0">
                <a:solidFill>
                  <a:schemeClr val="tx1"/>
                </a:solidFill>
                <a:latin typeface="+mn-lt"/>
                <a:ea typeface="+mn-ea"/>
                <a:cs typeface="+mn-cs"/>
              </a:rPr>
              <a:t>پزشک، پرستار، کارشناس آزمایشگاه و سایر کارکنان که برای این کار آموزش دیده و تجربه کافی داشته باشند، گرفته</a:t>
            </a:r>
          </a:p>
          <a:p>
            <a:pPr algn="r" rtl="1"/>
            <a:r>
              <a:rPr lang="fa-IR" sz="1200" b="0" i="0" u="none" strike="noStrike" kern="1200" baseline="0" dirty="0" smtClean="0">
                <a:solidFill>
                  <a:schemeClr val="tx1"/>
                </a:solidFill>
                <a:latin typeface="+mn-lt"/>
                <a:ea typeface="+mn-ea"/>
                <a:cs typeface="+mn-cs"/>
              </a:rPr>
              <a:t>شود. برای نمونه برداری باید از سواپ مخصوص نمونه گیری از ناحیه نازوفارنکس و اوروفارنکس مورد استفاده قرار</a:t>
            </a:r>
          </a:p>
          <a:p>
            <a:pPr algn="r" rtl="1"/>
            <a:r>
              <a:rPr lang="fa-IR" sz="1200" b="0" i="0" u="none" strike="noStrike" kern="1200" baseline="0" dirty="0" smtClean="0">
                <a:solidFill>
                  <a:schemeClr val="tx1"/>
                </a:solidFill>
                <a:latin typeface="+mn-lt"/>
                <a:ea typeface="+mn-ea"/>
                <a:cs typeface="+mn-cs"/>
              </a:rPr>
              <a:t>گیرد. سواپ پنبه ای برای این کار مناسب نیست و سواپ با دسته چوبی نباید مورد استفاده قرار گیرد. پس از گرفتن</a:t>
            </a:r>
          </a:p>
          <a:p>
            <a:pPr algn="r" rtl="1"/>
            <a:r>
              <a:rPr lang="fa-IR" sz="1200" b="0" i="0" u="none" strike="noStrike" kern="1200" baseline="0" dirty="0" smtClean="0">
                <a:solidFill>
                  <a:schemeClr val="tx1"/>
                </a:solidFill>
                <a:latin typeface="+mn-lt"/>
                <a:ea typeface="+mn-ea"/>
                <a:cs typeface="+mn-cs"/>
              </a:rPr>
              <a:t>نمونه، سواپ نازفارنکس و سواپ اورو فارنکس، هر دو در یک لوله مقاوم، در پیچ دار و غیرقابل نشت که حاوی محیط</a:t>
            </a:r>
          </a:p>
          <a:p>
            <a:pPr algn="r" rtl="1"/>
            <a:r>
              <a:rPr lang="fa-IR" sz="1200" b="0" i="0" u="none" strike="noStrike" kern="1200" baseline="0" dirty="0" smtClean="0">
                <a:solidFill>
                  <a:schemeClr val="tx1"/>
                </a:solidFill>
                <a:latin typeface="+mn-lt"/>
                <a:ea typeface="+mn-ea"/>
                <a:cs typeface="+mn-cs"/>
              </a:rPr>
              <a:t>انتقال ویروس ۲۲ باشد قرار گرفته و درب آن بصورت کامل بسته می شود. هر لوله مربوط به یک بیمار است و باید</a:t>
            </a:r>
          </a:p>
          <a:p>
            <a:pPr algn="r" rtl="1"/>
            <a:r>
              <a:rPr lang="fa-IR" sz="1200" b="0" i="0" u="none" strike="noStrike" kern="1200" baseline="0" dirty="0" smtClean="0">
                <a:solidFill>
                  <a:schemeClr val="tx1"/>
                </a:solidFill>
                <a:latin typeface="+mn-lt"/>
                <a:ea typeface="+mn-ea"/>
                <a:cs typeface="+mn-cs"/>
              </a:rPr>
              <a:t>شناسه های لازم، محل و تاریخ نمونه گیری بطور خوانا بر روی برچسب آن نوشته شود. نمونه باید در همان روز، با</a:t>
            </a:r>
          </a:p>
          <a:p>
            <a:pPr algn="r" rtl="1"/>
            <a:r>
              <a:rPr lang="fa-IR" sz="1200" b="0" i="0" u="none" strike="noStrike" kern="1200" baseline="0" dirty="0" smtClean="0">
                <a:solidFill>
                  <a:schemeClr val="tx1"/>
                </a:solidFill>
                <a:latin typeface="+mn-lt"/>
                <a:ea typeface="+mn-ea"/>
                <a:cs typeface="+mn-cs"/>
              </a:rPr>
              <a:t>رعایت شرایط استاندارد بسته بندی و انتقال امن و ایمن نمونه، در شرایط دمایی خنک ) ۲ - ۸ درجه سانتی گراد( به</a:t>
            </a:r>
          </a:p>
          <a:p>
            <a:pPr algn="r" rtl="1"/>
            <a:r>
              <a:rPr lang="fa-IR" sz="1200" b="0" i="0" u="none" strike="noStrike" kern="1200" baseline="0" dirty="0" smtClean="0">
                <a:solidFill>
                  <a:schemeClr val="tx1"/>
                </a:solidFill>
                <a:latin typeface="+mn-lt"/>
                <a:ea typeface="+mn-ea"/>
                <a:cs typeface="+mn-cs"/>
              </a:rPr>
              <a:t>آزمایشگاه حمل شوند. پایداری نمونه در شرایط یخچال کمتر از ۴ روز است. در غیر این صورت نمونه ها باید تا زمان</a:t>
            </a:r>
          </a:p>
          <a:p>
            <a:pPr algn="r" rtl="1"/>
            <a:r>
              <a:rPr lang="fa-IR" sz="1200" b="0" i="0" u="none" strike="noStrike" kern="1200" baseline="0" dirty="0" smtClean="0">
                <a:solidFill>
                  <a:schemeClr val="tx1"/>
                </a:solidFill>
                <a:latin typeface="+mn-lt"/>
                <a:ea typeface="+mn-ea"/>
                <a:cs typeface="+mn-cs"/>
              </a:rPr>
              <a:t>آزمایش در شرایط دمایی حداقل ۲۰ - درجه سانتیگراد ) در حالت ایده آل ۷۰ - درجه سانتیگراد( حفظ شوند .</a:t>
            </a:r>
          </a:p>
          <a:p>
            <a:pPr algn="r" rtl="1"/>
            <a:r>
              <a:rPr lang="fa-IR" sz="1200" b="0" i="0" u="none" strike="noStrike" kern="1200" baseline="0" dirty="0" smtClean="0">
                <a:solidFill>
                  <a:schemeClr val="tx1"/>
                </a:solidFill>
                <a:latin typeface="+mn-lt"/>
                <a:ea typeface="+mn-ea"/>
                <a:cs typeface="+mn-cs"/>
              </a:rPr>
              <a:t>سایر نمونه ها مثل خلط و </a:t>
            </a:r>
            <a:r>
              <a:rPr lang="en-US" sz="1200" b="0" i="0" u="none" strike="noStrike" kern="1200" baseline="0" dirty="0" smtClean="0">
                <a:solidFill>
                  <a:schemeClr val="tx1"/>
                </a:solidFill>
                <a:latin typeface="+mn-lt"/>
                <a:ea typeface="+mn-ea"/>
                <a:cs typeface="+mn-cs"/>
              </a:rPr>
              <a:t>BAL </a:t>
            </a:r>
            <a:r>
              <a:rPr lang="fa-IR" sz="1200" b="0" i="0" u="none" strike="noStrike" kern="1200" baseline="0" dirty="0" smtClean="0">
                <a:solidFill>
                  <a:schemeClr val="tx1"/>
                </a:solidFill>
                <a:latin typeface="+mn-lt"/>
                <a:ea typeface="+mn-ea"/>
                <a:cs typeface="+mn-cs"/>
              </a:rPr>
              <a:t>هم ممکن است برای آزمایش گرفته و در داخل یک ظرف یا لوله مقاوم، در پیچ دار و</a:t>
            </a:r>
          </a:p>
          <a:p>
            <a:pPr algn="r" rtl="1"/>
            <a:r>
              <a:rPr lang="fa-IR" sz="1200" b="0" i="0" u="none" strike="noStrike" kern="1200" baseline="0" dirty="0" smtClean="0">
                <a:solidFill>
                  <a:schemeClr val="tx1"/>
                </a:solidFill>
                <a:latin typeface="+mn-lt"/>
                <a:ea typeface="+mn-ea"/>
                <a:cs typeface="+mn-cs"/>
              </a:rPr>
              <a:t>غیرقابل نشت ارسال شوند. این نمونه های نیاز به محیط انتقال ندارند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50</a:t>
            </a:fld>
            <a:endParaRPr lang="en-US"/>
          </a:p>
        </p:txBody>
      </p:sp>
    </p:spTree>
    <p:extLst>
      <p:ext uri="{BB962C8B-B14F-4D97-AF65-F5344CB8AC3E}">
        <p14:creationId xmlns:p14="http://schemas.microsoft.com/office/powerpoint/2010/main" val="394367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i="0" u="none" strike="noStrike" kern="1200" baseline="0" dirty="0" smtClean="0">
                <a:solidFill>
                  <a:schemeClr val="tx1"/>
                </a:solidFill>
                <a:latin typeface="+mn-lt"/>
                <a:ea typeface="+mn-ea"/>
                <a:cs typeface="+mn-cs"/>
              </a:rPr>
              <a:t>برای مطالعه بیشتر مرحله یک:</a:t>
            </a:r>
          </a:p>
          <a:p>
            <a:pPr algn="r" rtl="1"/>
            <a:r>
              <a:rPr lang="fa-IR" sz="1200" b="0" i="0" u="none" strike="noStrike" kern="1200" baseline="0" dirty="0" smtClean="0">
                <a:solidFill>
                  <a:schemeClr val="tx1"/>
                </a:solidFill>
                <a:latin typeface="+mn-lt"/>
                <a:ea typeface="+mn-ea"/>
                <a:cs typeface="+mn-cs"/>
              </a:rPr>
              <a:t>در مرحله اول ممکن است علائم آزمایشگاهی بصورت لنفوپنی )کمتر از ۱۱۰۰ ( و/یا افزایش خفیف </a:t>
            </a:r>
            <a:r>
              <a:rPr lang="en-US" sz="1200" b="0" i="1" u="none" strike="noStrike" kern="1200" baseline="0" dirty="0" smtClean="0">
                <a:solidFill>
                  <a:schemeClr val="tx1"/>
                </a:solidFill>
                <a:latin typeface="+mn-lt"/>
                <a:ea typeface="+mn-ea"/>
                <a:cs typeface="+mn-cs"/>
              </a:rPr>
              <a:t>ESR/CRP </a:t>
            </a:r>
            <a:r>
              <a:rPr lang="fa-IR" sz="1200" b="0" i="0" u="none" strike="noStrike" kern="1200" baseline="0" dirty="0" smtClean="0">
                <a:solidFill>
                  <a:schemeClr val="tx1"/>
                </a:solidFill>
                <a:latin typeface="+mn-lt"/>
                <a:ea typeface="+mn-ea"/>
                <a:cs typeface="+mn-cs"/>
              </a:rPr>
              <a:t>وجود اشته باشد.</a:t>
            </a:r>
          </a:p>
          <a:p>
            <a:pPr algn="r" rtl="1"/>
            <a:r>
              <a:rPr lang="fa-IR" sz="1200" b="0" i="0" u="none" strike="noStrike" kern="1200" baseline="0" dirty="0" smtClean="0">
                <a:solidFill>
                  <a:schemeClr val="tx1"/>
                </a:solidFill>
                <a:latin typeface="+mn-lt"/>
                <a:ea typeface="+mn-ea"/>
                <a:cs typeface="+mn-cs"/>
              </a:rPr>
              <a:t>در اغلب موارد نشانه ای از درگیری ریوی در رادیوگرافی/ </a:t>
            </a:r>
            <a:r>
              <a:rPr lang="en-US" sz="1200" b="0" i="1" u="none" strike="noStrike" kern="1200" baseline="0" dirty="0" smtClean="0">
                <a:solidFill>
                  <a:schemeClr val="tx1"/>
                </a:solidFill>
                <a:latin typeface="+mn-lt"/>
                <a:ea typeface="+mn-ea"/>
                <a:cs typeface="+mn-cs"/>
              </a:rPr>
              <a:t>CT scan </a:t>
            </a:r>
            <a:r>
              <a:rPr lang="fa-IR" sz="1200" b="0" i="0" u="none" strike="noStrike" kern="1200" baseline="0" dirty="0" smtClean="0">
                <a:solidFill>
                  <a:schemeClr val="tx1"/>
                </a:solidFill>
                <a:latin typeface="+mn-lt"/>
                <a:ea typeface="+mn-ea"/>
                <a:cs typeface="+mn-cs"/>
              </a:rPr>
              <a:t>وجود ندارد. در برخی موارد ممکن است یافته های مختصری بصورت</a:t>
            </a:r>
          </a:p>
          <a:p>
            <a:pPr algn="r" rtl="1"/>
            <a:r>
              <a:rPr lang="fa-IR" sz="1200" b="0" i="0" u="none" strike="noStrike" kern="1200" baseline="0" dirty="0" smtClean="0">
                <a:solidFill>
                  <a:schemeClr val="tx1"/>
                </a:solidFill>
                <a:latin typeface="+mn-lt"/>
                <a:ea typeface="+mn-ea"/>
                <a:cs typeface="+mn-cs"/>
              </a:rPr>
              <a:t>درگیری حداکثر دو لوب ریوی به شکل تظاهرات </a:t>
            </a:r>
            <a:r>
              <a:rPr lang="en-US" sz="1200" b="0" i="1" u="none" strike="noStrike" kern="1200" baseline="0" dirty="0" smtClean="0">
                <a:solidFill>
                  <a:schemeClr val="tx1"/>
                </a:solidFill>
                <a:latin typeface="+mn-lt"/>
                <a:ea typeface="+mn-ea"/>
                <a:cs typeface="+mn-cs"/>
              </a:rPr>
              <a:t>Ground glass (GGO)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تجامد ) </a:t>
            </a:r>
            <a:r>
              <a:rPr lang="en-US" sz="1200" b="0" i="1" u="none" strike="noStrike" kern="1200" baseline="0" dirty="0" smtClean="0">
                <a:solidFill>
                  <a:schemeClr val="tx1"/>
                </a:solidFill>
                <a:latin typeface="+mn-lt"/>
                <a:ea typeface="+mn-ea"/>
                <a:cs typeface="+mn-cs"/>
              </a:rPr>
              <a:t>Consolidation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یا ندول با وسعت کمتر از یک</a:t>
            </a:r>
          </a:p>
          <a:p>
            <a:pPr algn="r" rtl="1"/>
            <a:r>
              <a:rPr lang="fa-IR" sz="1200" b="0" i="0" u="none" strike="noStrike" kern="1200" baseline="0" dirty="0" smtClean="0">
                <a:solidFill>
                  <a:schemeClr val="tx1"/>
                </a:solidFill>
                <a:latin typeface="+mn-lt"/>
                <a:ea typeface="+mn-ea"/>
                <a:cs typeface="+mn-cs"/>
              </a:rPr>
              <a:t>سوم حجم هر لوب دیده شود که خصوصاً در مناطق محیطی و در قواعد ریه ها می تواند باشد.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14</a:t>
            </a:fld>
            <a:endParaRPr lang="en-US"/>
          </a:p>
        </p:txBody>
      </p:sp>
    </p:spTree>
    <p:extLst>
      <p:ext uri="{BB962C8B-B14F-4D97-AF65-F5344CB8AC3E}">
        <p14:creationId xmlns:p14="http://schemas.microsoft.com/office/powerpoint/2010/main" val="3512993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i="0" u="none" strike="noStrike" kern="1200" baseline="0" dirty="0" smtClean="0">
                <a:solidFill>
                  <a:schemeClr val="tx1"/>
                </a:solidFill>
                <a:latin typeface="+mn-lt"/>
                <a:ea typeface="+mn-ea"/>
                <a:cs typeface="+mn-cs"/>
              </a:rPr>
              <a:t>برای مطالعه بیشتر مرحله دوم با علائم متوسط:</a:t>
            </a:r>
          </a:p>
          <a:p>
            <a:pPr algn="r" rtl="1"/>
            <a:r>
              <a:rPr lang="fa-IR" sz="1200" b="0" i="0" u="none" strike="noStrike" kern="1200" baseline="0" dirty="0" smtClean="0">
                <a:solidFill>
                  <a:schemeClr val="tx1"/>
                </a:solidFill>
                <a:latin typeface="+mn-lt"/>
                <a:ea typeface="+mn-ea"/>
                <a:cs typeface="+mn-cs"/>
              </a:rPr>
              <a:t>در مرحله دوم ممکن است علائم آزمایشگاهی بصورت تشدید لنفوپنی و/یا افزایش خفیف </a:t>
            </a:r>
            <a:r>
              <a:rPr lang="en-US" sz="1200" b="0" i="1" u="none" strike="noStrike" kern="1200" baseline="0" dirty="0" smtClean="0">
                <a:solidFill>
                  <a:schemeClr val="tx1"/>
                </a:solidFill>
                <a:latin typeface="+mn-lt"/>
                <a:ea typeface="+mn-ea"/>
                <a:cs typeface="+mn-cs"/>
              </a:rPr>
              <a:t>CRP/ESR </a:t>
            </a:r>
            <a:r>
              <a:rPr lang="en-US" sz="1200" b="0" i="0" u="none" strike="noStrike" kern="1200" baseline="0" dirty="0" smtClean="0">
                <a:solidFill>
                  <a:schemeClr val="tx1"/>
                </a:solidFill>
                <a:latin typeface="+mn-lt"/>
                <a:ea typeface="+mn-ea"/>
                <a:cs typeface="+mn-cs"/>
              </a:rPr>
              <a:t>، </a:t>
            </a:r>
            <a:r>
              <a:rPr lang="en-US" sz="1200" b="0" i="1" u="none" strike="noStrike" kern="1200" baseline="0" dirty="0" smtClean="0">
                <a:solidFill>
                  <a:schemeClr val="tx1"/>
                </a:solidFill>
                <a:latin typeface="+mn-lt"/>
                <a:ea typeface="+mn-ea"/>
                <a:cs typeface="+mn-cs"/>
              </a:rPr>
              <a:t>PT/PTT </a:t>
            </a:r>
            <a:r>
              <a:rPr lang="fa-IR" sz="1200" b="0" i="0" u="none" strike="noStrike" kern="1200" baseline="0" dirty="0" smtClean="0">
                <a:solidFill>
                  <a:schemeClr val="tx1"/>
                </a:solidFill>
                <a:latin typeface="+mn-lt"/>
                <a:ea typeface="+mn-ea"/>
                <a:cs typeface="+mn-cs"/>
              </a:rPr>
              <a:t>و یا </a:t>
            </a:r>
            <a:r>
              <a:rPr lang="en-US" sz="1200" b="0" i="1" u="none" strike="noStrike" kern="1200" baseline="0" dirty="0" smtClean="0">
                <a:solidFill>
                  <a:schemeClr val="tx1"/>
                </a:solidFill>
                <a:latin typeface="+mn-lt"/>
                <a:ea typeface="+mn-ea"/>
                <a:cs typeface="+mn-cs"/>
              </a:rPr>
              <a:t>D-dimer </a:t>
            </a:r>
            <a:r>
              <a:rPr lang="fa-IR" sz="1200" b="0" i="0" u="none" strike="noStrike" kern="1200" baseline="0" dirty="0" smtClean="0">
                <a:solidFill>
                  <a:schemeClr val="tx1"/>
                </a:solidFill>
                <a:latin typeface="+mn-lt"/>
                <a:ea typeface="+mn-ea"/>
                <a:cs typeface="+mn-cs"/>
              </a:rPr>
              <a:t>و/یا</a:t>
            </a:r>
          </a:p>
          <a:p>
            <a:pPr algn="r" rtl="1"/>
            <a:r>
              <a:rPr lang="en-US" sz="1200" b="0" i="1" u="none" strike="noStrike" kern="1200" baseline="0" dirty="0" smtClean="0">
                <a:solidFill>
                  <a:schemeClr val="tx1"/>
                </a:solidFill>
                <a:latin typeface="+mn-lt"/>
                <a:ea typeface="+mn-ea"/>
                <a:cs typeface="+mn-cs"/>
              </a:rPr>
              <a:t>LDH </a:t>
            </a:r>
            <a:r>
              <a:rPr lang="fa-IR" sz="1200" b="0" i="0" u="none" strike="noStrike" kern="1200" baseline="0" dirty="0" smtClean="0">
                <a:solidFill>
                  <a:schemeClr val="tx1"/>
                </a:solidFill>
                <a:latin typeface="+mn-lt"/>
                <a:ea typeface="+mn-ea"/>
                <a:cs typeface="+mn-cs"/>
              </a:rPr>
              <a:t>و/یا فریتین ممکن است دیده شود .</a:t>
            </a:r>
          </a:p>
          <a:p>
            <a:pPr algn="r" rtl="1"/>
            <a:r>
              <a:rPr lang="fa-IR" sz="1200" b="0" i="0" u="none" strike="noStrike" kern="1200" baseline="0" dirty="0" smtClean="0">
                <a:solidFill>
                  <a:schemeClr val="tx1"/>
                </a:solidFill>
                <a:latin typeface="+mn-lt"/>
                <a:ea typeface="+mn-ea"/>
                <a:cs typeface="+mn-cs"/>
              </a:rPr>
              <a:t>خاطر نشان می شود که در اسکور بندی یافته های سی تی اسکن تعداد لوب ها درگیر و نیز شدت درگیری هر لوب، تعیین کننده است</a:t>
            </a:r>
          </a:p>
          <a:p>
            <a:pPr algn="r" rtl="1"/>
            <a:r>
              <a:rPr lang="fa-IR" sz="1200" b="0" i="0" u="none" strike="noStrike" kern="1200" baseline="0" dirty="0" smtClean="0">
                <a:solidFill>
                  <a:schemeClr val="tx1"/>
                </a:solidFill>
                <a:latin typeface="+mn-lt"/>
                <a:ea typeface="+mn-ea"/>
                <a:cs typeface="+mn-cs"/>
              </a:rPr>
              <a:t>در مرحله دوم درگیری حداکثر ۳ یا ۴ لوب ریوی با وسعت کمتر از یک سوم حجم هر لوب یا ابتلای یک یا دو لوب با وسعت بیشتر ممکن</a:t>
            </a:r>
          </a:p>
          <a:p>
            <a:pPr algn="r" rtl="1"/>
            <a:r>
              <a:rPr lang="fa-IR" sz="1200" b="0" i="0" u="none" strike="noStrike" kern="1200" baseline="0" dirty="0" smtClean="0">
                <a:solidFill>
                  <a:schemeClr val="tx1"/>
                </a:solidFill>
                <a:latin typeface="+mn-lt"/>
                <a:ea typeface="+mn-ea"/>
                <a:cs typeface="+mn-cs"/>
              </a:rPr>
              <a:t>است دیده شود. )اسکور کمتر از ۸</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15</a:t>
            </a:fld>
            <a:endParaRPr lang="en-US"/>
          </a:p>
        </p:txBody>
      </p:sp>
    </p:spTree>
    <p:extLst>
      <p:ext uri="{BB962C8B-B14F-4D97-AF65-F5344CB8AC3E}">
        <p14:creationId xmlns:p14="http://schemas.microsoft.com/office/powerpoint/2010/main" val="1650756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i="0" u="none" strike="noStrike" kern="1200" baseline="0" dirty="0" smtClean="0">
                <a:solidFill>
                  <a:schemeClr val="tx1"/>
                </a:solidFill>
                <a:latin typeface="+mn-lt"/>
                <a:ea typeface="+mn-ea"/>
                <a:cs typeface="+mn-cs"/>
              </a:rPr>
              <a:t>برای مطالعه بیشتر مرحله دوم با علائم شدید:</a:t>
            </a:r>
          </a:p>
          <a:p>
            <a:pPr algn="r" rtl="1"/>
            <a:r>
              <a:rPr lang="fa-IR" sz="1200" b="0" i="0" u="none" strike="noStrike" kern="1200" baseline="0" dirty="0" smtClean="0">
                <a:solidFill>
                  <a:schemeClr val="tx1"/>
                </a:solidFill>
                <a:latin typeface="+mn-lt"/>
                <a:ea typeface="+mn-ea"/>
                <a:cs typeface="+mn-cs"/>
              </a:rPr>
              <a:t>در این مرحله ممکن است علائم آزمایشگاهی بصورت تشدید لنفوپنی، افزایش پیشرونده </a:t>
            </a:r>
            <a:r>
              <a:rPr lang="en-US" sz="1200" b="0" i="1" u="none" strike="noStrike" kern="1200" baseline="0" dirty="0" smtClean="0">
                <a:solidFill>
                  <a:schemeClr val="tx1"/>
                </a:solidFill>
                <a:latin typeface="+mn-lt"/>
                <a:ea typeface="+mn-ea"/>
                <a:cs typeface="+mn-cs"/>
              </a:rPr>
              <a:t>D-dimer </a:t>
            </a:r>
            <a:r>
              <a:rPr lang="fa-IR" sz="1200" b="0" i="0" u="none" strike="noStrike" kern="1200" baseline="0" dirty="0" smtClean="0">
                <a:solidFill>
                  <a:schemeClr val="tx1"/>
                </a:solidFill>
                <a:latin typeface="+mn-lt"/>
                <a:ea typeface="+mn-ea"/>
                <a:cs typeface="+mn-cs"/>
              </a:rPr>
              <a:t>و/یا فریتین )بیش از </a:t>
            </a:r>
            <a:r>
              <a:rPr lang="fa-IR" sz="1200" b="0" i="1" u="none" strike="noStrike" kern="1200" baseline="0" dirty="0" smtClean="0">
                <a:solidFill>
                  <a:schemeClr val="tx1"/>
                </a:solidFill>
                <a:latin typeface="+mn-lt"/>
                <a:ea typeface="+mn-ea"/>
                <a:cs typeface="+mn-cs"/>
              </a:rPr>
              <a:t>۵۰۰</a:t>
            </a:r>
            <a:r>
              <a:rPr lang="en-US" sz="1200" b="0" i="1" u="none" strike="noStrike" kern="1200" baseline="0" dirty="0" err="1" smtClean="0">
                <a:solidFill>
                  <a:schemeClr val="tx1"/>
                </a:solidFill>
                <a:latin typeface="+mn-lt"/>
                <a:ea typeface="+mn-ea"/>
                <a:cs typeface="+mn-cs"/>
              </a:rPr>
              <a:t>ng</a:t>
            </a:r>
            <a:r>
              <a:rPr lang="en-US" sz="1200" b="0" i="1" u="none" strike="noStrike" kern="1200" baseline="0" dirty="0" smtClean="0">
                <a:solidFill>
                  <a:schemeClr val="tx1"/>
                </a:solidFill>
                <a:latin typeface="+mn-lt"/>
                <a:ea typeface="+mn-ea"/>
                <a:cs typeface="+mn-cs"/>
              </a:rPr>
              <a:t>/dl </a:t>
            </a:r>
            <a:r>
              <a:rPr lang="en-US" sz="1200" b="0" i="0" u="none" strike="noStrike" kern="1200" baseline="0" dirty="0" smtClean="0">
                <a:solidFill>
                  <a:schemeClr val="tx1"/>
                </a:solidFill>
                <a:latin typeface="+mn-lt"/>
                <a:ea typeface="+mn-ea"/>
                <a:cs typeface="+mn-cs"/>
              </a:rPr>
              <a:t>)</a:t>
            </a:r>
          </a:p>
          <a:p>
            <a:pPr algn="r" rtl="1"/>
            <a:r>
              <a:rPr lang="fa-IR" sz="1200" b="0" i="0" u="none" strike="noStrike" kern="1200" baseline="0" dirty="0" smtClean="0">
                <a:solidFill>
                  <a:schemeClr val="tx1"/>
                </a:solidFill>
                <a:latin typeface="+mn-lt"/>
                <a:ea typeface="+mn-ea"/>
                <a:cs typeface="+mn-cs"/>
              </a:rPr>
              <a:t>و/یا </a:t>
            </a:r>
            <a:r>
              <a:rPr lang="en-US" sz="1200" b="0" i="1" u="none" strike="noStrike" kern="1200" baseline="0" dirty="0" smtClean="0">
                <a:solidFill>
                  <a:schemeClr val="tx1"/>
                </a:solidFill>
                <a:latin typeface="+mn-lt"/>
                <a:ea typeface="+mn-ea"/>
                <a:cs typeface="+mn-cs"/>
              </a:rPr>
              <a:t>LDH&gt;</a:t>
            </a:r>
            <a:r>
              <a:rPr lang="fa-IR" sz="1200" b="0" i="1" u="none" strike="noStrike" kern="1200" baseline="0" dirty="0" smtClean="0">
                <a:solidFill>
                  <a:schemeClr val="tx1"/>
                </a:solidFill>
                <a:latin typeface="+mn-lt"/>
                <a:ea typeface="+mn-ea"/>
                <a:cs typeface="+mn-cs"/>
              </a:rPr>
              <a:t>۲۴۵</a:t>
            </a:r>
            <a:r>
              <a:rPr lang="en-US" sz="1200" b="0" i="1" u="none" strike="noStrike" kern="1200" baseline="0" dirty="0" smtClean="0">
                <a:solidFill>
                  <a:schemeClr val="tx1"/>
                </a:solidFill>
                <a:latin typeface="+mn-lt"/>
                <a:ea typeface="+mn-ea"/>
                <a:cs typeface="+mn-cs"/>
              </a:rPr>
              <a:t> U/l </a:t>
            </a:r>
            <a:r>
              <a:rPr lang="fa-IR" sz="1200" b="0" i="0" u="none" strike="noStrike" kern="1200" baseline="0" dirty="0" smtClean="0">
                <a:solidFill>
                  <a:schemeClr val="tx1"/>
                </a:solidFill>
                <a:latin typeface="+mn-lt"/>
                <a:ea typeface="+mn-ea"/>
                <a:cs typeface="+mn-cs"/>
              </a:rPr>
              <a:t>و/یا افزایش آنزیم های کبدی و/یا تری گلیسیرید، علائم بروز یا تشدید نارسائی ارگانی دیده شود. نیز ممکن است</a:t>
            </a:r>
          </a:p>
          <a:p>
            <a:pPr algn="r" rtl="1"/>
            <a:r>
              <a:rPr lang="fa-IR" sz="1200" b="0" i="0" u="none" strike="noStrike" kern="1200" baseline="0" dirty="0" smtClean="0">
                <a:solidFill>
                  <a:schemeClr val="tx1"/>
                </a:solidFill>
                <a:latin typeface="+mn-lt"/>
                <a:ea typeface="+mn-ea"/>
                <a:cs typeface="+mn-cs"/>
              </a:rPr>
              <a:t>افزایش خفیف </a:t>
            </a:r>
            <a:r>
              <a:rPr lang="en-US" sz="1200" b="0" i="1" u="none" strike="noStrike" kern="1200" baseline="0" dirty="0" smtClean="0">
                <a:solidFill>
                  <a:schemeClr val="tx1"/>
                </a:solidFill>
                <a:latin typeface="+mn-lt"/>
                <a:ea typeface="+mn-ea"/>
                <a:cs typeface="+mn-cs"/>
              </a:rPr>
              <a:t>NT-</a:t>
            </a:r>
            <a:r>
              <a:rPr lang="en-US" sz="1200" b="0" i="1" u="none" strike="noStrike" kern="1200" baseline="0" dirty="0" err="1" smtClean="0">
                <a:solidFill>
                  <a:schemeClr val="tx1"/>
                </a:solidFill>
                <a:latin typeface="+mn-lt"/>
                <a:ea typeface="+mn-ea"/>
                <a:cs typeface="+mn-cs"/>
              </a:rPr>
              <a:t>proBNP</a:t>
            </a:r>
            <a:r>
              <a:rPr lang="en-US"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و تروپونین و/یا افزایش </a:t>
            </a:r>
            <a:r>
              <a:rPr lang="en-US" sz="1200" b="0" i="1" u="none" strike="noStrike" kern="1200" baseline="0" dirty="0" smtClean="0">
                <a:solidFill>
                  <a:schemeClr val="tx1"/>
                </a:solidFill>
                <a:latin typeface="+mn-lt"/>
                <a:ea typeface="+mn-ea"/>
                <a:cs typeface="+mn-cs"/>
              </a:rPr>
              <a:t>IL</a:t>
            </a:r>
            <a:r>
              <a:rPr lang="fa-IR" sz="1200" b="0" i="1" u="none" strike="noStrike" kern="1200" baseline="0" dirty="0" smtClean="0">
                <a:solidFill>
                  <a:schemeClr val="tx1"/>
                </a:solidFill>
                <a:latin typeface="+mn-lt"/>
                <a:ea typeface="+mn-ea"/>
                <a:cs typeface="+mn-cs"/>
              </a:rPr>
              <a:t>۶</a:t>
            </a:r>
            <a:r>
              <a:rPr lang="en-US"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و/یا افزایش </a:t>
            </a:r>
            <a:r>
              <a:rPr lang="en-US" sz="1200" b="0" i="1" u="none" strike="noStrike" kern="1200" baseline="0" dirty="0" smtClean="0">
                <a:solidFill>
                  <a:schemeClr val="tx1"/>
                </a:solidFill>
                <a:latin typeface="+mn-lt"/>
                <a:ea typeface="+mn-ea"/>
                <a:cs typeface="+mn-cs"/>
              </a:rPr>
              <a:t>CRP </a:t>
            </a:r>
            <a:r>
              <a:rPr lang="en-US" sz="1200" b="0" i="0" u="none" strike="noStrike" kern="1200" baseline="0" dirty="0" smtClean="0">
                <a:solidFill>
                  <a:schemeClr val="tx1"/>
                </a:solidFill>
                <a:latin typeface="+mn-lt"/>
                <a:ea typeface="+mn-ea"/>
                <a:cs typeface="+mn-cs"/>
              </a:rPr>
              <a:t>)</a:t>
            </a:r>
            <a:r>
              <a:rPr lang="fa-IR" sz="1200" b="0" i="0" u="none" strike="noStrike" kern="1200" baseline="0" dirty="0" smtClean="0">
                <a:solidFill>
                  <a:schemeClr val="tx1"/>
                </a:solidFill>
                <a:latin typeface="+mn-lt"/>
                <a:ea typeface="+mn-ea"/>
                <a:cs typeface="+mn-cs"/>
              </a:rPr>
              <a:t>بیش از ۱۰۰ ( و کاهش پلاکت ها ، کاهش شدید ائوزینوفیل</a:t>
            </a:r>
          </a:p>
          <a:p>
            <a:pPr algn="r" rtl="1"/>
            <a:r>
              <a:rPr lang="fa-IR" sz="1200" b="0" i="0" u="none" strike="noStrike" kern="1200" baseline="0" dirty="0" smtClean="0">
                <a:solidFill>
                  <a:schemeClr val="tx1"/>
                </a:solidFill>
                <a:latin typeface="+mn-lt"/>
                <a:ea typeface="+mn-ea"/>
                <a:cs typeface="+mn-cs"/>
              </a:rPr>
              <a:t>ها نیز عارض شود</a:t>
            </a:r>
          </a:p>
          <a:p>
            <a:pPr algn="r" rtl="1"/>
            <a:r>
              <a:rPr lang="fa-IR" sz="1200" b="0" i="0" u="none" strike="noStrike" kern="1200" baseline="0" dirty="0" smtClean="0">
                <a:solidFill>
                  <a:schemeClr val="tx1"/>
                </a:solidFill>
                <a:latin typeface="+mn-lt"/>
                <a:ea typeface="+mn-ea"/>
                <a:cs typeface="+mn-cs"/>
              </a:rPr>
              <a:t>درگیری ۵ لوب ریوی با وسعت کمتر از یک سوم حجم هر لوب و یا ابتلای سه لوب با وسعت بیشتر می تواند دیده شود. معمولاً درگیری</a:t>
            </a:r>
          </a:p>
          <a:p>
            <a:pPr algn="r" rtl="1"/>
            <a:r>
              <a:rPr lang="fa-IR" sz="1200" b="0" i="0" u="none" strike="noStrike" kern="1200" baseline="0" dirty="0" smtClean="0">
                <a:solidFill>
                  <a:schemeClr val="tx1"/>
                </a:solidFill>
                <a:latin typeface="+mn-lt"/>
                <a:ea typeface="+mn-ea"/>
                <a:cs typeface="+mn-cs"/>
              </a:rPr>
              <a:t>ریوی دوطرفه است </a:t>
            </a:r>
            <a:r>
              <a:rPr lang="fa-IR" sz="1200" b="0" i="1"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)اسکور بیشتر/مساوی ۸(. اغلب وسعت درگیری ریه در سی تی اسکن در موارد شدید بیماری بیش از موارد متوسط</a:t>
            </a:r>
          </a:p>
          <a:p>
            <a:pPr algn="r" rtl="1"/>
            <a:r>
              <a:rPr lang="fa-IR" sz="1200" b="0" i="0" u="none" strike="noStrike" kern="1200" baseline="0" dirty="0" smtClean="0">
                <a:solidFill>
                  <a:schemeClr val="tx1"/>
                </a:solidFill>
                <a:latin typeface="+mn-lt"/>
                <a:ea typeface="+mn-ea"/>
                <a:cs typeface="+mn-cs"/>
              </a:rPr>
              <a:t>است و بر اساس چند مطالعه انجام شده در این زمینه بیش از ۵۰ درصد کل ریه درگیر است. انفیلتراسیون منتشر دو طرفه ممکن است</a:t>
            </a:r>
          </a:p>
          <a:p>
            <a:pPr algn="r" rtl="1"/>
            <a:r>
              <a:rPr lang="fa-IR" sz="1200" b="0" i="0" u="none" strike="noStrike" kern="1200" baseline="0" dirty="0" smtClean="0">
                <a:solidFill>
                  <a:schemeClr val="tx1"/>
                </a:solidFill>
                <a:latin typeface="+mn-lt"/>
                <a:ea typeface="+mn-ea"/>
                <a:cs typeface="+mn-cs"/>
              </a:rPr>
              <a:t>در نهایت بصورت </a:t>
            </a:r>
            <a:r>
              <a:rPr lang="en-US" sz="1200" b="0" i="1" u="none" strike="noStrike" kern="1200" baseline="0" dirty="0" smtClean="0">
                <a:solidFill>
                  <a:schemeClr val="tx1"/>
                </a:solidFill>
                <a:latin typeface="+mn-lt"/>
                <a:ea typeface="+mn-ea"/>
                <a:cs typeface="+mn-cs"/>
              </a:rPr>
              <a:t>White lung </a:t>
            </a:r>
            <a:r>
              <a:rPr lang="fa-IR" sz="1200" b="0" i="0" u="none" strike="noStrike" kern="1200" baseline="0" dirty="0" smtClean="0">
                <a:solidFill>
                  <a:schemeClr val="tx1"/>
                </a:solidFill>
                <a:latin typeface="+mn-lt"/>
                <a:ea typeface="+mn-ea"/>
                <a:cs typeface="+mn-cs"/>
              </a:rPr>
              <a:t>دیده شود. لازم به ذکر است که در مواردی با وجود درگیری متوسط ریوی در سی تی اسکن بیمار علائم</a:t>
            </a:r>
          </a:p>
          <a:p>
            <a:pPr algn="r" rtl="1"/>
            <a:r>
              <a:rPr lang="fa-IR" sz="1200" b="0" i="0" u="none" strike="noStrike" kern="1200" baseline="0" dirty="0" smtClean="0">
                <a:solidFill>
                  <a:schemeClr val="tx1"/>
                </a:solidFill>
                <a:latin typeface="+mn-lt"/>
                <a:ea typeface="+mn-ea"/>
                <a:cs typeface="+mn-cs"/>
              </a:rPr>
              <a:t>شدید بالینی نشان می دهد و در مواردی نیز با وجود درگیری وسیع ریوی بیمار علائم متوسطی دارد که البته این موارد نادر است.</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16</a:t>
            </a:fld>
            <a:endParaRPr lang="en-US"/>
          </a:p>
        </p:txBody>
      </p:sp>
    </p:spTree>
    <p:extLst>
      <p:ext uri="{BB962C8B-B14F-4D97-AF65-F5344CB8AC3E}">
        <p14:creationId xmlns:p14="http://schemas.microsoft.com/office/powerpoint/2010/main" val="2848130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i="0" u="none" strike="noStrike" kern="1200" baseline="0" dirty="0" smtClean="0">
                <a:solidFill>
                  <a:schemeClr val="tx1"/>
                </a:solidFill>
                <a:latin typeface="+mn-lt"/>
                <a:ea typeface="+mn-ea"/>
                <a:cs typeface="+mn-cs"/>
              </a:rPr>
              <a:t>برای مطالعه بیشتر مرحله سوم با علائم بحرانی:</a:t>
            </a:r>
          </a:p>
          <a:p>
            <a:pPr algn="r" rtl="1"/>
            <a:r>
              <a:rPr lang="fa-IR" sz="1200" b="0" i="0" u="none" strike="noStrike" kern="1200" baseline="0" dirty="0" smtClean="0">
                <a:solidFill>
                  <a:schemeClr val="tx1"/>
                </a:solidFill>
                <a:latin typeface="+mn-lt"/>
                <a:ea typeface="+mn-ea"/>
                <a:cs typeface="+mn-cs"/>
              </a:rPr>
              <a:t>در این مرحله ممکن است علائم آزمایشگاهی بصورت تشدید لنفوپنی، افزایش شدید مارکرهای التهابی ) </a:t>
            </a:r>
            <a:r>
              <a:rPr lang="en-US" sz="1200" b="0" i="1" u="none" strike="noStrike" kern="1200" baseline="0" dirty="0" smtClean="0">
                <a:solidFill>
                  <a:schemeClr val="tx1"/>
                </a:solidFill>
                <a:latin typeface="+mn-lt"/>
                <a:ea typeface="+mn-ea"/>
                <a:cs typeface="+mn-cs"/>
              </a:rPr>
              <a:t>IL</a:t>
            </a:r>
            <a:r>
              <a:rPr lang="fa-IR" sz="1200" b="0" i="1" u="none" strike="noStrike" kern="1200" baseline="0" dirty="0" smtClean="0">
                <a:solidFill>
                  <a:schemeClr val="tx1"/>
                </a:solidFill>
                <a:latin typeface="+mn-lt"/>
                <a:ea typeface="+mn-ea"/>
                <a:cs typeface="+mn-cs"/>
              </a:rPr>
              <a:t>۶</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a:t>
            </a:r>
            <a:r>
              <a:rPr lang="en-US" sz="1200" b="0" i="1" u="none" strike="noStrike" kern="1200" baseline="0" dirty="0" smtClean="0">
                <a:solidFill>
                  <a:schemeClr val="tx1"/>
                </a:solidFill>
                <a:latin typeface="+mn-lt"/>
                <a:ea typeface="+mn-ea"/>
                <a:cs typeface="+mn-cs"/>
              </a:rPr>
              <a:t>D-dimer&gt;</a:t>
            </a:r>
            <a:r>
              <a:rPr lang="fa-IR" sz="1200" b="0" i="1" u="none" strike="noStrike" kern="1200" baseline="0" dirty="0" smtClean="0">
                <a:solidFill>
                  <a:schemeClr val="tx1"/>
                </a:solidFill>
                <a:latin typeface="+mn-lt"/>
                <a:ea typeface="+mn-ea"/>
                <a:cs typeface="+mn-cs"/>
              </a:rPr>
              <a:t>۱۰۰۰</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r>
          </a:p>
          <a:p>
            <a:pPr algn="r" rtl="1"/>
            <a:r>
              <a:rPr lang="en-US" sz="1200" b="0" i="1" u="none" strike="noStrike" kern="1200" baseline="0" dirty="0" smtClean="0">
                <a:solidFill>
                  <a:schemeClr val="tx1"/>
                </a:solidFill>
                <a:latin typeface="+mn-lt"/>
                <a:ea typeface="+mn-ea"/>
                <a:cs typeface="+mn-cs"/>
              </a:rPr>
              <a:t>Ferritin&gt;</a:t>
            </a:r>
            <a:r>
              <a:rPr lang="fa-IR" sz="1200" b="0" i="1" u="none" strike="noStrike" kern="1200" baseline="0" dirty="0" smtClean="0">
                <a:solidFill>
                  <a:schemeClr val="tx1"/>
                </a:solidFill>
                <a:latin typeface="+mn-lt"/>
                <a:ea typeface="+mn-ea"/>
                <a:cs typeface="+mn-cs"/>
              </a:rPr>
              <a:t>۱۰۰۰</a:t>
            </a:r>
            <a:r>
              <a:rPr lang="en-US" sz="1200" b="0" i="1" u="none" strike="noStrike" kern="1200" baseline="0" dirty="0" err="1" smtClean="0">
                <a:solidFill>
                  <a:schemeClr val="tx1"/>
                </a:solidFill>
                <a:latin typeface="+mn-lt"/>
                <a:ea typeface="+mn-ea"/>
                <a:cs typeface="+mn-cs"/>
              </a:rPr>
              <a:t>ngdl</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تروپونین ، </a:t>
            </a:r>
            <a:r>
              <a:rPr lang="en-US" sz="1200" b="0" i="1" u="none" strike="noStrike" kern="1200" baseline="0" dirty="0" smtClean="0">
                <a:solidFill>
                  <a:schemeClr val="tx1"/>
                </a:solidFill>
                <a:latin typeface="+mn-lt"/>
                <a:ea typeface="+mn-ea"/>
                <a:cs typeface="+mn-cs"/>
              </a:rPr>
              <a:t>NT-</a:t>
            </a:r>
            <a:r>
              <a:rPr lang="en-US" sz="1200" b="0" i="1" u="none" strike="noStrike" kern="1200" baseline="0" dirty="0" err="1" smtClean="0">
                <a:solidFill>
                  <a:schemeClr val="tx1"/>
                </a:solidFill>
                <a:latin typeface="+mn-lt"/>
                <a:ea typeface="+mn-ea"/>
                <a:cs typeface="+mn-cs"/>
              </a:rPr>
              <a:t>proBNP</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سیتوپنی پیشرفته، مارکرهای نارسایی/آسیب چند ارگانی )افزایش شدید/بیش از</a:t>
            </a:r>
          </a:p>
          <a:p>
            <a:pPr algn="r" rtl="1"/>
            <a:r>
              <a:rPr lang="fa-IR" sz="1200" b="0" i="0" u="none" strike="noStrike" kern="1200" baseline="0" dirty="0" smtClean="0">
                <a:solidFill>
                  <a:schemeClr val="tx1"/>
                </a:solidFill>
                <a:latin typeface="+mn-lt"/>
                <a:ea typeface="+mn-ea"/>
                <a:cs typeface="+mn-cs"/>
              </a:rPr>
              <a:t>۵ برابر آنزیم های کلیوی، ترمبوسیتوپنی، افزایش </a:t>
            </a:r>
            <a:r>
              <a:rPr lang="en-US" sz="1200" b="0" i="1" u="none" strike="noStrike" kern="1200" baseline="0" dirty="0" smtClean="0">
                <a:solidFill>
                  <a:schemeClr val="tx1"/>
                </a:solidFill>
                <a:latin typeface="+mn-lt"/>
                <a:ea typeface="+mn-ea"/>
                <a:cs typeface="+mn-cs"/>
              </a:rPr>
              <a:t>BUN/Cr </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اختلالات انعقادی( عارض شود. درگیری منتشر/دوطرفه ریه ها، درگیری</a:t>
            </a:r>
          </a:p>
          <a:p>
            <a:pPr algn="r" rtl="1"/>
            <a:r>
              <a:rPr lang="fa-IR" sz="1200" b="0" i="0" u="none" strike="noStrike" kern="1200" baseline="0" dirty="0" smtClean="0">
                <a:solidFill>
                  <a:schemeClr val="tx1"/>
                </a:solidFill>
                <a:latin typeface="+mn-lt"/>
                <a:ea typeface="+mn-ea"/>
                <a:cs typeface="+mn-cs"/>
              </a:rPr>
              <a:t>منطبق با </a:t>
            </a:r>
            <a:r>
              <a:rPr lang="en-US" sz="1200" b="0" i="1" u="none" strike="noStrike" kern="1200" baseline="0" dirty="0" smtClean="0">
                <a:solidFill>
                  <a:schemeClr val="tx1"/>
                </a:solidFill>
                <a:latin typeface="+mn-lt"/>
                <a:ea typeface="+mn-ea"/>
                <a:cs typeface="+mn-cs"/>
              </a:rPr>
              <a:t>ARDS </a:t>
            </a:r>
            <a:r>
              <a:rPr lang="fa-IR" sz="1200" b="0" i="0" u="none" strike="noStrike" kern="1200" baseline="0" dirty="0" smtClean="0">
                <a:solidFill>
                  <a:schemeClr val="tx1"/>
                </a:solidFill>
                <a:latin typeface="+mn-lt"/>
                <a:ea typeface="+mn-ea"/>
                <a:cs typeface="+mn-cs"/>
              </a:rPr>
              <a:t>ممکن است دیده شود. یافته هایی نظیر پلورال افیوژن، لنفادنوپاتی، افزایش ضخامت جداری برونش و تغییرات ساختمانی</a:t>
            </a:r>
          </a:p>
          <a:p>
            <a:pPr algn="r" rtl="1"/>
            <a:r>
              <a:rPr lang="fa-IR" sz="1200" b="0" i="0" u="none" strike="noStrike" kern="1200" baseline="0" dirty="0" smtClean="0">
                <a:solidFill>
                  <a:schemeClr val="tx1"/>
                </a:solidFill>
                <a:latin typeface="+mn-lt"/>
                <a:ea typeface="+mn-ea"/>
                <a:cs typeface="+mn-cs"/>
              </a:rPr>
              <a:t>ریه ها ممکن است در این مرحله دیده شود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17</a:t>
            </a:fld>
            <a:endParaRPr lang="en-US"/>
          </a:p>
        </p:txBody>
      </p:sp>
    </p:spTree>
    <p:extLst>
      <p:ext uri="{BB962C8B-B14F-4D97-AF65-F5344CB8AC3E}">
        <p14:creationId xmlns:p14="http://schemas.microsoft.com/office/powerpoint/2010/main" val="802421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t>در حال حاضر شواهدی وجود ندارد که نشان دهد احتمال ابتلا افرادی که با </a:t>
            </a:r>
            <a:r>
              <a:rPr lang="en-US" sz="1200" dirty="0" smtClean="0"/>
              <a:t>HIV </a:t>
            </a:r>
            <a:r>
              <a:rPr lang="fa-IR" sz="1200" dirty="0" smtClean="0"/>
              <a:t>زندگی می کنند به بیماری کرونا بیشتر بوده و یا ابتلا به کرونا در آنان با بروز عوارض شدید تری همراه باشد، اما باید تمام نکات احتیاطی و پیشگیرانه را به دقت رعایت کنند. این موضوع در مبتلایان به </a:t>
            </a:r>
            <a:r>
              <a:rPr lang="en-US" sz="1200" dirty="0" smtClean="0"/>
              <a:t>HIV </a:t>
            </a:r>
            <a:r>
              <a:rPr lang="fa-IR" sz="1200" dirty="0" smtClean="0"/>
              <a:t>با بیماری پیشرفته </a:t>
            </a:r>
            <a:r>
              <a:rPr lang="en-US" sz="1200" dirty="0" smtClean="0"/>
              <a:t>CD</a:t>
            </a:r>
            <a:r>
              <a:rPr lang="fa-IR" sz="1200" dirty="0" smtClean="0"/>
              <a:t>۴</a:t>
            </a:r>
            <a:r>
              <a:rPr lang="en-US" sz="1200" dirty="0" smtClean="0"/>
              <a:t>&lt;</a:t>
            </a:r>
            <a:r>
              <a:rPr lang="fa-IR" sz="1200" dirty="0" smtClean="0"/>
              <a:t>۲۰۰</a:t>
            </a:r>
            <a:r>
              <a:rPr lang="en-US" sz="1200" dirty="0" smtClean="0"/>
              <a:t> </a:t>
            </a:r>
            <a:r>
              <a:rPr lang="fa-IR" sz="1200" dirty="0" smtClean="0"/>
              <a:t> اهمیت بیشتری دارد. نظیر سایر افراد جامعه، افراد سالمند مبتلا به </a:t>
            </a:r>
            <a:r>
              <a:rPr lang="en-US" sz="1200" dirty="0" smtClean="0"/>
              <a:t>HIV </a:t>
            </a:r>
            <a:r>
              <a:rPr lang="fa-IR" sz="1200" dirty="0" smtClean="0"/>
              <a:t>یا افرادی با زمینه بیماری های قلبی یا ریوی، ممکن است در معرض ابتلا بیشتر به بیماری کرونا یا بروز عوارض شدیدتر آن باشند.</a:t>
            </a:r>
            <a:endParaRPr lang="en-US" sz="1200" dirty="0" smtClean="0"/>
          </a:p>
          <a:p>
            <a:pPr algn="r" rtl="1"/>
            <a:r>
              <a:rPr lang="fa-IR" sz="1200" b="0" i="0" u="none" strike="noStrike" kern="1200" baseline="0" dirty="0" smtClean="0">
                <a:solidFill>
                  <a:schemeClr val="tx1"/>
                </a:solidFill>
                <a:latin typeface="+mn-lt"/>
                <a:ea typeface="+mn-ea"/>
                <a:cs typeface="+mn-cs"/>
              </a:rPr>
              <a:t>گروههای زیر بعنوان افرادی که بالقوه در معرض ابتلا به نوع شدید بیماری </a:t>
            </a:r>
            <a:r>
              <a:rPr lang="en-US" sz="1200" b="0" i="0" u="none" strike="noStrike" kern="1200" baseline="0" dirty="0" smtClean="0">
                <a:solidFill>
                  <a:schemeClr val="tx1"/>
                </a:solidFill>
                <a:latin typeface="+mn-lt"/>
                <a:ea typeface="+mn-ea"/>
                <a:cs typeface="+mn-cs"/>
              </a:rPr>
              <a:t>COVID </a:t>
            </a:r>
            <a:r>
              <a:rPr lang="fa-IR" sz="1200" b="0" i="0" u="none" strike="noStrike" kern="1200" baseline="0" dirty="0" smtClean="0">
                <a:solidFill>
                  <a:schemeClr val="tx1"/>
                </a:solidFill>
                <a:latin typeface="+mn-lt"/>
                <a:ea typeface="+mn-ea"/>
                <a:cs typeface="+mn-cs"/>
              </a:rPr>
              <a:t>۱۹</a:t>
            </a:r>
            <a:r>
              <a:rPr lang="en-US" sz="1200" b="0" i="0" u="none" strike="noStrike" kern="1200" baseline="0" dirty="0" smtClean="0">
                <a:solidFill>
                  <a:schemeClr val="tx1"/>
                </a:solidFill>
                <a:latin typeface="+mn-lt"/>
                <a:ea typeface="+mn-ea"/>
                <a:cs typeface="+mn-cs"/>
              </a:rPr>
              <a:t> </a:t>
            </a:r>
            <a:r>
              <a:rPr lang="fa-IR" sz="1200" b="0" i="0" u="none" strike="noStrike" kern="1200" baseline="0" dirty="0" smtClean="0">
                <a:solidFill>
                  <a:schemeClr val="tx1"/>
                </a:solidFill>
                <a:latin typeface="+mn-lt"/>
                <a:ea typeface="+mn-ea"/>
                <a:cs typeface="+mn-cs"/>
              </a:rPr>
              <a:t>قرار دارند، در نظر گرفته شده اند ۸ :</a:t>
            </a:r>
          </a:p>
          <a:p>
            <a:pPr algn="r" rtl="1"/>
            <a:r>
              <a:rPr lang="fa-IR" sz="1200" b="0" i="0" u="none" strike="noStrike" kern="1200" baseline="0" dirty="0" smtClean="0">
                <a:solidFill>
                  <a:schemeClr val="tx1"/>
                </a:solidFill>
                <a:latin typeface="+mn-lt"/>
                <a:ea typeface="+mn-ea"/>
                <a:cs typeface="+mn-cs"/>
              </a:rPr>
              <a:t> گروههایی که شواهد قوی وجود دارد که خطر بیماری شدید ناشی از کووید- ۱۹ را افزایش می دهند: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بیماری های شدید قلبی- عروقی نظیر نارسایی قلب, بیماری های عروق کرونر , کاردیومیوپاتی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بدخیمی ها</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نارسایی مزمن کلیوی</a:t>
            </a:r>
          </a:p>
          <a:p>
            <a:pPr algn="r" rtl="1"/>
            <a:r>
              <a:rPr lang="en-US" sz="1200" b="0" i="0" u="none" strike="noStrike" kern="1200" baseline="0" dirty="0" smtClean="0">
                <a:solidFill>
                  <a:schemeClr val="tx1"/>
                </a:solidFill>
                <a:latin typeface="+mn-lt"/>
                <a:ea typeface="+mn-ea"/>
                <a:cs typeface="+mn-cs"/>
              </a:rPr>
              <a:t>o COPD</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چاقی ) </a:t>
            </a:r>
            <a:r>
              <a:rPr lang="en-US" sz="1200" b="0" i="0" u="none" strike="noStrike" kern="1200" baseline="0" dirty="0" smtClean="0">
                <a:solidFill>
                  <a:schemeClr val="tx1"/>
                </a:solidFill>
                <a:latin typeface="+mn-lt"/>
                <a:ea typeface="+mn-ea"/>
                <a:cs typeface="+mn-cs"/>
              </a:rPr>
              <a:t>BMI≥</a:t>
            </a:r>
            <a:r>
              <a:rPr lang="fa-IR" sz="1200" b="0" i="0" u="none" strike="noStrike" kern="1200" baseline="0" dirty="0" smtClean="0">
                <a:solidFill>
                  <a:schemeClr val="tx1"/>
                </a:solidFill>
                <a:latin typeface="+mn-lt"/>
                <a:ea typeface="+mn-ea"/>
                <a:cs typeface="+mn-cs"/>
              </a:rPr>
              <a:t>۳۰</a:t>
            </a:r>
            <a:r>
              <a:rPr lang="en-US" sz="1200" b="0" i="0" u="none" strike="noStrike" kern="1200" baseline="0" dirty="0" smtClean="0">
                <a:solidFill>
                  <a:schemeClr val="tx1"/>
                </a:solidFill>
                <a:latin typeface="+mn-lt"/>
                <a:ea typeface="+mn-ea"/>
                <a:cs typeface="+mn-cs"/>
              </a:rPr>
              <a:t> )</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آنمی سیکل سل</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پیوند </a:t>
            </a:r>
            <a:r>
              <a:rPr lang="en-US" sz="1200" b="0" i="0" u="none" strike="noStrike" kern="1200" baseline="0" dirty="0" smtClean="0">
                <a:solidFill>
                  <a:schemeClr val="tx1"/>
                </a:solidFill>
                <a:latin typeface="+mn-lt"/>
                <a:ea typeface="+mn-ea"/>
                <a:cs typeface="+mn-cs"/>
              </a:rPr>
              <a:t>Solid organ</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دیابت تیپ ۲</a:t>
            </a:r>
          </a:p>
          <a:p>
            <a:pPr algn="r" rtl="1"/>
            <a:r>
              <a:rPr lang="fa-IR" sz="1200" b="0" i="0" u="none" strike="noStrike" kern="1200" baseline="0" dirty="0" smtClean="0">
                <a:solidFill>
                  <a:schemeClr val="tx1"/>
                </a:solidFill>
                <a:latin typeface="+mn-lt"/>
                <a:ea typeface="+mn-ea"/>
                <a:cs typeface="+mn-cs"/>
              </a:rPr>
              <a:t> در مورد گروههای زیر شواهد متوسط وجود دارد که خطر بیماری شدید ناشی از کووید- ۱۹ را افزایش می دهند: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آسم )متوسط تا شدید(</a:t>
            </a:r>
          </a:p>
          <a:p>
            <a:pPr algn="r" rtl="1"/>
            <a:r>
              <a:rPr lang="en-US" sz="1200" b="0" i="0" u="none" strike="noStrike" kern="1200" baseline="0" dirty="0" smtClean="0">
                <a:solidFill>
                  <a:schemeClr val="tx1"/>
                </a:solidFill>
                <a:latin typeface="+mn-lt"/>
                <a:ea typeface="+mn-ea"/>
                <a:cs typeface="+mn-cs"/>
              </a:rPr>
              <a:t>o CVA</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پرفشاری خون</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بارداری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سیگار</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مصرف کورتیکواستروئیدها و سایر داروهای ایمونوساپرسیو )بیش از ۲۰</a:t>
            </a:r>
            <a:r>
              <a:rPr lang="en-US" sz="1200" b="0" i="0" u="none" strike="noStrike" kern="1200" baseline="0" dirty="0" smtClean="0">
                <a:solidFill>
                  <a:schemeClr val="tx1"/>
                </a:solidFill>
                <a:latin typeface="+mn-lt"/>
                <a:ea typeface="+mn-ea"/>
                <a:cs typeface="+mn-cs"/>
              </a:rPr>
              <a:t>mg/d </a:t>
            </a:r>
            <a:r>
              <a:rPr lang="fa-IR" sz="1200" b="0" i="0" u="none" strike="noStrike" kern="1200" baseline="0" dirty="0" smtClean="0">
                <a:solidFill>
                  <a:schemeClr val="tx1"/>
                </a:solidFill>
                <a:latin typeface="+mn-lt"/>
                <a:ea typeface="+mn-ea"/>
                <a:cs typeface="+mn-cs"/>
              </a:rPr>
              <a:t>پردنیزولون بیش از دو</a:t>
            </a:r>
          </a:p>
          <a:p>
            <a:pPr algn="r" rtl="1"/>
            <a:r>
              <a:rPr lang="fa-IR" sz="1200" b="0" i="0" u="none" strike="noStrike" kern="1200" baseline="0" dirty="0" smtClean="0">
                <a:solidFill>
                  <a:schemeClr val="tx1"/>
                </a:solidFill>
                <a:latin typeface="+mn-lt"/>
                <a:ea typeface="+mn-ea"/>
                <a:cs typeface="+mn-cs"/>
              </a:rPr>
              <a:t>هفته یا دوز تجمیعی بیش از ۶۰۰ میلی گرم معادل پردنیزولون ۹ )</a:t>
            </a:r>
          </a:p>
          <a:p>
            <a:pPr algn="r" rtl="1"/>
            <a:r>
              <a:rPr lang="fa-IR" sz="1200" b="0" i="0" u="none" strike="noStrike" kern="1200" baseline="0" dirty="0" smtClean="0">
                <a:solidFill>
                  <a:schemeClr val="tx1"/>
                </a:solidFill>
                <a:latin typeface="+mn-lt"/>
                <a:ea typeface="+mn-ea"/>
                <a:cs typeface="+mn-cs"/>
              </a:rPr>
              <a:t>در مورد گروههای زیر شواهد بسیار محدودی وجود دارد که خطر بیماری شدید ناشی از کووید- ۱۹ را افزایش می</a:t>
            </a:r>
          </a:p>
          <a:p>
            <a:pPr algn="r" rtl="1"/>
            <a:r>
              <a:rPr lang="fa-IR" sz="1200" b="0" i="0" u="none" strike="noStrike" kern="1200" baseline="0" dirty="0" smtClean="0">
                <a:solidFill>
                  <a:schemeClr val="tx1"/>
                </a:solidFill>
                <a:latin typeface="+mn-lt"/>
                <a:ea typeface="+mn-ea"/>
                <a:cs typeface="+mn-cs"/>
              </a:rPr>
              <a:t>دهند:</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پیوند مغز استخوان</a:t>
            </a:r>
          </a:p>
          <a:p>
            <a:pPr algn="r" rtl="1"/>
            <a:r>
              <a:rPr lang="en-US" sz="1200" b="0" i="0" u="none" strike="noStrike" kern="1200" baseline="0" dirty="0" smtClean="0">
                <a:solidFill>
                  <a:schemeClr val="tx1"/>
                </a:solidFill>
                <a:latin typeface="+mn-lt"/>
                <a:ea typeface="+mn-ea"/>
                <a:cs typeface="+mn-cs"/>
              </a:rPr>
              <a:t>o HIV</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نقص ایمنی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بیماریهای متابولیک ارثی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بیماری های کبدی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اختلالات نورولوژیک</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سایر بیماری های مزمن ریوی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کودکان</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تالاسمی</a:t>
            </a:r>
          </a:p>
          <a:p>
            <a:pPr algn="r" rtl="1"/>
            <a:r>
              <a:rPr lang="en-US" sz="1200" b="0" i="0" u="none" strike="noStrike" kern="1200" baseline="0" dirty="0" smtClean="0">
                <a:solidFill>
                  <a:schemeClr val="tx1"/>
                </a:solidFill>
                <a:latin typeface="+mn-lt"/>
                <a:ea typeface="+mn-ea"/>
                <a:cs typeface="+mn-cs"/>
              </a:rPr>
              <a:t>o </a:t>
            </a:r>
            <a:r>
              <a:rPr lang="fa-IR" sz="1200" b="0" i="0" u="none" strike="noStrike" kern="1200" baseline="0" dirty="0" smtClean="0">
                <a:solidFill>
                  <a:schemeClr val="tx1"/>
                </a:solidFill>
                <a:latin typeface="+mn-lt"/>
                <a:ea typeface="+mn-ea"/>
                <a:cs typeface="+mn-cs"/>
              </a:rPr>
              <a:t>دیابت تیپ ۱</a:t>
            </a:r>
          </a:p>
          <a:p>
            <a:pPr algn="r" rtl="1"/>
            <a:r>
              <a:rPr lang="fa-IR" sz="1200" b="0" i="0" u="none" strike="noStrike" kern="1200" baseline="0" dirty="0" smtClean="0">
                <a:solidFill>
                  <a:schemeClr val="tx1"/>
                </a:solidFill>
                <a:latin typeface="+mn-lt"/>
                <a:ea typeface="+mn-ea"/>
                <a:cs typeface="+mn-cs"/>
              </a:rPr>
              <a:t>توجه به تقسیم بندی فوق به ارزیابی پزشک معالج برای اقدامات مراقبتی-درمانی و پیگیری بیماران کمک می کند.</a:t>
            </a:r>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21</a:t>
            </a:fld>
            <a:endParaRPr lang="en-US"/>
          </a:p>
        </p:txBody>
      </p:sp>
    </p:spTree>
    <p:extLst>
      <p:ext uri="{BB962C8B-B14F-4D97-AF65-F5344CB8AC3E}">
        <p14:creationId xmlns:p14="http://schemas.microsoft.com/office/powerpoint/2010/main" val="2693563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در مراجعه فرد به هر مرکز درمانی سرپایی لازم است مطابق فلوچارت مصوب کمیته علمی، به شرح زیر عمل شود:</a:t>
            </a:r>
          </a:p>
          <a:p>
            <a:pPr lvl="1" algn="just" rtl="1"/>
            <a:r>
              <a:rPr lang="fa-IR" b="1" dirty="0" smtClean="0"/>
              <a:t>کلیه افرادی که با علایم به نفع کووید- ۱۹ (سرفه ، گلودرد ، لرز با یا بدون تب و....) به مراکز جامع سلامت، کلینیک های ویژه ، بیمارستانها و پزشکان بخش خصوصی مراجعه می کنند، باید ابتدا از نظر </a:t>
            </a:r>
            <a:r>
              <a:rPr lang="fa-IR" b="1" dirty="0" smtClean="0">
                <a:solidFill>
                  <a:srgbClr val="FF0000"/>
                </a:solidFill>
              </a:rPr>
              <a:t>علائم تنفسی </a:t>
            </a:r>
            <a:r>
              <a:rPr lang="fa-IR" b="1" dirty="0" smtClean="0"/>
              <a:t>مورد ارزیابی قرار گیرند. بیمار ممکن است در مراحل اولیه عفونت بدون تب بوده و با سایر علائم تظاهر کند. تب بسیار بالا عموماً علامت شایعی نیست.</a:t>
            </a:r>
          </a:p>
          <a:p>
            <a:pPr algn="r" rtl="1"/>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22</a:t>
            </a:fld>
            <a:endParaRPr lang="en-US"/>
          </a:p>
        </p:txBody>
      </p:sp>
    </p:spTree>
    <p:extLst>
      <p:ext uri="{BB962C8B-B14F-4D97-AF65-F5344CB8AC3E}">
        <p14:creationId xmlns:p14="http://schemas.microsoft.com/office/powerpoint/2010/main" val="110903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sz="1200" b="1" dirty="0" smtClean="0">
                <a:cs typeface="B Titr" panose="00000700000000000000" pitchFamily="2" charset="-78"/>
              </a:rPr>
              <a:t>بدلیل اهمیت موضوع, در اولین ویزیت بیمار در هر مرکز بهداشتی – درمانی، باید تعیین شود که آیا بیمار نیازمند ارجاع به مراکز تخصصی هست یا می تواند بصورت سرپایی تحت مراقبت و درمان قرار گیرد. از این رو توجه به اندیکاسیون های ارجاع, حیاتی می باشد</a:t>
            </a:r>
            <a:r>
              <a:rPr lang="fa-IR" sz="1200" dirty="0" smtClean="0">
                <a:cs typeface="B Titr" panose="00000700000000000000" pitchFamily="2" charset="-78"/>
              </a:rPr>
              <a:t>:</a:t>
            </a:r>
          </a:p>
          <a:p>
            <a:pPr algn="r" rtl="1"/>
            <a:r>
              <a:rPr lang="fa-IR" sz="1600" b="1" dirty="0" smtClean="0"/>
              <a:t>اندیکاسیون های ارجاع- </a:t>
            </a:r>
            <a:r>
              <a:rPr lang="fa-IR" sz="1600" dirty="0" smtClean="0"/>
              <a:t>بیماران بالا باید جهت ارزیابی بیشتر و در صورت لزوم بستری به بیمارستان های منتخب </a:t>
            </a:r>
            <a:r>
              <a:rPr lang="fa-IR" sz="1600" b="1" dirty="0" smtClean="0"/>
              <a:t>ارجاع </a:t>
            </a:r>
            <a:r>
              <a:rPr lang="fa-IR" sz="1600" dirty="0" smtClean="0"/>
              <a:t>شوند</a:t>
            </a:r>
            <a:r>
              <a:rPr lang="fa-IR" sz="1200" dirty="0" smtClean="0"/>
              <a:t>:</a:t>
            </a:r>
          </a:p>
          <a:p>
            <a:endParaRPr lang="en-US" dirty="0"/>
          </a:p>
        </p:txBody>
      </p:sp>
      <p:sp>
        <p:nvSpPr>
          <p:cNvPr id="4" name="Slide Number Placeholder 3"/>
          <p:cNvSpPr>
            <a:spLocks noGrp="1"/>
          </p:cNvSpPr>
          <p:nvPr>
            <p:ph type="sldNum" sz="quarter" idx="10"/>
          </p:nvPr>
        </p:nvSpPr>
        <p:spPr/>
        <p:txBody>
          <a:bodyPr/>
          <a:lstStyle/>
          <a:p>
            <a:fld id="{9A360E23-25BF-4768-B98C-660204DD550D}" type="slidenum">
              <a:rPr lang="en-US" smtClean="0"/>
              <a:pPr/>
              <a:t>23</a:t>
            </a:fld>
            <a:endParaRPr lang="en-US"/>
          </a:p>
        </p:txBody>
      </p:sp>
    </p:spTree>
    <p:extLst>
      <p:ext uri="{BB962C8B-B14F-4D97-AF65-F5344CB8AC3E}">
        <p14:creationId xmlns:p14="http://schemas.microsoft.com/office/powerpoint/2010/main" val="1633202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A0BEE6-3680-4411-B156-9F891C2BC1AF}"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dirty="0" smtClean="0"/>
              <a:t>Dr. Honarpisheh Hamid</a:t>
            </a:r>
            <a:r>
              <a:rPr lang="fa-IR" dirty="0" smtClean="0"/>
              <a:t> </a:t>
            </a:r>
            <a:r>
              <a:rPr lang="en-US" dirty="0" smtClean="0"/>
              <a:t> MD PhD dr.honarpishehh@gmail.com</a:t>
            </a:r>
          </a:p>
        </p:txBody>
      </p:sp>
      <p:sp>
        <p:nvSpPr>
          <p:cNvPr id="6" name="Slide Number Placeholder 5"/>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176844031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F599E3-C700-4B1D-8D83-90C3A6F156D7}"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  MD PhD dr.honarpishehh@gmail.com</a:t>
            </a:r>
            <a:endParaRPr lang="en-US"/>
          </a:p>
        </p:txBody>
      </p:sp>
      <p:sp>
        <p:nvSpPr>
          <p:cNvPr id="6" name="Slide Number Placeholder 5"/>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3235996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3633E5-0A5F-421D-9647-08F5A7F2DA55}"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  MD PhD dr.honarpishehh@gmail.com</a:t>
            </a:r>
            <a:endParaRPr lang="en-US"/>
          </a:p>
        </p:txBody>
      </p:sp>
      <p:sp>
        <p:nvSpPr>
          <p:cNvPr id="6" name="Slide Number Placeholder 5"/>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270865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anose="00000700000000000000"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r" rtl="1">
              <a:defRPr>
                <a:cs typeface="B Nazanin" panose="00000400000000000000" pitchFamily="2" charset="-78"/>
              </a:defRPr>
            </a:lvl1pPr>
            <a:lvl2pPr algn="r" rtl="1">
              <a:defRPr>
                <a:cs typeface="B Nazanin" panose="00000400000000000000" pitchFamily="2" charset="-78"/>
              </a:defRPr>
            </a:lvl2pPr>
            <a:lvl3pPr algn="r" rtl="1">
              <a:defRPr>
                <a:cs typeface="B Nazanin" panose="00000400000000000000" pitchFamily="2" charset="-78"/>
              </a:defRPr>
            </a:lvl3pPr>
            <a:lvl4pPr algn="r" rtl="1">
              <a:defRPr>
                <a:cs typeface="B Nazanin" panose="00000400000000000000" pitchFamily="2" charset="-78"/>
              </a:defRPr>
            </a:lvl4pPr>
            <a:lvl5pPr algn="r" rtl="1">
              <a:defRPr>
                <a:cs typeface="B Nazanin" panose="00000400000000000000"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dirty="0" smtClean="0"/>
              <a:t>Dr. Honarpisheh Hamid</a:t>
            </a:r>
            <a:r>
              <a:rPr lang="fa-IR" dirty="0" smtClean="0"/>
              <a:t> </a:t>
            </a:r>
            <a:r>
              <a:rPr lang="en-US" dirty="0" smtClean="0"/>
              <a:t> MD PhD dr.honarpishehh@gmail.com</a:t>
            </a:r>
          </a:p>
        </p:txBody>
      </p:sp>
      <p:sp>
        <p:nvSpPr>
          <p:cNvPr id="6" name="Slide Number Placeholder 5"/>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19723597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A8706A-F687-4739-88B3-0F20E5238B1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dirty="0" smtClean="0"/>
              <a:t>Dr. Honarpisheh Hamid</a:t>
            </a:r>
            <a:r>
              <a:rPr lang="fa-IR" dirty="0" smtClean="0"/>
              <a:t> </a:t>
            </a:r>
            <a:r>
              <a:rPr lang="en-US" dirty="0" smtClean="0"/>
              <a:t> MD PhD dr.honarpishehh@gmail.com</a:t>
            </a:r>
          </a:p>
        </p:txBody>
      </p:sp>
      <p:sp>
        <p:nvSpPr>
          <p:cNvPr id="6" name="Slide Number Placeholder 5"/>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40901282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D510A3A-EFEC-4580-8C1F-C7555D851A80}"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  MD PhD dr.honarpishehh@gmail.com</a:t>
            </a:r>
            <a:endParaRPr lang="en-US"/>
          </a:p>
        </p:txBody>
      </p:sp>
      <p:sp>
        <p:nvSpPr>
          <p:cNvPr id="7" name="Slide Number Placeholder 6"/>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3111569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3CD85-E524-4E1B-8FCF-51813025B664}" type="datetime8">
              <a:rPr lang="fa-IR" smtClean="0"/>
              <a:pPr/>
              <a:t>21 مارس 21</a:t>
            </a:fld>
            <a:endParaRPr lang="en-US"/>
          </a:p>
        </p:txBody>
      </p:sp>
      <p:sp>
        <p:nvSpPr>
          <p:cNvPr id="8" name="Footer Placeholder 7"/>
          <p:cNvSpPr>
            <a:spLocks noGrp="1"/>
          </p:cNvSpPr>
          <p:nvPr>
            <p:ph type="ftr" sz="quarter" idx="11"/>
          </p:nvPr>
        </p:nvSpPr>
        <p:spPr/>
        <p:txBody>
          <a:bodyPr/>
          <a:lstStyle/>
          <a:p>
            <a:r>
              <a:rPr lang="en-US" smtClean="0"/>
              <a:t>Dr. Honarpisheh Hamid  MD PhD dr.honarpishehh@gmail.com</a:t>
            </a:r>
            <a:endParaRPr lang="en-US"/>
          </a:p>
        </p:txBody>
      </p:sp>
      <p:sp>
        <p:nvSpPr>
          <p:cNvPr id="9" name="Slide Number Placeholder 8"/>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2836340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8A2ABB-95EB-4F5A-9333-32C13A5238BF}" type="datetime8">
              <a:rPr lang="fa-IR" smtClean="0"/>
              <a:pPr/>
              <a:t>21 مارس 21</a:t>
            </a:fld>
            <a:endParaRPr lang="en-US"/>
          </a:p>
        </p:txBody>
      </p:sp>
      <p:sp>
        <p:nvSpPr>
          <p:cNvPr id="4" name="Footer Placeholder 3"/>
          <p:cNvSpPr>
            <a:spLocks noGrp="1"/>
          </p:cNvSpPr>
          <p:nvPr>
            <p:ph type="ftr" sz="quarter" idx="11"/>
          </p:nvPr>
        </p:nvSpPr>
        <p:spPr/>
        <p:txBody>
          <a:bodyPr/>
          <a:lstStyle/>
          <a:p>
            <a:r>
              <a:rPr lang="en-US" dirty="0" smtClean="0"/>
              <a:t>Dr. Honarpisheh Hamid</a:t>
            </a:r>
            <a:r>
              <a:rPr lang="fa-IR" dirty="0" smtClean="0"/>
              <a:t> </a:t>
            </a:r>
            <a:r>
              <a:rPr lang="en-US" dirty="0" smtClean="0"/>
              <a:t> MD PhD dr.honarpishehh@gmail.com</a:t>
            </a:r>
          </a:p>
        </p:txBody>
      </p:sp>
      <p:sp>
        <p:nvSpPr>
          <p:cNvPr id="5" name="Slide Number Placeholder 4"/>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4354494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a:xfrm>
            <a:off x="3048000" y="6416675"/>
            <a:ext cx="2971800" cy="365125"/>
          </a:xfrm>
        </p:spPr>
        <p:txBody>
          <a:bodyPr/>
          <a:lstStyle/>
          <a:p>
            <a:r>
              <a:rPr lang="en-US" dirty="0" smtClean="0"/>
              <a:t>Dr. Honarpisheh Hamid</a:t>
            </a:r>
            <a:r>
              <a:rPr lang="fa-IR" dirty="0" smtClean="0"/>
              <a:t> </a:t>
            </a:r>
            <a:r>
              <a:rPr lang="en-US" dirty="0" smtClean="0"/>
              <a:t> MD PhD dr.honarpishehh@gmail.com</a:t>
            </a:r>
          </a:p>
        </p:txBody>
      </p:sp>
      <p:sp>
        <p:nvSpPr>
          <p:cNvPr id="4" name="Slide Number Placeholder 3"/>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2764779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F43757-41F9-422E-86E1-A503C5A098AF}"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  MD PhD dr.honarpishehh@gmail.com</a:t>
            </a:r>
            <a:endParaRPr lang="en-US"/>
          </a:p>
        </p:txBody>
      </p:sp>
      <p:sp>
        <p:nvSpPr>
          <p:cNvPr id="7" name="Slide Number Placeholder 6"/>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3371075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F5A4F1-8856-41E7-8F92-C402D64C6AE2}"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  MD PhD dr.honarpishehh@gmail.com</a:t>
            </a:r>
            <a:endParaRPr lang="en-US"/>
          </a:p>
        </p:txBody>
      </p:sp>
      <p:sp>
        <p:nvSpPr>
          <p:cNvPr id="7" name="Slide Number Placeholder 6"/>
          <p:cNvSpPr>
            <a:spLocks noGrp="1"/>
          </p:cNvSpPr>
          <p:nvPr>
            <p:ph type="sldNum" sz="quarter" idx="12"/>
          </p:nvPr>
        </p:nvSpPr>
        <p:spPr/>
        <p:txBody>
          <a:bodyPr/>
          <a:lstStyle/>
          <a:p>
            <a:fld id="{2E25CA67-43F9-4FEB-A8A9-79087773B078}" type="slidenum">
              <a:rPr lang="en-US" smtClean="0"/>
              <a:pPr/>
              <a:t>‹#›</a:t>
            </a:fld>
            <a:endParaRPr lang="en-US"/>
          </a:p>
        </p:txBody>
      </p:sp>
    </p:spTree>
    <p:extLst>
      <p:ext uri="{BB962C8B-B14F-4D97-AF65-F5344CB8AC3E}">
        <p14:creationId xmlns:p14="http://schemas.microsoft.com/office/powerpoint/2010/main" val="3113821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9096D-69AB-42B6-A72A-2730F7E3CD9B}" type="datetime8">
              <a:rPr lang="fa-IR" smtClean="0"/>
              <a:pPr/>
              <a:t>21 مارس 21</a:t>
            </a:fld>
            <a:endParaRPr lang="en-US"/>
          </a:p>
        </p:txBody>
      </p:sp>
      <p:sp>
        <p:nvSpPr>
          <p:cNvPr id="5" name="Footer Placeholder 4"/>
          <p:cNvSpPr>
            <a:spLocks noGrp="1"/>
          </p:cNvSpPr>
          <p:nvPr>
            <p:ph type="ftr" sz="quarter" idx="3"/>
          </p:nvPr>
        </p:nvSpPr>
        <p:spPr>
          <a:xfrm>
            <a:off x="3124200" y="6356350"/>
            <a:ext cx="2895600" cy="5016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Dr. Honarpisheh Hamid</a:t>
            </a:r>
            <a:r>
              <a:rPr lang="fa-IR" dirty="0" smtClean="0"/>
              <a:t> </a:t>
            </a:r>
            <a:r>
              <a:rPr lang="en-US" dirty="0" smtClean="0"/>
              <a:t> MD PhD dr.honarpishehh@gmail.com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25CA67-43F9-4FEB-A8A9-79087773B078}" type="slidenum">
              <a:rPr lang="en-US" smtClean="0"/>
              <a:pPr/>
              <a:t>‹#›</a:t>
            </a:fld>
            <a:endParaRPr lang="en-US"/>
          </a:p>
        </p:txBody>
      </p:sp>
    </p:spTree>
    <p:extLst>
      <p:ext uri="{BB962C8B-B14F-4D97-AF65-F5344CB8AC3E}">
        <p14:creationId xmlns:p14="http://schemas.microsoft.com/office/powerpoint/2010/main" val="200034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slide" Target="slide56.xml"/><Relationship Id="rId4" Type="http://schemas.openxmlformats.org/officeDocument/2006/relationships/slide" Target="slide55.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hyperlink" Target="http://nihr.tums.ac.ir/"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0.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19.xml"/><Relationship Id="rId3" Type="http://schemas.openxmlformats.org/officeDocument/2006/relationships/slide" Target="slide6.xml"/><Relationship Id="rId7" Type="http://schemas.openxmlformats.org/officeDocument/2006/relationships/slide" Target="slide13.xml"/><Relationship Id="rId12" Type="http://schemas.openxmlformats.org/officeDocument/2006/relationships/slide" Target="slide4.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0" Type="http://schemas.openxmlformats.org/officeDocument/2006/relationships/slide" Target="slide16.xml"/><Relationship Id="rId4" Type="http://schemas.openxmlformats.org/officeDocument/2006/relationships/slide" Target="slide7.xml"/><Relationship Id="rId9"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Inquiry-based_learning" TargetMode="External"/><Relationship Id="rId2" Type="http://schemas.openxmlformats.org/officeDocument/2006/relationships/slide" Target="slide53.xml"/><Relationship Id="rId1" Type="http://schemas.openxmlformats.org/officeDocument/2006/relationships/slideLayout" Target="../slideLayouts/slideLayout7.xml"/><Relationship Id="rId4" Type="http://schemas.openxmlformats.org/officeDocument/2006/relationships/slide" Target="slide59.xml"/></Relationships>
</file>

<file path=ppt/slides/_rels/slide20.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28.xml"/><Relationship Id="rId7"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46.xml"/><Relationship Id="rId5" Type="http://schemas.openxmlformats.org/officeDocument/2006/relationships/slide" Target="slide24.xml"/><Relationship Id="rId10" Type="http://schemas.openxmlformats.org/officeDocument/2006/relationships/slide" Target="slide43.xml"/><Relationship Id="rId4" Type="http://schemas.openxmlformats.org/officeDocument/2006/relationships/slide" Target="slide23.xml"/><Relationship Id="rId9"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2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8.xml"/><Relationship Id="rId7" Type="http://schemas.openxmlformats.org/officeDocument/2006/relationships/slide" Target="slide2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9.xml"/><Relationship Id="rId9" Type="http://schemas.openxmlformats.org/officeDocument/2006/relationships/slide" Target="slide48.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slide" Target="slide20.xml"/><Relationship Id="rId4" Type="http://schemas.openxmlformats.org/officeDocument/2006/relationships/slide" Target="slide3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slide" Target="slide48.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48.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slide" Target="slide43.xml"/><Relationship Id="rId7" Type="http://schemas.openxmlformats.org/officeDocument/2006/relationships/slide" Target="slide4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29.xml"/><Relationship Id="rId4" Type="http://schemas.openxmlformats.org/officeDocument/2006/relationships/slide" Target="slide44.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6.xml"/><Relationship Id="rId7"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0" Type="http://schemas.openxmlformats.org/officeDocument/2006/relationships/slide" Target="slide16.xml"/><Relationship Id="rId4" Type="http://schemas.openxmlformats.org/officeDocument/2006/relationships/slide" Target="slide7.xml"/><Relationship Id="rId9" Type="http://schemas.openxmlformats.org/officeDocument/2006/relationships/slide" Target="slide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28.xml"/><Relationship Id="rId7"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46.xml"/><Relationship Id="rId5" Type="http://schemas.openxmlformats.org/officeDocument/2006/relationships/slide" Target="slide24.xml"/><Relationship Id="rId10" Type="http://schemas.openxmlformats.org/officeDocument/2006/relationships/slide" Target="slide43.xml"/><Relationship Id="rId4" Type="http://schemas.openxmlformats.org/officeDocument/2006/relationships/slide" Target="slide23.xml"/><Relationship Id="rId9" Type="http://schemas.openxmlformats.org/officeDocument/2006/relationships/slide" Target="slide3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9.xml"/><Relationship Id="rId4" Type="http://schemas.openxmlformats.org/officeDocument/2006/relationships/slide" Target="slide4.xml"/></Relationships>
</file>

<file path=ppt/slides/_rels/slide5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slide" Target="slide13.xml"/><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slide" Target="slide19.xml"/><Relationship Id="rId5" Type="http://schemas.openxmlformats.org/officeDocument/2006/relationships/slide" Target="slide6.xml"/><Relationship Id="rId4" Type="http://schemas.openxmlformats.org/officeDocument/2006/relationships/slide" Target="slide14.xml"/><Relationship Id="rId9" Type="http://schemas.openxmlformats.org/officeDocument/2006/relationships/image" Target="../media/image14.png"/></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46.xml"/><Relationship Id="rId3" Type="http://schemas.openxmlformats.org/officeDocument/2006/relationships/image" Target="../media/image16.jpeg"/><Relationship Id="rId7" Type="http://schemas.openxmlformats.org/officeDocument/2006/relationships/slide" Target="slide24.xml"/><Relationship Id="rId12" Type="http://schemas.openxmlformats.org/officeDocument/2006/relationships/slide" Target="slide43.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23.xml"/><Relationship Id="rId11" Type="http://schemas.openxmlformats.org/officeDocument/2006/relationships/slide" Target="slide32.xml"/><Relationship Id="rId5" Type="http://schemas.openxmlformats.org/officeDocument/2006/relationships/slide" Target="slide28.xml"/><Relationship Id="rId15" Type="http://schemas.openxmlformats.org/officeDocument/2006/relationships/image" Target="../media/image14.png"/><Relationship Id="rId10" Type="http://schemas.openxmlformats.org/officeDocument/2006/relationships/slide" Target="slide47.xml"/><Relationship Id="rId4" Type="http://schemas.openxmlformats.org/officeDocument/2006/relationships/slide" Target="slide21.xml"/><Relationship Id="rId9" Type="http://schemas.openxmlformats.org/officeDocument/2006/relationships/slide" Target="slide30.xml"/><Relationship Id="rId14" Type="http://schemas.openxmlformats.org/officeDocument/2006/relationships/image" Target="../media/image13.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hyperlink" Target="https://www.avert.org/take-our-covid-19-quiz" TargetMode="Externa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4.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0832" y="990600"/>
            <a:ext cx="8682335" cy="914400"/>
          </a:xfrm>
        </p:spPr>
        <p:txBody>
          <a:bodyPr>
            <a:normAutofit/>
          </a:bodyPr>
          <a:lstStyle/>
          <a:p>
            <a:r>
              <a:rPr lang="fa-IR" sz="2400" b="1" dirty="0">
                <a:cs typeface="B Titr" panose="00000700000000000000" pitchFamily="2" charset="-78"/>
              </a:rPr>
              <a:t>راهنمای تشخیص و درمان </a:t>
            </a:r>
            <a:r>
              <a:rPr lang="fa-IR" sz="2400" b="1" dirty="0" smtClean="0">
                <a:cs typeface="B Titr" panose="00000700000000000000" pitchFamily="2" charset="-78"/>
              </a:rPr>
              <a:t>کووید ۱۹ </a:t>
            </a:r>
            <a:r>
              <a:rPr lang="fa-IR" sz="2400" b="1" dirty="0">
                <a:cs typeface="B Titr" panose="00000700000000000000" pitchFamily="2" charset="-78"/>
              </a:rPr>
              <a:t>در سطوح ارائه خدمات سرپایی </a:t>
            </a:r>
            <a:r>
              <a:rPr lang="fa-IR" sz="2400" b="1" dirty="0" smtClean="0">
                <a:cs typeface="B Titr" panose="00000700000000000000" pitchFamily="2" charset="-78"/>
              </a:rPr>
              <a:t>(</a:t>
            </a:r>
            <a:r>
              <a:rPr lang="fa-IR" sz="2000" b="1" dirty="0" smtClean="0">
                <a:cs typeface="B Titr" panose="00000700000000000000" pitchFamily="2" charset="-78"/>
              </a:rPr>
              <a:t>و بستری</a:t>
            </a:r>
            <a:r>
              <a:rPr lang="fa-IR" sz="2400" b="1" dirty="0" smtClean="0">
                <a:cs typeface="B Titr" panose="00000700000000000000" pitchFamily="2" charset="-78"/>
              </a:rPr>
              <a:t>)</a:t>
            </a:r>
            <a:br>
              <a:rPr lang="fa-IR" sz="2400" b="1" dirty="0" smtClean="0">
                <a:cs typeface="B Titr" panose="00000700000000000000" pitchFamily="2" charset="-78"/>
              </a:rPr>
            </a:br>
            <a:r>
              <a:rPr lang="fa-IR" sz="2400" b="1" dirty="0" smtClean="0">
                <a:cs typeface="B Titr" panose="00000700000000000000" pitchFamily="2" charset="-78"/>
              </a:rPr>
              <a:t>نسخه نهـم- آذرمـاه ۱۳۹۹</a:t>
            </a:r>
            <a:endParaRPr lang="en-US" sz="2400" dirty="0">
              <a:cs typeface="B Titr" panose="00000700000000000000" pitchFamily="2" charset="-78"/>
            </a:endParaRPr>
          </a:p>
        </p:txBody>
      </p:sp>
      <p:sp>
        <p:nvSpPr>
          <p:cNvPr id="4" name="Rectangle 3"/>
          <p:cNvSpPr/>
          <p:nvPr/>
        </p:nvSpPr>
        <p:spPr>
          <a:xfrm>
            <a:off x="3124200" y="6324600"/>
            <a:ext cx="2819400" cy="523220"/>
          </a:xfrm>
          <a:prstGeom prst="rect">
            <a:avLst/>
          </a:prstGeom>
        </p:spPr>
        <p:txBody>
          <a:bodyPr wrap="square">
            <a:spAutoFit/>
          </a:bodyPr>
          <a:lstStyle/>
          <a:p>
            <a:pPr algn="ctr">
              <a:defRPr/>
            </a:pPr>
            <a:r>
              <a:rPr lang="en-US" sz="1400" dirty="0" smtClean="0"/>
              <a:t>Dr. Honarpisheh Hamid</a:t>
            </a:r>
            <a:r>
              <a:rPr lang="fa-IR" sz="1400" dirty="0" smtClean="0"/>
              <a:t> </a:t>
            </a:r>
            <a:r>
              <a:rPr lang="en-US" sz="1400" dirty="0" smtClean="0"/>
              <a:t> MD PhD dr.honarpishehh@gmail.com</a:t>
            </a:r>
            <a:endParaRPr lang="en-US" sz="1400" dirty="0"/>
          </a:p>
        </p:txBody>
      </p:sp>
      <p:sp>
        <p:nvSpPr>
          <p:cNvPr id="6" name="Rectangle 5"/>
          <p:cNvSpPr/>
          <p:nvPr/>
        </p:nvSpPr>
        <p:spPr>
          <a:xfrm>
            <a:off x="8682335" y="0"/>
            <a:ext cx="461665" cy="6847820"/>
          </a:xfrm>
          <a:prstGeom prst="rect">
            <a:avLst/>
          </a:prstGeom>
        </p:spPr>
        <p:style>
          <a:lnRef idx="0">
            <a:schemeClr val="accent1"/>
          </a:lnRef>
          <a:fillRef idx="3">
            <a:schemeClr val="accent1"/>
          </a:fillRef>
          <a:effectRef idx="3">
            <a:schemeClr val="accent1"/>
          </a:effectRef>
          <a:fontRef idx="minor">
            <a:schemeClr val="lt1"/>
          </a:fontRef>
        </p:style>
        <p:txBody>
          <a:bodyPr vert="vert270" wrap="square">
            <a:spAutoFit/>
          </a:bodyPr>
          <a:lstStyle/>
          <a:p>
            <a:pPr algn="ctr" rtl="1"/>
            <a:r>
              <a:rPr lang="fa-IR" b="1" dirty="0" smtClean="0"/>
              <a:t>مجموعه دستورالعمل های بهداشت </a:t>
            </a:r>
            <a:r>
              <a:rPr lang="fa-IR" b="1" dirty="0"/>
              <a:t>و درمان در کنترل </a:t>
            </a:r>
            <a:r>
              <a:rPr lang="fa-IR" b="1" dirty="0" smtClean="0"/>
              <a:t>اپیدمی </a:t>
            </a:r>
            <a:r>
              <a:rPr lang="fa-IR" b="1" dirty="0"/>
              <a:t>بیماری </a:t>
            </a:r>
            <a:r>
              <a:rPr lang="en-US" b="1" dirty="0" smtClean="0"/>
              <a:t>COVID19</a:t>
            </a:r>
            <a:endParaRPr lang="en-US" b="1" dirty="0"/>
          </a:p>
        </p:txBody>
      </p:sp>
      <p:sp>
        <p:nvSpPr>
          <p:cNvPr id="7" name="Rectangle 6"/>
          <p:cNvSpPr/>
          <p:nvPr/>
        </p:nvSpPr>
        <p:spPr>
          <a:xfrm>
            <a:off x="461665" y="3049012"/>
            <a:ext cx="8220670" cy="3077766"/>
          </a:xfrm>
          <a:prstGeom prst="rect">
            <a:avLst/>
          </a:prstGeom>
        </p:spPr>
        <p:txBody>
          <a:bodyPr wrap="square">
            <a:spAutoFit/>
          </a:bodyPr>
          <a:lstStyle/>
          <a:p>
            <a:pPr algn="just" rtl="1"/>
            <a:r>
              <a:rPr lang="fa-IR" sz="2000" b="1" dirty="0">
                <a:cs typeface="B Nazanin" panose="00000400000000000000" pitchFamily="2" charset="-78"/>
              </a:rPr>
              <a:t>این راهنما </a:t>
            </a:r>
            <a:r>
              <a:rPr lang="fa-IR" sz="2000" b="1" dirty="0" smtClean="0">
                <a:cs typeface="B Nazanin" panose="00000400000000000000" pitchFamily="2" charset="-78"/>
              </a:rPr>
              <a:t>که با </a:t>
            </a:r>
            <a:r>
              <a:rPr lang="fa-IR" sz="2000" b="1" dirty="0">
                <a:cs typeface="B Nazanin" panose="00000400000000000000" pitchFamily="2" charset="-78"/>
              </a:rPr>
              <a:t>تلاش و مشارکت جمعی از </a:t>
            </a:r>
            <a:r>
              <a:rPr lang="fa-IR" sz="2000" b="1" dirty="0">
                <a:cs typeface="B Nazanin" panose="00000400000000000000" pitchFamily="2" charset="-78"/>
                <a:hlinkClick r:id="rId3" action="ppaction://hlinksldjump"/>
              </a:rPr>
              <a:t>اساتید رشته های تخصصی و فوق </a:t>
            </a:r>
            <a:r>
              <a:rPr lang="fa-IR" sz="2000" b="1" dirty="0" smtClean="0">
                <a:cs typeface="B Nazanin" panose="00000400000000000000" pitchFamily="2" charset="-78"/>
                <a:hlinkClick r:id="rId3" action="ppaction://hlinksldjump"/>
              </a:rPr>
              <a:t>تخصصی </a:t>
            </a:r>
            <a:r>
              <a:rPr lang="fa-IR" sz="2000" b="1" dirty="0" smtClean="0">
                <a:cs typeface="B Nazanin" panose="00000400000000000000" pitchFamily="2" charset="-78"/>
              </a:rPr>
              <a:t>و </a:t>
            </a:r>
            <a:r>
              <a:rPr lang="fa-IR" sz="2000" b="1" dirty="0">
                <a:cs typeface="B Nazanin" panose="00000400000000000000" pitchFamily="2" charset="-78"/>
                <a:hlinkClick r:id="rId4" action="ppaction://hlinksldjump"/>
              </a:rPr>
              <a:t>کارشناسان وزارت بهداشت, درمان و آموزش پزشکی </a:t>
            </a:r>
            <a:r>
              <a:rPr lang="fa-IR" sz="2000" b="1" dirty="0">
                <a:cs typeface="B Nazanin" panose="00000400000000000000" pitchFamily="2" charset="-78"/>
              </a:rPr>
              <a:t>با تمرکز بر فلوچارت </a:t>
            </a:r>
            <a:r>
              <a:rPr lang="fa-IR" sz="2000" b="1" dirty="0" smtClean="0">
                <a:cs typeface="B Nazanin" panose="00000400000000000000" pitchFamily="2" charset="-78"/>
              </a:rPr>
              <a:t>نحوه برخورد </a:t>
            </a:r>
            <a:r>
              <a:rPr lang="fa-IR" sz="2000" b="1" dirty="0">
                <a:cs typeface="B Nazanin" panose="00000400000000000000" pitchFamily="2" charset="-78"/>
              </a:rPr>
              <a:t>با بیماران در سطوح سرپایی و بستری تهیه شده </a:t>
            </a:r>
            <a:r>
              <a:rPr lang="fa-IR" sz="2000" b="1" dirty="0" smtClean="0">
                <a:cs typeface="B Nazanin" panose="00000400000000000000" pitchFamily="2" charset="-78"/>
              </a:rPr>
              <a:t>در آذرمـاه ۱۳۹۹ </a:t>
            </a:r>
            <a:r>
              <a:rPr lang="fa-IR" sz="2000" b="1" dirty="0">
                <a:cs typeface="B Nazanin" panose="00000400000000000000" pitchFamily="2" charset="-78"/>
              </a:rPr>
              <a:t>به تصویب نهایی کمیته علمی ستاد کشوری مدیریت بیماری </a:t>
            </a:r>
            <a:r>
              <a:rPr lang="fa-IR" sz="2000" b="1" dirty="0" smtClean="0">
                <a:cs typeface="B Nazanin" panose="00000400000000000000" pitchFamily="2" charset="-78"/>
              </a:rPr>
              <a:t>کرونا ویروس (کووید- ۱۹) رسیده </a:t>
            </a:r>
            <a:r>
              <a:rPr lang="fa-IR" sz="2000" b="1" dirty="0">
                <a:cs typeface="B Nazanin" panose="00000400000000000000" pitchFamily="2" charset="-78"/>
              </a:rPr>
              <a:t>است.</a:t>
            </a:r>
          </a:p>
          <a:p>
            <a:pPr algn="just" rtl="1"/>
            <a:r>
              <a:rPr lang="fa-IR" sz="2000" b="1" dirty="0">
                <a:cs typeface="B Nazanin" panose="00000400000000000000" pitchFamily="2" charset="-78"/>
              </a:rPr>
              <a:t>مقرر شده است که این راهنما با نظر کمیته علمی و براساس شواهد علمی و </a:t>
            </a:r>
            <a:r>
              <a:rPr lang="fa-IR" sz="2000" b="1" dirty="0" smtClean="0">
                <a:cs typeface="B Nazanin" panose="00000400000000000000" pitchFamily="2" charset="-78"/>
              </a:rPr>
              <a:t>ارزیابی های </a:t>
            </a:r>
            <a:r>
              <a:rPr lang="fa-IR" sz="2000" b="1" dirty="0">
                <a:cs typeface="B Nazanin" panose="00000400000000000000" pitchFamily="2" charset="-78"/>
              </a:rPr>
              <a:t>میدانی </a:t>
            </a:r>
            <a:r>
              <a:rPr lang="fa-IR" sz="2000" b="1" dirty="0" smtClean="0">
                <a:cs typeface="B Nazanin" panose="00000400000000000000" pitchFamily="2" charset="-78"/>
              </a:rPr>
              <a:t>(نظیر </a:t>
            </a:r>
            <a:r>
              <a:rPr lang="fa-IR" sz="2000" b="1" dirty="0">
                <a:cs typeface="B Nazanin" panose="00000400000000000000" pitchFamily="2" charset="-78"/>
              </a:rPr>
              <a:t>تعداد بیماران </a:t>
            </a:r>
            <a:r>
              <a:rPr lang="fa-IR" sz="2000" b="1" dirty="0" smtClean="0">
                <a:cs typeface="B Nazanin" panose="00000400000000000000" pitchFamily="2" charset="-78"/>
              </a:rPr>
              <a:t>بستری، </a:t>
            </a:r>
            <a:r>
              <a:rPr lang="fa-IR" sz="2000" b="1" dirty="0">
                <a:cs typeface="B Nazanin" panose="00000400000000000000" pitchFamily="2" charset="-78"/>
              </a:rPr>
              <a:t>نتایج و میزان تجویز و مصرف </a:t>
            </a:r>
            <a:r>
              <a:rPr lang="fa-IR" sz="2000" b="1" dirty="0" smtClean="0">
                <a:cs typeface="B Nazanin" panose="00000400000000000000" pitchFamily="2" charset="-78"/>
              </a:rPr>
              <a:t>دارو) در فواصل </a:t>
            </a:r>
            <a:r>
              <a:rPr lang="fa-IR" sz="2000" b="1" dirty="0">
                <a:cs typeface="B Nazanin" panose="00000400000000000000" pitchFamily="2" charset="-78"/>
              </a:rPr>
              <a:t>زمانی موردنیاز به </a:t>
            </a:r>
            <a:r>
              <a:rPr lang="fa-IR" sz="2000" b="1" dirty="0" smtClean="0">
                <a:cs typeface="B Nazanin" panose="00000400000000000000" pitchFamily="2" charset="-78"/>
              </a:rPr>
              <a:t>روزرسانی </a:t>
            </a:r>
            <a:r>
              <a:rPr lang="fa-IR" sz="2000" b="1" dirty="0">
                <a:cs typeface="B Nazanin" panose="00000400000000000000" pitchFamily="2" charset="-78"/>
              </a:rPr>
              <a:t>شود</a:t>
            </a:r>
            <a:r>
              <a:rPr lang="fa-IR" sz="2000" b="1" dirty="0" smtClean="0">
                <a:cs typeface="B Nazanin" panose="00000400000000000000" pitchFamily="2" charset="-78"/>
              </a:rPr>
              <a:t>. 				</a:t>
            </a:r>
            <a:r>
              <a:rPr lang="fa-IR" sz="2000" b="1" dirty="0" smtClean="0">
                <a:solidFill>
                  <a:srgbClr val="00B050"/>
                </a:solidFill>
                <a:cs typeface="B Nazanin" panose="00000400000000000000" pitchFamily="2" charset="-78"/>
              </a:rPr>
              <a:t>معاونت بهداشت </a:t>
            </a:r>
            <a:r>
              <a:rPr lang="fa-IR" sz="2000" b="1" dirty="0" smtClean="0">
                <a:cs typeface="B Nazanin" panose="00000400000000000000" pitchFamily="2" charset="-78"/>
              </a:rPr>
              <a:t>- </a:t>
            </a:r>
            <a:r>
              <a:rPr lang="fa-IR" sz="2000" b="1" dirty="0" smtClean="0">
                <a:solidFill>
                  <a:srgbClr val="FF0000"/>
                </a:solidFill>
                <a:cs typeface="B Nazanin" panose="00000400000000000000" pitchFamily="2" charset="-78"/>
              </a:rPr>
              <a:t>معاونت درمان</a:t>
            </a:r>
            <a:endParaRPr lang="en-US" sz="2000" b="1" dirty="0" smtClean="0">
              <a:solidFill>
                <a:srgbClr val="FF0000"/>
              </a:solidFill>
              <a:cs typeface="B Nazanin" panose="00000400000000000000" pitchFamily="2" charset="-78"/>
            </a:endParaRPr>
          </a:p>
          <a:p>
            <a:pPr algn="just" rtl="1"/>
            <a:r>
              <a:rPr lang="fa-IR" b="1" i="1" dirty="0" smtClean="0">
                <a:cs typeface="B Nazanin" panose="00000400000000000000" pitchFamily="2" charset="-78"/>
              </a:rPr>
              <a:t>مجموعه اسلایدهای آموزشی برگرفته از این راهنما در راستای اجرای </a:t>
            </a:r>
            <a:r>
              <a:rPr lang="fa-IR" b="1" i="1" dirty="0" smtClean="0">
                <a:cs typeface="B Nazanin" panose="00000400000000000000" pitchFamily="2" charset="-78"/>
                <a:hlinkClick r:id="rId5" action="ppaction://hlinksldjump"/>
              </a:rPr>
              <a:t>بند د </a:t>
            </a:r>
            <a:r>
              <a:rPr lang="fa-IR" b="1" dirty="0" smtClean="0">
                <a:cs typeface="B Nazanin" panose="00000400000000000000" pitchFamily="2" charset="-78"/>
                <a:hlinkClick r:id="rId5" action="ppaction://hlinksldjump"/>
              </a:rPr>
              <a:t>بخشنامه شماره ۵۰۰/۲۴۸/د مورخ ۹۹/۲/۱ معاونت آموزشی وزارت </a:t>
            </a:r>
            <a:r>
              <a:rPr lang="fa-IR" b="1" i="1" dirty="0" smtClean="0">
                <a:cs typeface="B Nazanin" panose="00000400000000000000" pitchFamily="2" charset="-78"/>
              </a:rPr>
              <a:t>در دبیرخانه شورای آموزش پزشکی عمومی تهیه شده و جهت بهره برداری دانشجویان عزیز و همکاران گرامی در اختیار همگان قرار می گیرد.  </a:t>
            </a:r>
            <a:r>
              <a:rPr lang="fa-IR" b="1" i="1" dirty="0" smtClean="0">
                <a:solidFill>
                  <a:schemeClr val="tx1">
                    <a:lumMod val="65000"/>
                    <a:lumOff val="35000"/>
                  </a:schemeClr>
                </a:solidFill>
                <a:cs typeface="B Nazanin" panose="00000400000000000000" pitchFamily="2" charset="-78"/>
              </a:rPr>
              <a:t>	</a:t>
            </a:r>
            <a:r>
              <a:rPr lang="fa-IR" b="1" i="1" dirty="0" smtClean="0">
                <a:solidFill>
                  <a:srgbClr val="0070C0"/>
                </a:solidFill>
                <a:cs typeface="B Nazanin" panose="00000400000000000000" pitchFamily="2" charset="-78"/>
              </a:rPr>
              <a:t>معاونت آموزشی</a:t>
            </a:r>
            <a:endParaRPr lang="en-US" i="1" dirty="0">
              <a:solidFill>
                <a:srgbClr val="0070C0"/>
              </a:solidFill>
              <a:cs typeface="B Nazanin" panose="00000400000000000000" pitchFamily="2" charset="-78"/>
            </a:endParaRPr>
          </a:p>
        </p:txBody>
      </p:sp>
      <p:sp>
        <p:nvSpPr>
          <p:cNvPr id="15" name="Rectangle 14"/>
          <p:cNvSpPr/>
          <p:nvPr/>
        </p:nvSpPr>
        <p:spPr>
          <a:xfrm>
            <a:off x="0" y="0"/>
            <a:ext cx="461665" cy="6847820"/>
          </a:xfrm>
          <a:prstGeom prst="rect">
            <a:avLst/>
          </a:prstGeom>
        </p:spPr>
        <p:style>
          <a:lnRef idx="0">
            <a:schemeClr val="accent1"/>
          </a:lnRef>
          <a:fillRef idx="3">
            <a:schemeClr val="accent1"/>
          </a:fillRef>
          <a:effectRef idx="3">
            <a:schemeClr val="accent1"/>
          </a:effectRef>
          <a:fontRef idx="minor">
            <a:schemeClr val="lt1"/>
          </a:fontRef>
        </p:style>
        <p:txBody>
          <a:bodyPr vert="vert" wrap="square">
            <a:spAutoFit/>
          </a:bodyPr>
          <a:lstStyle/>
          <a:p>
            <a:pPr algn="ctr" rtl="1"/>
            <a:r>
              <a:rPr lang="fa-IR" b="1" dirty="0" smtClean="0"/>
              <a:t>مجموعه آموزشی از دستورالعملهای بهداشتی و راهنمای بالینی 19 </a:t>
            </a:r>
            <a:r>
              <a:rPr lang="en-US" b="1" dirty="0" smtClean="0"/>
              <a:t>COVID</a:t>
            </a:r>
            <a:endParaRPr lang="en-US" b="1" dirty="0"/>
          </a:p>
        </p:txBody>
      </p:sp>
      <p:sp>
        <p:nvSpPr>
          <p:cNvPr id="8" name="Date Placeholder 7"/>
          <p:cNvSpPr>
            <a:spLocks noGrp="1"/>
          </p:cNvSpPr>
          <p:nvPr>
            <p:ph type="dt" sz="half" idx="10"/>
          </p:nvPr>
        </p:nvSpPr>
        <p:spPr/>
        <p:txBody>
          <a:bodyPr/>
          <a:lstStyle/>
          <a:p>
            <a:fld id="{50F0061F-7BAC-4646-845A-44EE5A6B514D}" type="datetime8">
              <a:rPr lang="fa-IR" smtClean="0"/>
              <a:pPr/>
              <a:t>21 مارس 21</a:t>
            </a:fld>
            <a:endParaRPr lang="en-US"/>
          </a:p>
        </p:txBody>
      </p:sp>
      <p:sp>
        <p:nvSpPr>
          <p:cNvPr id="10" name="Slide Number Placeholder 9"/>
          <p:cNvSpPr>
            <a:spLocks noGrp="1"/>
          </p:cNvSpPr>
          <p:nvPr>
            <p:ph type="sldNum" sz="quarter" idx="12"/>
          </p:nvPr>
        </p:nvSpPr>
        <p:spPr/>
        <p:txBody>
          <a:bodyPr/>
          <a:lstStyle/>
          <a:p>
            <a:fld id="{2E25CA67-43F9-4FEB-A8A9-79087773B078}" type="slidenum">
              <a:rPr lang="en-US" smtClean="0"/>
              <a:pPr/>
              <a:t>1</a:t>
            </a:fld>
            <a:endParaRPr lang="en-US"/>
          </a:p>
        </p:txBody>
      </p:sp>
      <p:pic>
        <p:nvPicPr>
          <p:cNvPr id="5122" name="Picture 2" descr="سازمان نظام پزشکی"/>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825" y="1457325"/>
            <a:ext cx="1323975" cy="15906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رونمایی از پوستر پویش ملی همدلی با مدافعان سلامت"/>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79425" y="1639093"/>
            <a:ext cx="1457490" cy="140890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24000" y="76200"/>
            <a:ext cx="5943600" cy="954107"/>
          </a:xfrm>
          <a:prstGeom prst="rect">
            <a:avLst/>
          </a:prstGeom>
          <a:solidFill>
            <a:srgbClr val="00B050"/>
          </a:solidFill>
        </p:spPr>
        <p:txBody>
          <a:bodyPr wrap="square" rtlCol="0">
            <a:spAutoFit/>
          </a:bodyPr>
          <a:lstStyle/>
          <a:p>
            <a:pPr algn="ctr"/>
            <a:r>
              <a:rPr lang="fa-IR" sz="2800" b="1" i="1" dirty="0">
                <a:solidFill>
                  <a:schemeClr val="bg1"/>
                </a:solidFill>
                <a:cs typeface="B Davat" panose="00000400000000000000" pitchFamily="2" charset="-78"/>
              </a:rPr>
              <a:t>به نام خداوند جان و خرد      کزین برتر اندیشه برنگذرد</a:t>
            </a:r>
          </a:p>
          <a:p>
            <a:pPr algn="ctr"/>
            <a:r>
              <a:rPr lang="fa-IR" sz="2800" b="1" i="1" dirty="0">
                <a:solidFill>
                  <a:schemeClr val="bg1"/>
                </a:solidFill>
                <a:cs typeface="B Davat" panose="00000400000000000000" pitchFamily="2" charset="-78"/>
              </a:rPr>
              <a:t>وزارت بهداشت ، درمان و آموزش </a:t>
            </a:r>
            <a:r>
              <a:rPr lang="fa-IR" sz="2800" b="1" i="1" dirty="0" smtClean="0">
                <a:solidFill>
                  <a:schemeClr val="bg1"/>
                </a:solidFill>
                <a:cs typeface="B Davat" panose="00000400000000000000" pitchFamily="2" charset="-78"/>
              </a:rPr>
              <a:t>پزشکی</a:t>
            </a:r>
            <a:endParaRPr lang="en-US" sz="2800" b="1" i="1" dirty="0">
              <a:solidFill>
                <a:schemeClr val="bg1"/>
              </a:solidFill>
              <a:cs typeface="B Davat" panose="00000400000000000000" pitchFamily="2" charset="-78"/>
            </a:endParaRPr>
          </a:p>
        </p:txBody>
      </p:sp>
      <p:sp>
        <p:nvSpPr>
          <p:cNvPr id="9" name="TextBox 8"/>
          <p:cNvSpPr txBox="1"/>
          <p:nvPr/>
        </p:nvSpPr>
        <p:spPr>
          <a:xfrm>
            <a:off x="1752600" y="1905000"/>
            <a:ext cx="5404820" cy="1077218"/>
          </a:xfrm>
          <a:prstGeom prst="rect">
            <a:avLst/>
          </a:prstGeom>
          <a:solidFill>
            <a:srgbClr val="FF0000"/>
          </a:solidFill>
        </p:spPr>
        <p:txBody>
          <a:bodyPr wrap="square" rtlCol="0">
            <a:spAutoFit/>
          </a:bodyPr>
          <a:lstStyle/>
          <a:p>
            <a:pPr algn="ctr"/>
            <a:r>
              <a:rPr lang="fa-IR" sz="3200" b="1" dirty="0">
                <a:solidFill>
                  <a:schemeClr val="bg1"/>
                </a:solidFill>
                <a:cs typeface="B Davat" panose="00000400000000000000" pitchFamily="2" charset="-78"/>
              </a:rPr>
              <a:t>تقدیم به پیشگاه طلایه داران سلامت ایران </a:t>
            </a:r>
          </a:p>
          <a:p>
            <a:pPr algn="ctr"/>
            <a:r>
              <a:rPr lang="fa-IR" sz="3200" b="1" dirty="0">
                <a:solidFill>
                  <a:schemeClr val="bg1"/>
                </a:solidFill>
                <a:cs typeface="B Davat" panose="00000400000000000000" pitchFamily="2" charset="-78"/>
              </a:rPr>
              <a:t>ویژه پزشکان ، پرستاران و مراقبین </a:t>
            </a:r>
            <a:r>
              <a:rPr lang="fa-IR" sz="3200" b="1" dirty="0" smtClean="0">
                <a:solidFill>
                  <a:schemeClr val="bg1"/>
                </a:solidFill>
                <a:cs typeface="B Davat" panose="00000400000000000000" pitchFamily="2" charset="-78"/>
              </a:rPr>
              <a:t>سلامت</a:t>
            </a:r>
            <a:endParaRPr lang="en-US" sz="3200" b="1" dirty="0">
              <a:solidFill>
                <a:schemeClr val="bg1"/>
              </a:solidFill>
              <a:cs typeface="B Davat" panose="00000400000000000000" pitchFamily="2" charset="-78"/>
            </a:endParaRPr>
          </a:p>
        </p:txBody>
      </p:sp>
    </p:spTree>
    <p:extLst>
      <p:ext uri="{BB962C8B-B14F-4D97-AF65-F5344CB8AC3E}">
        <p14:creationId xmlns:p14="http://schemas.microsoft.com/office/powerpoint/2010/main" val="377414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wd">
                                    <p:tmPct val="10000"/>
                                  </p:iterate>
                                  <p:childTnLst>
                                    <p:set>
                                      <p:cBhvr>
                                        <p:cTn id="10" dur="1" fill="hold">
                                          <p:stCondLst>
                                            <p:cond delay="0"/>
                                          </p:stCondLst>
                                        </p:cTn>
                                        <p:tgtEl>
                                          <p:spTgt spid="2"/>
                                        </p:tgtEl>
                                        <p:attrNameLst>
                                          <p:attrName>style.visibility</p:attrName>
                                        </p:attrNameLst>
                                      </p:cBhvr>
                                      <p:to>
                                        <p:strVal val="visible"/>
                                      </p:to>
                                    </p:set>
                                    <p:animEffect transition="in" filter="wipe(up)">
                                      <p:cBhvr>
                                        <p:cTn id="11" dur="1000"/>
                                        <p:tgtEl>
                                          <p:spTgt spid="2"/>
                                        </p:tgtEl>
                                      </p:cBhvr>
                                    </p:animEffect>
                                  </p:childTnLst>
                                </p:cTn>
                              </p:par>
                            </p:childTnLst>
                          </p:cTn>
                        </p:par>
                        <p:par>
                          <p:cTn id="12" fill="hold">
                            <p:stCondLst>
                              <p:cond delay="3300"/>
                            </p:stCondLst>
                            <p:childTnLst>
                              <p:par>
                                <p:cTn id="13" presetID="47"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4300"/>
                            </p:stCondLst>
                            <p:childTnLst>
                              <p:par>
                                <p:cTn id="19" presetID="22" presetClass="entr" presetSubtype="4" fill="hold" nodeType="after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wipe(down)">
                                      <p:cBhvr>
                                        <p:cTn id="21" dur="500"/>
                                        <p:tgtEl>
                                          <p:spTgt spid="5122"/>
                                        </p:tgtEl>
                                      </p:cBhvr>
                                    </p:animEffect>
                                  </p:childTnLst>
                                </p:cTn>
                              </p:par>
                            </p:childTnLst>
                          </p:cTn>
                        </p:par>
                        <p:par>
                          <p:cTn id="22" fill="hold">
                            <p:stCondLst>
                              <p:cond delay="4800"/>
                            </p:stCondLst>
                            <p:childTnLst>
                              <p:par>
                                <p:cTn id="23" presetID="22" presetClass="entr" presetSubtype="2" fill="hold" nodeType="afterEffect">
                                  <p:stCondLst>
                                    <p:cond delay="0"/>
                                  </p:stCondLst>
                                  <p:childTnLst>
                                    <p:set>
                                      <p:cBhvr>
                                        <p:cTn id="24" dur="1" fill="hold">
                                          <p:stCondLst>
                                            <p:cond delay="0"/>
                                          </p:stCondLst>
                                        </p:cTn>
                                        <p:tgtEl>
                                          <p:spTgt spid="5124"/>
                                        </p:tgtEl>
                                        <p:attrNameLst>
                                          <p:attrName>style.visibility</p:attrName>
                                        </p:attrNameLst>
                                      </p:cBhvr>
                                      <p:to>
                                        <p:strVal val="visible"/>
                                      </p:to>
                                    </p:set>
                                    <p:animEffect transition="in" filter="wipe(right)">
                                      <p:cBhvr>
                                        <p:cTn id="25" dur="500"/>
                                        <p:tgtEl>
                                          <p:spTgt spid="5124"/>
                                        </p:tgtEl>
                                      </p:cBhvr>
                                    </p:animEffect>
                                  </p:childTnLst>
                                </p:cTn>
                              </p:par>
                            </p:childTnLst>
                          </p:cTn>
                        </p:par>
                        <p:par>
                          <p:cTn id="26" fill="hold">
                            <p:stCondLst>
                              <p:cond delay="5300"/>
                            </p:stCondLst>
                            <p:childTnLst>
                              <p:par>
                                <p:cTn id="27" presetID="22" presetClass="entr" presetSubtype="1" fill="hold" grpId="0" nodeType="afterEffect">
                                  <p:stCondLst>
                                    <p:cond delay="0"/>
                                  </p:stCondLst>
                                  <p:iterate type="wd">
                                    <p:tmPct val="10000"/>
                                  </p:iterate>
                                  <p:childTnLst>
                                    <p:set>
                                      <p:cBhvr>
                                        <p:cTn id="28" dur="1" fill="hold">
                                          <p:stCondLst>
                                            <p:cond delay="0"/>
                                          </p:stCondLst>
                                        </p:cTn>
                                        <p:tgtEl>
                                          <p:spTgt spid="6"/>
                                        </p:tgtEl>
                                        <p:attrNameLst>
                                          <p:attrName>style.visibility</p:attrName>
                                        </p:attrNameLst>
                                      </p:cBhvr>
                                      <p:to>
                                        <p:strVal val="visible"/>
                                      </p:to>
                                    </p:set>
                                    <p:animEffect transition="in" filter="wipe(up)">
                                      <p:cBhvr>
                                        <p:cTn id="29" dur="1000"/>
                                        <p:tgtEl>
                                          <p:spTgt spid="6"/>
                                        </p:tgtEl>
                                      </p:cBhvr>
                                    </p:animEffect>
                                  </p:childTnLst>
                                </p:cTn>
                              </p:par>
                            </p:childTnLst>
                          </p:cTn>
                        </p:par>
                        <p:par>
                          <p:cTn id="30" fill="hold">
                            <p:stCondLst>
                              <p:cond delay="7300"/>
                            </p:stCondLst>
                            <p:childTnLst>
                              <p:par>
                                <p:cTn id="31" presetID="22" presetClass="entr" presetSubtype="2" fill="hold" grpId="0" nodeType="afterEffect">
                                  <p:stCondLst>
                                    <p:cond delay="0"/>
                                  </p:stCondLst>
                                  <p:iterate type="wd">
                                    <p:tmPct val="10000"/>
                                  </p:iterate>
                                  <p:childTnLst>
                                    <p:set>
                                      <p:cBhvr>
                                        <p:cTn id="32" dur="1" fill="hold">
                                          <p:stCondLst>
                                            <p:cond delay="0"/>
                                          </p:stCondLst>
                                        </p:cTn>
                                        <p:tgtEl>
                                          <p:spTgt spid="7"/>
                                        </p:tgtEl>
                                        <p:attrNameLst>
                                          <p:attrName>style.visibility</p:attrName>
                                        </p:attrNameLst>
                                      </p:cBhvr>
                                      <p:to>
                                        <p:strVal val="visible"/>
                                      </p:to>
                                    </p:set>
                                    <p:animEffect transition="in" filter="wipe(right)">
                                      <p:cBhvr>
                                        <p:cTn id="33" dur="1000"/>
                                        <p:tgtEl>
                                          <p:spTgt spid="7"/>
                                        </p:tgtEl>
                                      </p:cBhvr>
                                    </p:animEffect>
                                  </p:childTnLst>
                                </p:cTn>
                              </p:par>
                            </p:childTnLst>
                          </p:cTn>
                        </p:par>
                        <p:par>
                          <p:cTn id="34" fill="hold">
                            <p:stCondLst>
                              <p:cond delay="23400"/>
                            </p:stCondLst>
                            <p:childTnLst>
                              <p:par>
                                <p:cTn id="35" presetID="22" presetClass="entr" presetSubtype="4" fill="hold" grpId="0" nodeType="afterEffect">
                                  <p:stCondLst>
                                    <p:cond delay="0"/>
                                  </p:stCondLst>
                                  <p:iterate type="wd">
                                    <p:tmPct val="10000"/>
                                  </p:iterate>
                                  <p:childTnLst>
                                    <p:set>
                                      <p:cBhvr>
                                        <p:cTn id="36" dur="1" fill="hold">
                                          <p:stCondLst>
                                            <p:cond delay="0"/>
                                          </p:stCondLst>
                                        </p:cTn>
                                        <p:tgtEl>
                                          <p:spTgt spid="15"/>
                                        </p:tgtEl>
                                        <p:attrNameLst>
                                          <p:attrName>style.visibility</p:attrName>
                                        </p:attrNameLst>
                                      </p:cBhvr>
                                      <p:to>
                                        <p:strVal val="visible"/>
                                      </p:to>
                                    </p:set>
                                    <p:animEffect transition="in" filter="wipe(down)">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p:bldP spid="15" grpId="0" animBg="1"/>
      <p:bldP spid="3"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010400" cy="5334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fa-IR" b="1" dirty="0" smtClean="0"/>
              <a:t>پیشگفتار- </a:t>
            </a:r>
            <a:r>
              <a:rPr lang="fa-IR" b="1" dirty="0" smtClean="0">
                <a:solidFill>
                  <a:srgbClr val="FF0000"/>
                </a:solidFill>
              </a:rPr>
              <a:t>سیر بیماری کووید- ۱۹</a:t>
            </a:r>
            <a:endParaRPr lang="en-US" b="1" dirty="0"/>
          </a:p>
        </p:txBody>
      </p:sp>
      <p:sp>
        <p:nvSpPr>
          <p:cNvPr id="3" name="Content Placeholder 2"/>
          <p:cNvSpPr>
            <a:spLocks noGrp="1"/>
          </p:cNvSpPr>
          <p:nvPr>
            <p:ph idx="1"/>
          </p:nvPr>
        </p:nvSpPr>
        <p:spPr>
          <a:xfrm>
            <a:off x="152400" y="533400"/>
            <a:ext cx="8839200" cy="6324600"/>
          </a:xfrm>
        </p:spPr>
        <p:txBody>
          <a:bodyPr>
            <a:noAutofit/>
          </a:bodyPr>
          <a:lstStyle/>
          <a:p>
            <a:pPr marL="0" indent="0" algn="just" rtl="1">
              <a:buNone/>
            </a:pPr>
            <a:r>
              <a:rPr lang="fa-IR" sz="2000" b="1" dirty="0" smtClean="0"/>
              <a:t>       </a:t>
            </a:r>
            <a:r>
              <a:rPr lang="fa-IR" sz="2000" b="1" dirty="0" smtClean="0">
                <a:cs typeface="B Nazanin" panose="00000400000000000000" pitchFamily="2" charset="-78"/>
              </a:rPr>
              <a:t>بیماری </a:t>
            </a:r>
            <a:r>
              <a:rPr lang="fa-IR" sz="2000" b="1" dirty="0">
                <a:cs typeface="B Nazanin" panose="00000400000000000000" pitchFamily="2" charset="-78"/>
              </a:rPr>
              <a:t>کووید </a:t>
            </a:r>
            <a:r>
              <a:rPr lang="fa-IR" sz="2000" b="1" dirty="0" smtClean="0">
                <a:cs typeface="B Nazanin" panose="00000400000000000000" pitchFamily="2" charset="-78"/>
              </a:rPr>
              <a:t>۱۹ </a:t>
            </a:r>
            <a:r>
              <a:rPr lang="fa-IR" sz="2000" b="1" dirty="0">
                <a:cs typeface="B Nazanin" panose="00000400000000000000" pitchFamily="2" charset="-78"/>
              </a:rPr>
              <a:t>به صورت طیفی از علائم، از بی علامتی</a:t>
            </a:r>
            <a:r>
              <a:rPr lang="fa-IR" sz="2000" b="1" dirty="0" smtClean="0">
                <a:cs typeface="B Nazanin" panose="00000400000000000000" pitchFamily="2" charset="-78"/>
              </a:rPr>
              <a:t>/ قبل </a:t>
            </a:r>
            <a:r>
              <a:rPr lang="fa-IR" sz="2000" b="1" dirty="0">
                <a:cs typeface="B Nazanin" panose="00000400000000000000" pitchFamily="2" charset="-78"/>
              </a:rPr>
              <a:t>از بروز علائم </a:t>
            </a:r>
            <a:r>
              <a:rPr lang="en-US" sz="2000" b="1" dirty="0" smtClean="0">
                <a:cs typeface="B Nazanin" panose="00000400000000000000" pitchFamily="2" charset="-78"/>
              </a:rPr>
              <a:t>Asymptomatic/pre-symptomatic </a:t>
            </a:r>
            <a:r>
              <a:rPr lang="fa-IR" sz="2000" b="1" dirty="0" smtClean="0">
                <a:cs typeface="B Nazanin" panose="00000400000000000000" pitchFamily="2" charset="-78"/>
              </a:rPr>
              <a:t> تا </a:t>
            </a:r>
            <a:r>
              <a:rPr lang="fa-IR" sz="2000" b="1" dirty="0">
                <a:cs typeface="B Nazanin" panose="00000400000000000000" pitchFamily="2" charset="-78"/>
              </a:rPr>
              <a:t>موارد پنومونی شدید و سندروم دیسترس حاد تنفسی </a:t>
            </a:r>
            <a:r>
              <a:rPr lang="en-US" sz="2000" b="1" dirty="0" smtClean="0">
                <a:cs typeface="B Nazanin" panose="00000400000000000000" pitchFamily="2" charset="-78"/>
              </a:rPr>
              <a:t>ARDS </a:t>
            </a:r>
            <a:r>
              <a:rPr lang="fa-IR" sz="2000" b="1" dirty="0" smtClean="0">
                <a:cs typeface="B Nazanin" panose="00000400000000000000" pitchFamily="2" charset="-78"/>
              </a:rPr>
              <a:t> تظاهر </a:t>
            </a:r>
            <a:r>
              <a:rPr lang="fa-IR" sz="2000" b="1" dirty="0">
                <a:cs typeface="B Nazanin" panose="00000400000000000000" pitchFamily="2" charset="-78"/>
              </a:rPr>
              <a:t>می کند. خاطر نشان </a:t>
            </a:r>
            <a:r>
              <a:rPr lang="fa-IR" sz="2000" b="1" dirty="0" smtClean="0">
                <a:cs typeface="B Nazanin" panose="00000400000000000000" pitchFamily="2" charset="-78"/>
              </a:rPr>
              <a:t>می شود </a:t>
            </a:r>
            <a:r>
              <a:rPr lang="fa-IR" sz="2000" b="1" dirty="0">
                <a:cs typeface="B Nazanin" panose="00000400000000000000" pitchFamily="2" charset="-78"/>
              </a:rPr>
              <a:t>که علائم ثابت نیست و در هر زمان ممکن است بیمار، وارد مرحله بعدی شود.</a:t>
            </a:r>
          </a:p>
          <a:p>
            <a:pPr marL="0" indent="0" algn="just" rtl="1">
              <a:buNone/>
            </a:pPr>
            <a:r>
              <a:rPr lang="fa-IR" sz="2000" b="1" dirty="0">
                <a:solidFill>
                  <a:srgbClr val="7030A0"/>
                </a:solidFill>
                <a:effectLst>
                  <a:outerShdw blurRad="38100" dist="38100" dir="2700000" algn="tl">
                    <a:srgbClr val="000000">
                      <a:alpha val="43137"/>
                    </a:srgbClr>
                  </a:outerShdw>
                </a:effectLst>
              </a:rPr>
              <a:t>دوران کمون </a:t>
            </a:r>
            <a:r>
              <a:rPr lang="fa-IR" sz="2000" b="1" dirty="0"/>
              <a:t>بیماری کووید- </a:t>
            </a:r>
            <a:r>
              <a:rPr lang="fa-IR" sz="2000" b="1" dirty="0" smtClean="0"/>
              <a:t>۱۹ </a:t>
            </a:r>
            <a:r>
              <a:rPr lang="fa-IR" sz="2000" b="1" dirty="0"/>
              <a:t>حدود </a:t>
            </a:r>
            <a:r>
              <a:rPr lang="fa-IR" sz="2000" b="1" dirty="0" smtClean="0"/>
              <a:t>۱۴ </a:t>
            </a:r>
            <a:r>
              <a:rPr lang="fa-IR" sz="2000" b="1" dirty="0"/>
              <a:t>- </a:t>
            </a:r>
            <a:r>
              <a:rPr lang="fa-IR" sz="2000" b="1" dirty="0" smtClean="0"/>
              <a:t>۳ </a:t>
            </a:r>
            <a:r>
              <a:rPr lang="fa-IR" sz="2000" b="1" dirty="0"/>
              <a:t>روز می باشد و بطور متوسط در طی </a:t>
            </a:r>
            <a:r>
              <a:rPr lang="fa-IR" sz="2000" b="1" dirty="0" smtClean="0"/>
              <a:t>۵ </a:t>
            </a:r>
            <a:r>
              <a:rPr lang="fa-IR" sz="2000" b="1" dirty="0"/>
              <a:t>- </a:t>
            </a:r>
            <a:r>
              <a:rPr lang="fa-IR" sz="2000" b="1" dirty="0" smtClean="0"/>
              <a:t>۴ </a:t>
            </a:r>
            <a:r>
              <a:rPr lang="fa-IR" sz="2000" b="1" dirty="0"/>
              <a:t>روز پس از تماس، علائم </a:t>
            </a:r>
            <a:r>
              <a:rPr lang="fa-IR" sz="2000" b="1" dirty="0" smtClean="0"/>
              <a:t>آشکار می </a:t>
            </a:r>
            <a:r>
              <a:rPr lang="fa-IR" sz="2000" b="1" dirty="0"/>
              <a:t>شود. در حدود </a:t>
            </a:r>
            <a:r>
              <a:rPr lang="fa-IR" sz="2000" b="1" dirty="0" smtClean="0"/>
              <a:t>۸۱ </a:t>
            </a:r>
            <a:r>
              <a:rPr lang="fa-IR" sz="2000" b="1" dirty="0"/>
              <a:t>% موارد بیماران مبتلا به کووید- </a:t>
            </a:r>
            <a:r>
              <a:rPr lang="fa-IR" sz="2000" b="1" dirty="0" smtClean="0"/>
              <a:t>۱۹ </a:t>
            </a:r>
            <a:r>
              <a:rPr lang="fa-IR" sz="2000" b="1" dirty="0"/>
              <a:t>بصورت </a:t>
            </a:r>
            <a:r>
              <a:rPr lang="fa-IR" sz="2000" b="1" dirty="0">
                <a:solidFill>
                  <a:srgbClr val="C00000"/>
                </a:solidFill>
              </a:rPr>
              <a:t>بی علامت</a:t>
            </a:r>
            <a:r>
              <a:rPr lang="fa-IR" sz="2000" b="1" dirty="0"/>
              <a:t> بوده یا علائم </a:t>
            </a:r>
            <a:r>
              <a:rPr lang="fa-IR" sz="2000" b="1" dirty="0">
                <a:solidFill>
                  <a:srgbClr val="C00000"/>
                </a:solidFill>
              </a:rPr>
              <a:t>خفیف</a:t>
            </a:r>
            <a:r>
              <a:rPr lang="fa-IR" sz="2000" b="1" dirty="0"/>
              <a:t> تا </a:t>
            </a:r>
            <a:r>
              <a:rPr lang="fa-IR" sz="2000" b="1" dirty="0">
                <a:solidFill>
                  <a:srgbClr val="C00000"/>
                </a:solidFill>
              </a:rPr>
              <a:t>متوسط</a:t>
            </a:r>
            <a:r>
              <a:rPr lang="fa-IR" sz="2000" b="1" dirty="0"/>
              <a:t> دارند </a:t>
            </a:r>
            <a:r>
              <a:rPr lang="fa-IR" sz="2000" b="1" dirty="0" smtClean="0"/>
              <a:t>و در </a:t>
            </a:r>
            <a:r>
              <a:rPr lang="fa-IR" sz="2000" b="1" dirty="0"/>
              <a:t>حدود </a:t>
            </a:r>
            <a:r>
              <a:rPr lang="fa-IR" sz="2000" b="1" dirty="0" smtClean="0"/>
              <a:t>۱۴ </a:t>
            </a:r>
            <a:r>
              <a:rPr lang="fa-IR" sz="2000" b="1" dirty="0"/>
              <a:t>% موارد مبتلایان با علائم </a:t>
            </a:r>
            <a:r>
              <a:rPr lang="fa-IR" sz="2000" b="1" dirty="0">
                <a:solidFill>
                  <a:srgbClr val="FF0000"/>
                </a:solidFill>
              </a:rPr>
              <a:t>شدید</a:t>
            </a:r>
            <a:r>
              <a:rPr lang="fa-IR" sz="2000" b="1" dirty="0"/>
              <a:t> و نیازمند بستری مراجعه می کنند. در </a:t>
            </a:r>
            <a:r>
              <a:rPr lang="fa-IR" sz="2000" b="1" dirty="0" smtClean="0"/>
              <a:t>۵ </a:t>
            </a:r>
            <a:r>
              <a:rPr lang="fa-IR" sz="2000" b="1" dirty="0"/>
              <a:t>% موارد شرایط بیمار </a:t>
            </a:r>
            <a:r>
              <a:rPr lang="fa-IR" sz="2000" b="1" u="sng" dirty="0" smtClean="0">
                <a:solidFill>
                  <a:srgbClr val="FF0000"/>
                </a:solidFill>
              </a:rPr>
              <a:t>بحرانی</a:t>
            </a:r>
            <a:r>
              <a:rPr lang="fa-IR" sz="2000" b="1" dirty="0" smtClean="0"/>
              <a:t> شده </a:t>
            </a:r>
            <a:r>
              <a:rPr lang="fa-IR" sz="2000" b="1" dirty="0"/>
              <a:t>و ممکن است نیازمند بستری در </a:t>
            </a:r>
            <a:r>
              <a:rPr lang="en-US" sz="2000" b="1" dirty="0"/>
              <a:t>ICU </a:t>
            </a:r>
            <a:r>
              <a:rPr lang="fa-IR" sz="2000" b="1" dirty="0"/>
              <a:t>و مراقبت های ویژه باشند. </a:t>
            </a:r>
            <a:r>
              <a:rPr lang="fa-IR" sz="2000" b="1" u="sng" dirty="0"/>
              <a:t>از دست دادن حس بویایی و نیز حس </a:t>
            </a:r>
            <a:r>
              <a:rPr lang="fa-IR" sz="2000" b="1" u="sng" dirty="0" smtClean="0"/>
              <a:t>چشایی از </a:t>
            </a:r>
            <a:r>
              <a:rPr lang="fa-IR" sz="2000" b="1" u="sng" dirty="0"/>
              <a:t>جمله علائمی هست که در بسیاری از مبتلایان گزارش شده است.</a:t>
            </a:r>
            <a:r>
              <a:rPr lang="fa-IR" sz="2000" b="1" dirty="0"/>
              <a:t> از علائم دیگر می توان به علائم گوارشی نظیر </a:t>
            </a:r>
            <a:r>
              <a:rPr lang="fa-IR" sz="2000" b="1" dirty="0" smtClean="0"/>
              <a:t>بی اشتهایی</a:t>
            </a:r>
            <a:r>
              <a:rPr lang="fa-IR" sz="2000" b="1" dirty="0"/>
              <a:t>، ضعف, بی حالی، خستگی زودرس، دل درد، تهوع، استفراغ و اسهال اشاره نمود</a:t>
            </a:r>
            <a:r>
              <a:rPr lang="fa-IR" sz="2000" b="1" dirty="0" smtClean="0"/>
              <a:t>.</a:t>
            </a:r>
            <a:r>
              <a:rPr lang="fa-IR" sz="2000" dirty="0"/>
              <a:t> </a:t>
            </a:r>
            <a:endParaRPr lang="fa-IR" sz="2000" dirty="0" smtClean="0"/>
          </a:p>
          <a:p>
            <a:pPr marL="0" indent="0" algn="just" rtl="1">
              <a:buNone/>
            </a:pPr>
            <a:r>
              <a:rPr lang="fa-IR" sz="2000" b="1" i="1" dirty="0" smtClean="0">
                <a:solidFill>
                  <a:srgbClr val="0070C0"/>
                </a:solidFill>
              </a:rPr>
              <a:t>برخی </a:t>
            </a:r>
            <a:r>
              <a:rPr lang="fa-IR" sz="2000" b="1" i="1" dirty="0">
                <a:solidFill>
                  <a:srgbClr val="0070C0"/>
                </a:solidFill>
              </a:rPr>
              <a:t>مطالعات نشان </a:t>
            </a:r>
            <a:r>
              <a:rPr lang="fa-IR" sz="2000" b="1" i="1" dirty="0" smtClean="0">
                <a:solidFill>
                  <a:srgbClr val="0070C0"/>
                </a:solidFill>
              </a:rPr>
              <a:t>داده است </a:t>
            </a:r>
            <a:r>
              <a:rPr lang="fa-IR" sz="2000" b="1" i="1" dirty="0">
                <a:solidFill>
                  <a:srgbClr val="0070C0"/>
                </a:solidFill>
              </a:rPr>
              <a:t>که ممکن است بعد از گذشت </a:t>
            </a:r>
            <a:r>
              <a:rPr lang="fa-IR" sz="2000" b="1" i="1" dirty="0" smtClean="0">
                <a:solidFill>
                  <a:srgbClr val="0070C0"/>
                </a:solidFill>
              </a:rPr>
              <a:t>۵تا ۸روز </a:t>
            </a:r>
            <a:r>
              <a:rPr lang="fa-IR" sz="2000" b="1" i="1" dirty="0">
                <a:solidFill>
                  <a:srgbClr val="0070C0"/>
                </a:solidFill>
              </a:rPr>
              <a:t>تنگی نفس عارض شود که عموما نشانگر تشدید بیماری می </a:t>
            </a:r>
            <a:r>
              <a:rPr lang="fa-IR" sz="2000" b="1" i="1" dirty="0" smtClean="0">
                <a:solidFill>
                  <a:srgbClr val="0070C0"/>
                </a:solidFill>
              </a:rPr>
              <a:t>باشد.* خاطر </a:t>
            </a:r>
            <a:r>
              <a:rPr lang="fa-IR" sz="2000" b="1" i="1" dirty="0">
                <a:solidFill>
                  <a:srgbClr val="0070C0"/>
                </a:solidFill>
              </a:rPr>
              <a:t>نشان می شود که در سالمندان ممکن است در شروع بیماری علائم خفیف تر و تدریجی باشد و همین </a:t>
            </a:r>
            <a:r>
              <a:rPr lang="fa-IR" sz="2000" b="1" i="1" dirty="0" smtClean="0">
                <a:solidFill>
                  <a:srgbClr val="0070C0"/>
                </a:solidFill>
              </a:rPr>
              <a:t>موضوع مشکلات </a:t>
            </a:r>
            <a:r>
              <a:rPr lang="fa-IR" sz="2000" b="1" i="1" dirty="0">
                <a:solidFill>
                  <a:srgbClr val="0070C0"/>
                </a:solidFill>
              </a:rPr>
              <a:t>تشخیص و درمان به هنگام را در آنان می تواند ایجاد نماید.</a:t>
            </a:r>
          </a:p>
          <a:p>
            <a:pPr marL="0" indent="0" algn="just" rtl="1">
              <a:buNone/>
            </a:pPr>
            <a:r>
              <a:rPr lang="fa-IR" sz="2000" b="1" dirty="0"/>
              <a:t>به نظر میرسد که علائم بیماری در مراحل ابتدایی، </a:t>
            </a:r>
            <a:r>
              <a:rPr lang="fa-IR" sz="2000" b="1" dirty="0" smtClean="0"/>
              <a:t>عمدتاً </a:t>
            </a:r>
            <a:r>
              <a:rPr lang="fa-IR" sz="2000" b="1" dirty="0"/>
              <a:t>مربوط به </a:t>
            </a:r>
            <a:r>
              <a:rPr lang="fa-IR" sz="2000" b="1" dirty="0">
                <a:solidFill>
                  <a:srgbClr val="FF0000"/>
                </a:solidFill>
              </a:rPr>
              <a:t>واکنش های وایرال</a:t>
            </a:r>
            <a:r>
              <a:rPr lang="fa-IR" sz="2000" b="1" dirty="0"/>
              <a:t> است و در مراحل </a:t>
            </a:r>
            <a:r>
              <a:rPr lang="fa-IR" sz="2000" b="1" dirty="0" smtClean="0"/>
              <a:t>پیشرفته بیماری</a:t>
            </a:r>
            <a:r>
              <a:rPr lang="fa-IR" sz="2000" b="1" dirty="0"/>
              <a:t>، </a:t>
            </a:r>
            <a:r>
              <a:rPr lang="fa-IR" sz="2000" b="1" dirty="0">
                <a:solidFill>
                  <a:srgbClr val="FF0000"/>
                </a:solidFill>
              </a:rPr>
              <a:t>پاسخ های ایمنی </a:t>
            </a:r>
            <a:r>
              <a:rPr lang="fa-IR" sz="2000" b="1" dirty="0"/>
              <a:t>بیشترین تأثیر را در بروز علائم دارند. البته واکنش های ویروسی تا انتهای بیماری کم </a:t>
            </a:r>
            <a:r>
              <a:rPr lang="fa-IR" sz="2000" b="1" dirty="0" smtClean="0"/>
              <a:t>و بیش </a:t>
            </a:r>
            <a:r>
              <a:rPr lang="fa-IR" sz="2000" b="1" dirty="0"/>
              <a:t>ادامه </a:t>
            </a:r>
            <a:r>
              <a:rPr lang="fa-IR" sz="2000" b="1" dirty="0" smtClean="0"/>
              <a:t>دارد. </a:t>
            </a:r>
            <a:r>
              <a:rPr lang="fa-IR" sz="2000" b="1" dirty="0" smtClean="0">
                <a:solidFill>
                  <a:srgbClr val="FF0000"/>
                </a:solidFill>
              </a:rPr>
              <a:t>شیب و ارتباط این دو تغییر چگونه است؟</a:t>
            </a:r>
            <a:endParaRPr lang="en-US" sz="2000" b="1" dirty="0">
              <a:solidFill>
                <a:srgbClr val="FF0000"/>
              </a:solidFill>
            </a:endParaRPr>
          </a:p>
        </p:txBody>
      </p:sp>
      <p:sp>
        <p:nvSpPr>
          <p:cNvPr id="4" name="Date Placeholder 3"/>
          <p:cNvSpPr>
            <a:spLocks noGrp="1"/>
          </p:cNvSpPr>
          <p:nvPr>
            <p:ph type="dt" sz="half" idx="10"/>
          </p:nvPr>
        </p:nvSpPr>
        <p:spPr>
          <a:xfrm>
            <a:off x="76200" y="6520190"/>
            <a:ext cx="1143000" cy="414010"/>
          </a:xfrm>
        </p:spPr>
        <p:txBody>
          <a:bodyPr/>
          <a:lstStyle/>
          <a:p>
            <a:fld id="{5EF4BC60-3330-40D1-82F6-F480EB00F796}" type="datetime8">
              <a:rPr lang="fa-IR" smtClean="0"/>
              <a:pPr/>
              <a:t>21 مارس 21</a:t>
            </a:fld>
            <a:endParaRPr lang="en-US" dirty="0"/>
          </a:p>
        </p:txBody>
      </p:sp>
      <p:sp>
        <p:nvSpPr>
          <p:cNvPr id="11" name="Footer Placeholder 10"/>
          <p:cNvSpPr>
            <a:spLocks noGrp="1"/>
          </p:cNvSpPr>
          <p:nvPr>
            <p:ph type="ftr" sz="quarter" idx="11"/>
          </p:nvPr>
        </p:nvSpPr>
        <p:spPr>
          <a:xfrm>
            <a:off x="4953000" y="6553200"/>
            <a:ext cx="4191000" cy="381000"/>
          </a:xfrm>
        </p:spPr>
        <p:txBody>
          <a:bodyPr/>
          <a:lstStyle/>
          <a:p>
            <a:r>
              <a:rPr lang="en-US" dirty="0" smtClean="0">
                <a:solidFill>
                  <a:srgbClr val="FF0000"/>
                </a:solidFill>
              </a:rPr>
              <a:t>Dr. Honarpisheh Hamid</a:t>
            </a:r>
            <a:r>
              <a:rPr lang="fa-IR" dirty="0" smtClean="0">
                <a:solidFill>
                  <a:srgbClr val="FF0000"/>
                </a:solidFill>
              </a:rPr>
              <a:t> </a:t>
            </a:r>
            <a:r>
              <a:rPr lang="en-US" dirty="0" smtClean="0">
                <a:solidFill>
                  <a:srgbClr val="FF0000"/>
                </a:solidFill>
              </a:rPr>
              <a:t> MD PhD dr.honarpishehh@gmail.com</a:t>
            </a:r>
          </a:p>
        </p:txBody>
      </p:sp>
      <p:sp>
        <p:nvSpPr>
          <p:cNvPr id="12" name="Slide Number Placeholder 11"/>
          <p:cNvSpPr>
            <a:spLocks noGrp="1"/>
          </p:cNvSpPr>
          <p:nvPr>
            <p:ph type="sldNum" sz="quarter" idx="12"/>
          </p:nvPr>
        </p:nvSpPr>
        <p:spPr/>
        <p:txBody>
          <a:bodyPr/>
          <a:lstStyle/>
          <a:p>
            <a:fld id="{2E25CA67-43F9-4FEB-A8A9-79087773B078}" type="slidenum">
              <a:rPr lang="en-US" smtClean="0"/>
              <a:pPr/>
              <a:t>10</a:t>
            </a:fld>
            <a:endParaRPr lang="en-US" dirty="0"/>
          </a:p>
        </p:txBody>
      </p:sp>
      <p:grpSp>
        <p:nvGrpSpPr>
          <p:cNvPr id="13" name="Group 12"/>
          <p:cNvGrpSpPr/>
          <p:nvPr/>
        </p:nvGrpSpPr>
        <p:grpSpPr>
          <a:xfrm>
            <a:off x="8305800" y="0"/>
            <a:ext cx="838200" cy="6858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838200" y="6182380"/>
            <a:ext cx="7391400" cy="523220"/>
          </a:xfrm>
          <a:prstGeom prst="rect">
            <a:avLst/>
          </a:prstGeom>
        </p:spPr>
        <p:txBody>
          <a:bodyPr wrap="square">
            <a:spAutoFit/>
          </a:bodyPr>
          <a:lstStyle/>
          <a:p>
            <a:r>
              <a:rPr lang="fa-IR" sz="1400" dirty="0" smtClean="0"/>
              <a:t>*</a:t>
            </a:r>
            <a:r>
              <a:rPr lang="en-US" sz="1400" dirty="0" smtClean="0"/>
              <a:t>Wang </a:t>
            </a:r>
            <a:r>
              <a:rPr lang="en-US" sz="1400" dirty="0"/>
              <a:t>D, Hu B, Hu C, et al. Clinical characteristics of 138 hospitalized patients with 2019 novel coronavirus-infected pneumonia in Wuhan, China. JAMA 2020; 323:1061-9.</a:t>
            </a:r>
          </a:p>
        </p:txBody>
      </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334000"/>
            <a:ext cx="9108609"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Content Placeholder 2"/>
          <p:cNvSpPr txBox="1">
            <a:spLocks/>
          </p:cNvSpPr>
          <p:nvPr/>
        </p:nvSpPr>
        <p:spPr>
          <a:xfrm>
            <a:off x="35392" y="1905000"/>
            <a:ext cx="9032408" cy="4876800"/>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q"/>
            </a:pPr>
            <a:r>
              <a:rPr lang="fa-IR" sz="2800" b="1" dirty="0" smtClean="0">
                <a:solidFill>
                  <a:srgbClr val="FF0000"/>
                </a:solidFill>
                <a:effectLst>
                  <a:outerShdw blurRad="38100" dist="38100" dir="2700000" algn="tl">
                    <a:srgbClr val="000000">
                      <a:alpha val="43137"/>
                    </a:srgbClr>
                  </a:outerShdw>
                </a:effectLst>
                <a:cs typeface="B Titr" panose="00000700000000000000" pitchFamily="2" charset="-78"/>
              </a:rPr>
              <a:t>نقدها  و نظرها: </a:t>
            </a:r>
            <a:r>
              <a:rPr lang="fa-IR" sz="2400" b="1" dirty="0" smtClean="0">
                <a:solidFill>
                  <a:srgbClr val="0070C0"/>
                </a:solidFill>
                <a:effectLst>
                  <a:outerShdw blurRad="38100" dist="38100" dir="2700000" algn="tl">
                    <a:srgbClr val="000000">
                      <a:alpha val="43137"/>
                    </a:srgbClr>
                  </a:outerShdw>
                </a:effectLst>
                <a:cs typeface="B Titr" panose="00000700000000000000" pitchFamily="2" charset="-78"/>
              </a:rPr>
              <a:t>(بررسی و مقایسه طبق توصیه جناب آقای دکتر حقدوست)</a:t>
            </a:r>
            <a:endParaRPr lang="fa-IR" sz="1600" b="1" dirty="0" smtClean="0">
              <a:solidFill>
                <a:srgbClr val="0070C0"/>
              </a:solidFill>
              <a:effectLst>
                <a:outerShdw blurRad="38100" dist="38100" dir="2700000" algn="tl">
                  <a:srgbClr val="000000">
                    <a:alpha val="43137"/>
                  </a:srgbClr>
                </a:outerShdw>
              </a:effectLst>
              <a:cs typeface="B Titr" panose="00000700000000000000" pitchFamily="2" charset="-78"/>
            </a:endParaRPr>
          </a:p>
          <a:p>
            <a:pPr algn="just" rtl="1"/>
            <a:r>
              <a:rPr lang="fa-IR" sz="2400" b="1" dirty="0" smtClean="0">
                <a:cs typeface="B Titr" panose="00000700000000000000" pitchFamily="2" charset="-78"/>
              </a:rPr>
              <a:t>طبق گزارش ۵آگوست «اصول و مبانی مراقبت کووید-۱۹ توسط مرکز کنترل بیماریها تورنتو کانادا»  دوره کمون </a:t>
            </a:r>
            <a:r>
              <a:rPr lang="en-US" sz="2400" b="1" dirty="0" smtClean="0">
                <a:cs typeface="B Titr" panose="00000700000000000000" pitchFamily="2" charset="-78"/>
              </a:rPr>
              <a:t>Incubation period</a:t>
            </a:r>
            <a:r>
              <a:rPr lang="fa-IR" sz="2400" b="1" dirty="0" smtClean="0">
                <a:cs typeface="B Titr" panose="00000700000000000000" pitchFamily="2" charset="-78"/>
              </a:rPr>
              <a:t> عبارت است از فاصله زمانی از زمان ابتلای فرد  تا زمان بروز اولین علائم. دوره کمون کووید- 19 برابر با 14 روز با میانه 5 روز است. </a:t>
            </a:r>
            <a:r>
              <a:rPr lang="fa-IR" sz="2000" b="1" dirty="0" smtClean="0">
                <a:cs typeface="B Titr" panose="00000700000000000000" pitchFamily="2" charset="-78"/>
              </a:rPr>
              <a:t>(</a:t>
            </a:r>
            <a:r>
              <a:rPr lang="en-US" sz="2000" b="1" dirty="0" smtClean="0">
                <a:cs typeface="B Titr" panose="00000700000000000000" pitchFamily="2" charset="-78"/>
                <a:hlinkClick r:id="rId5"/>
              </a:rPr>
              <a:t>http://nihr.tums.ac.ir</a:t>
            </a:r>
            <a:r>
              <a:rPr lang="fa-IR" sz="2400" b="1" dirty="0" smtClean="0">
                <a:cs typeface="B Titr" panose="00000700000000000000" pitchFamily="2" charset="-78"/>
              </a:rPr>
              <a:t>)   </a:t>
            </a:r>
            <a:r>
              <a:rPr lang="fa-IR" sz="2400" b="1" i="1" dirty="0" smtClean="0">
                <a:solidFill>
                  <a:srgbClr val="FF0000"/>
                </a:solidFill>
                <a:cs typeface="B Davat" panose="00000400000000000000" pitchFamily="2" charset="-78"/>
              </a:rPr>
              <a:t>نظر </a:t>
            </a:r>
            <a:r>
              <a:rPr lang="fa-IR" sz="2400" b="1" i="1" dirty="0">
                <a:solidFill>
                  <a:srgbClr val="FF0000"/>
                </a:solidFill>
                <a:cs typeface="B Davat" panose="00000400000000000000" pitchFamily="2" charset="-78"/>
              </a:rPr>
              <a:t>شما چیست </a:t>
            </a:r>
            <a:r>
              <a:rPr lang="en-US" sz="2400" b="1" i="1" dirty="0">
                <a:solidFill>
                  <a:srgbClr val="FF0000"/>
                </a:solidFill>
                <a:cs typeface="B Davat" panose="00000400000000000000" pitchFamily="2" charset="-78"/>
              </a:rPr>
              <a:t> </a:t>
            </a:r>
            <a:r>
              <a:rPr lang="fa-IR" sz="2400" b="1" dirty="0" smtClean="0">
                <a:solidFill>
                  <a:srgbClr val="FF0000"/>
                </a:solidFill>
              </a:rPr>
              <a:t>؟</a:t>
            </a:r>
            <a:endParaRPr lang="fa-IR" sz="2400" b="1" dirty="0" smtClean="0">
              <a:cs typeface="B Titr" panose="00000700000000000000" pitchFamily="2" charset="-78"/>
            </a:endParaRPr>
          </a:p>
          <a:p>
            <a:pPr marL="288925" indent="-288925" algn="just" rtl="1"/>
            <a:endParaRPr lang="fa-IR" sz="1400" i="1" dirty="0" smtClean="0"/>
          </a:p>
          <a:p>
            <a:pPr marL="288925" indent="-288925" algn="just" rtl="1"/>
            <a:r>
              <a:rPr lang="fa-IR" sz="2000" b="1" i="1" dirty="0" smtClean="0"/>
              <a:t>همچنین طبق این گزارش </a:t>
            </a:r>
            <a:r>
              <a:rPr lang="fa-IR" sz="2000" b="1" i="1" dirty="0" smtClean="0">
                <a:solidFill>
                  <a:srgbClr val="FF0000"/>
                </a:solidFill>
              </a:rPr>
              <a:t>دوره قابل انتقال </a:t>
            </a:r>
            <a:r>
              <a:rPr lang="en-US" sz="2000" b="1" i="1" dirty="0" smtClean="0"/>
              <a:t>Period of Communicability (POC)</a:t>
            </a:r>
            <a:r>
              <a:rPr lang="fa-IR" sz="2000" b="1" i="1" dirty="0" smtClean="0"/>
              <a:t> دوره زمانی است که فرد مبتلا عفونی تلقی میشود و توانایی انتقال ویروس به دیگران را دارد. همچنین این دوره اغلب به عنوان دوره عفونی زایی </a:t>
            </a:r>
            <a:r>
              <a:rPr lang="en-US" sz="2000" b="1" i="1" dirty="0" smtClean="0"/>
              <a:t>Infectious Period </a:t>
            </a:r>
            <a:r>
              <a:rPr lang="fa-IR" sz="2000" b="1" i="1" dirty="0" smtClean="0"/>
              <a:t> شناخته می شود. در مورد ویروس کووید- ۱۹، ۴۸ساعت قبل از شروع علائم تا ۱۴روز پس از شروع علائم به عنوان دوره قابل انتقال درنظر گرفته می شود. در مورد افرادی که در زمان انجام آزمایش بدون علامت هستند، تاریخ جمع آوری نمونه مثبت به عنوان "تاریخ شروع علائم" برای بررسی فرد و افراد تماس یافته استفاده میشود.</a:t>
            </a:r>
          </a:p>
          <a:p>
            <a:pPr marL="0" indent="0" algn="just" rtl="1">
              <a:buNone/>
            </a:pPr>
            <a:r>
              <a:rPr lang="fa-IR" sz="1800" b="1" i="1" dirty="0" smtClean="0">
                <a:solidFill>
                  <a:srgbClr val="FF0000"/>
                </a:solidFill>
                <a:cs typeface="B Titr" panose="00000700000000000000" pitchFamily="2" charset="-78"/>
              </a:rPr>
              <a:t>این یک تعریف کاربردی و سودمند  است  و باید در نظر داشت که چالش برانگیز است بویژه در موارد  بی علامت</a:t>
            </a:r>
            <a:r>
              <a:rPr lang="fa-IR" sz="2000" b="1" i="1" dirty="0" smtClean="0">
                <a:cs typeface="B Titr" panose="00000700000000000000" pitchFamily="2" charset="-78"/>
              </a:rPr>
              <a:t>. </a:t>
            </a:r>
          </a:p>
        </p:txBody>
      </p:sp>
      <p:sp>
        <p:nvSpPr>
          <p:cNvPr id="25" name="Rectangle 24"/>
          <p:cNvSpPr/>
          <p:nvPr/>
        </p:nvSpPr>
        <p:spPr>
          <a:xfrm>
            <a:off x="304799" y="3581400"/>
            <a:ext cx="1981201" cy="40011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rtl="1"/>
            <a:r>
              <a:rPr lang="fa-IR" sz="2000" b="1" i="1" dirty="0" smtClean="0">
                <a:solidFill>
                  <a:schemeClr val="bg1"/>
                </a:solidFill>
                <a:cs typeface="B Davat" panose="00000400000000000000" pitchFamily="2" charset="-78"/>
              </a:rPr>
              <a:t>۳ تا  14 روز  یا  14 روز</a:t>
            </a:r>
            <a:endParaRPr lang="fa-IR" sz="2000" b="1" i="1" dirty="0">
              <a:solidFill>
                <a:schemeClr val="bg1"/>
              </a:solidFill>
              <a:cs typeface="B Davat" panose="00000400000000000000" pitchFamily="2" charset="-78"/>
            </a:endParaRPr>
          </a:p>
        </p:txBody>
      </p:sp>
      <p:sp>
        <p:nvSpPr>
          <p:cNvPr id="26" name="Content Placeholder 2"/>
          <p:cNvSpPr txBox="1">
            <a:spLocks/>
          </p:cNvSpPr>
          <p:nvPr/>
        </p:nvSpPr>
        <p:spPr>
          <a:xfrm>
            <a:off x="35392" y="1981200"/>
            <a:ext cx="9032408" cy="4876800"/>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rtl="1">
              <a:buFont typeface="Wingdings" panose="05000000000000000000" pitchFamily="2" charset="2"/>
              <a:buChar char="q"/>
            </a:pPr>
            <a:r>
              <a:rPr lang="fa-IR" sz="2000" dirty="0" smtClean="0">
                <a:solidFill>
                  <a:srgbClr val="FF0000"/>
                </a:solidFill>
                <a:effectLst>
                  <a:outerShdw blurRad="38100" dist="38100" dir="2700000" algn="tl">
                    <a:srgbClr val="000000">
                      <a:alpha val="43137"/>
                    </a:srgbClr>
                  </a:outerShdw>
                </a:effectLst>
                <a:cs typeface="B Nazanin" panose="00000400000000000000" pitchFamily="2" charset="-78"/>
              </a:rPr>
              <a:t>تحلیل موضوع : </a:t>
            </a:r>
            <a:r>
              <a:rPr lang="fa-IR" sz="2400" i="1" dirty="0" smtClean="0">
                <a:cs typeface="B Nazanin" panose="00000400000000000000" pitchFamily="2" charset="-78"/>
              </a:rPr>
              <a:t>اهمیت تعاریف </a:t>
            </a:r>
            <a:r>
              <a:rPr lang="fa-IR" sz="2400" i="1" dirty="0">
                <a:solidFill>
                  <a:srgbClr val="FF0000"/>
                </a:solidFill>
                <a:cs typeface="B Nazanin" panose="00000400000000000000" pitchFamily="2" charset="-78"/>
              </a:rPr>
              <a:t>دوره قابل انتقال </a:t>
            </a:r>
            <a:r>
              <a:rPr lang="en-US" sz="2400" i="1" dirty="0">
                <a:cs typeface="B Nazanin" panose="00000400000000000000" pitchFamily="2" charset="-78"/>
              </a:rPr>
              <a:t>Period of Communicability (POC)</a:t>
            </a:r>
            <a:r>
              <a:rPr lang="fa-IR" sz="2400" i="1" dirty="0">
                <a:cs typeface="B Nazanin" panose="00000400000000000000" pitchFamily="2" charset="-78"/>
              </a:rPr>
              <a:t> و </a:t>
            </a:r>
            <a:r>
              <a:rPr lang="fa-IR" sz="2400" i="1" dirty="0">
                <a:solidFill>
                  <a:srgbClr val="FF0000"/>
                </a:solidFill>
                <a:cs typeface="B Nazanin" panose="00000400000000000000" pitchFamily="2" charset="-78"/>
              </a:rPr>
              <a:t>دوره عفونی زایی </a:t>
            </a:r>
            <a:r>
              <a:rPr lang="en-US" sz="2400" i="1" dirty="0">
                <a:cs typeface="B Nazanin" panose="00000400000000000000" pitchFamily="2" charset="-78"/>
              </a:rPr>
              <a:t>Infectious </a:t>
            </a:r>
            <a:r>
              <a:rPr lang="en-US" sz="2400" i="1" dirty="0" smtClean="0">
                <a:cs typeface="B Nazanin" panose="00000400000000000000" pitchFamily="2" charset="-78"/>
              </a:rPr>
              <a:t>Period</a:t>
            </a:r>
            <a:r>
              <a:rPr lang="fa-IR" sz="2400" i="1" dirty="0" smtClean="0">
                <a:cs typeface="B Nazanin" panose="00000400000000000000" pitchFamily="2" charset="-78"/>
              </a:rPr>
              <a:t> در این گزارش زمانی مشخص می شود که </a:t>
            </a:r>
            <a:r>
              <a:rPr lang="fa-IR" sz="2400" b="1" dirty="0">
                <a:solidFill>
                  <a:srgbClr val="FF0000"/>
                </a:solidFill>
                <a:cs typeface="B Nazanin" panose="00000400000000000000" pitchFamily="2" charset="-78"/>
              </a:rPr>
              <a:t>ارزیابی میزان </a:t>
            </a:r>
            <a:r>
              <a:rPr lang="fa-IR" sz="2400" b="1" dirty="0" smtClean="0">
                <a:solidFill>
                  <a:srgbClr val="FF0000"/>
                </a:solidFill>
                <a:cs typeface="B Nazanin" panose="00000400000000000000" pitchFamily="2" charset="-78"/>
              </a:rPr>
              <a:t>مواجهه </a:t>
            </a:r>
            <a:r>
              <a:rPr lang="fa-IR" sz="2400" dirty="0" smtClean="0">
                <a:cs typeface="B Nazanin" panose="00000400000000000000" pitchFamily="2" charset="-78"/>
              </a:rPr>
              <a:t>به عنوان بخشی از پروتکل جامع مراقبت ها در اپیدمی مورد استفاده قرار گیرد. « ارزیابی کنندگان بیماریهای </a:t>
            </a:r>
            <a:r>
              <a:rPr lang="fa-IR" sz="2400" dirty="0">
                <a:cs typeface="B Nazanin" panose="00000400000000000000" pitchFamily="2" charset="-78"/>
              </a:rPr>
              <a:t>واگیر باید در </a:t>
            </a:r>
            <a:r>
              <a:rPr lang="fa-IR" sz="2400" dirty="0" smtClean="0">
                <a:cs typeface="B Nazanin" panose="00000400000000000000" pitchFamily="2" charset="-78"/>
              </a:rPr>
              <a:t>مواجهه های مربوطه ۱۴روز </a:t>
            </a:r>
            <a:r>
              <a:rPr lang="fa-IR" sz="2400" dirty="0">
                <a:cs typeface="B Nazanin" panose="00000400000000000000" pitchFamily="2" charset="-78"/>
              </a:rPr>
              <a:t>قبل از شروع </a:t>
            </a:r>
            <a:r>
              <a:rPr lang="fa-IR" sz="2400" dirty="0" smtClean="0">
                <a:cs typeface="B Nazanin" panose="00000400000000000000" pitchFamily="2" charset="-78"/>
              </a:rPr>
              <a:t>علائم (یا ۱۴روز </a:t>
            </a:r>
            <a:r>
              <a:rPr lang="fa-IR" sz="2400" dirty="0">
                <a:cs typeface="B Nazanin" panose="00000400000000000000" pitchFamily="2" charset="-78"/>
              </a:rPr>
              <a:t>قبل از تاریخ جمع </a:t>
            </a:r>
            <a:r>
              <a:rPr lang="fa-IR" sz="2400" dirty="0" smtClean="0">
                <a:cs typeface="B Nazanin" panose="00000400000000000000" pitchFamily="2" charset="-78"/>
              </a:rPr>
              <a:t>آوری نمونه </a:t>
            </a:r>
            <a:r>
              <a:rPr lang="fa-IR" sz="2400" dirty="0">
                <a:cs typeface="B Nazanin" panose="00000400000000000000" pitchFamily="2" charset="-78"/>
              </a:rPr>
              <a:t>مثبت اگر فرد هرگز علامتی </a:t>
            </a:r>
            <a:r>
              <a:rPr lang="fa-IR" sz="2400" dirty="0" smtClean="0">
                <a:cs typeface="B Nazanin" panose="00000400000000000000" pitchFamily="2" charset="-78"/>
              </a:rPr>
              <a:t>نداشته) </a:t>
            </a:r>
            <a:r>
              <a:rPr lang="fa-IR" sz="2400" dirty="0">
                <a:cs typeface="B Nazanin" panose="00000400000000000000" pitchFamily="2" charset="-78"/>
              </a:rPr>
              <a:t>را بررسی کنند. </a:t>
            </a:r>
            <a:r>
              <a:rPr lang="fa-IR" sz="2400" dirty="0" smtClean="0">
                <a:cs typeface="B Nazanin" panose="00000400000000000000" pitchFamily="2" charset="-78"/>
              </a:rPr>
              <a:t>این کار </a:t>
            </a:r>
            <a:r>
              <a:rPr lang="fa-IR" sz="2400" dirty="0">
                <a:cs typeface="B Nazanin" panose="00000400000000000000" pitchFamily="2" charset="-78"/>
              </a:rPr>
              <a:t>امکان شناسایی </a:t>
            </a:r>
            <a:r>
              <a:rPr lang="fa-IR" sz="2400" dirty="0" smtClean="0">
                <a:cs typeface="B Nazanin" panose="00000400000000000000" pitchFamily="2" charset="-78"/>
              </a:rPr>
              <a:t>مکانهایی را </a:t>
            </a:r>
            <a:r>
              <a:rPr lang="fa-IR" sz="2400" dirty="0">
                <a:cs typeface="B Nazanin" panose="00000400000000000000" pitchFamily="2" charset="-78"/>
              </a:rPr>
              <a:t>که ممکن است </a:t>
            </a:r>
            <a:r>
              <a:rPr lang="fa-IR" sz="2400" dirty="0" smtClean="0">
                <a:cs typeface="B Nazanin" panose="00000400000000000000" pitchFamily="2" charset="-78"/>
              </a:rPr>
              <a:t>انتقال در </a:t>
            </a:r>
            <a:r>
              <a:rPr lang="fa-IR" sz="2400" dirty="0">
                <a:cs typeface="B Nazanin" panose="00000400000000000000" pitchFamily="2" charset="-78"/>
              </a:rPr>
              <a:t>آنها اتفاق می افتد را فراهم </a:t>
            </a:r>
            <a:r>
              <a:rPr lang="fa-IR" sz="2400" dirty="0" smtClean="0">
                <a:cs typeface="B Nazanin" panose="00000400000000000000" pitchFamily="2" charset="-78"/>
              </a:rPr>
              <a:t>کند</a:t>
            </a:r>
            <a:r>
              <a:rPr lang="fa-IR" sz="2400" dirty="0">
                <a:cs typeface="B Nazanin" panose="00000400000000000000" pitchFamily="2" charset="-78"/>
              </a:rPr>
              <a:t>، </a:t>
            </a:r>
            <a:r>
              <a:rPr lang="fa-IR" sz="2400" dirty="0" smtClean="0">
                <a:cs typeface="B Nazanin" panose="00000400000000000000" pitchFamily="2" charset="-78"/>
              </a:rPr>
              <a:t>بویژه </a:t>
            </a:r>
            <a:r>
              <a:rPr lang="fa-IR" sz="2400" dirty="0">
                <a:cs typeface="B Nazanin" panose="00000400000000000000" pitchFamily="2" charset="-78"/>
              </a:rPr>
              <a:t>اگر افراد </a:t>
            </a:r>
            <a:r>
              <a:rPr lang="fa-IR" sz="2400" dirty="0" smtClean="0">
                <a:cs typeface="B Nazanin" panose="00000400000000000000" pitchFamily="2" charset="-78"/>
              </a:rPr>
              <a:t>مبتلای دیگری </a:t>
            </a:r>
            <a:r>
              <a:rPr lang="fa-IR" sz="2400" dirty="0">
                <a:cs typeface="B Nazanin" panose="00000400000000000000" pitchFamily="2" charset="-78"/>
              </a:rPr>
              <a:t>با آن </a:t>
            </a:r>
            <a:r>
              <a:rPr lang="fa-IR" sz="2400" dirty="0" smtClean="0">
                <a:cs typeface="B Nazanin" panose="00000400000000000000" pitchFamily="2" charset="-78"/>
              </a:rPr>
              <a:t>مکان ها مرتبط </a:t>
            </a:r>
            <a:r>
              <a:rPr lang="fa-IR" sz="2400" dirty="0">
                <a:cs typeface="B Nazanin" panose="00000400000000000000" pitchFamily="2" charset="-78"/>
              </a:rPr>
              <a:t>باشند. </a:t>
            </a:r>
            <a:r>
              <a:rPr lang="fa-IR" sz="2400" dirty="0" smtClean="0">
                <a:cs typeface="B Nazanin" panose="00000400000000000000" pitchFamily="2" charset="-78"/>
              </a:rPr>
              <a:t>مرتبط ترین مکانها برای </a:t>
            </a:r>
            <a:r>
              <a:rPr lang="fa-IR" sz="2400" dirty="0">
                <a:cs typeface="B Nazanin" panose="00000400000000000000" pitchFamily="2" charset="-78"/>
              </a:rPr>
              <a:t>قرار گرفتن در معرض </a:t>
            </a:r>
            <a:r>
              <a:rPr lang="fa-IR" sz="2400" dirty="0" smtClean="0">
                <a:cs typeface="B Nazanin" panose="00000400000000000000" pitchFamily="2" charset="-78"/>
              </a:rPr>
              <a:t>ابتلای </a:t>
            </a:r>
            <a:r>
              <a:rPr lang="fa-IR" sz="2400" dirty="0">
                <a:cs typeface="B Nazanin" panose="00000400000000000000" pitchFamily="2" charset="-78"/>
              </a:rPr>
              <a:t>بیماری، جاهایی </a:t>
            </a:r>
            <a:r>
              <a:rPr lang="fa-IR" sz="2400" dirty="0" smtClean="0">
                <a:cs typeface="B Nazanin" panose="00000400000000000000" pitchFamily="2" charset="-78"/>
              </a:rPr>
              <a:t>هستند که </a:t>
            </a:r>
            <a:r>
              <a:rPr lang="fa-IR" sz="2400" dirty="0">
                <a:cs typeface="B Nazanin" panose="00000400000000000000" pitchFamily="2" charset="-78"/>
              </a:rPr>
              <a:t>افراد بیشترین زمان در خارج از خانه را در آنجا </a:t>
            </a:r>
            <a:r>
              <a:rPr lang="fa-IR" sz="2400" dirty="0" smtClean="0">
                <a:cs typeface="B Nazanin" panose="00000400000000000000" pitchFamily="2" charset="-78"/>
              </a:rPr>
              <a:t>میگذرانند. مکانهای </a:t>
            </a:r>
            <a:r>
              <a:rPr lang="fa-IR" sz="2400" dirty="0">
                <a:cs typeface="B Nazanin" panose="00000400000000000000" pitchFamily="2" charset="-78"/>
              </a:rPr>
              <a:t>بالقوه شامل: محل کار، مدرسه / مرکز مراقبت </a:t>
            </a:r>
            <a:r>
              <a:rPr lang="fa-IR" sz="2400" dirty="0" smtClean="0">
                <a:cs typeface="B Nazanin" panose="00000400000000000000" pitchFamily="2" charset="-78"/>
              </a:rPr>
              <a:t>از کودکان </a:t>
            </a:r>
            <a:r>
              <a:rPr lang="fa-IR" sz="2400" dirty="0">
                <a:cs typeface="B Nazanin" panose="00000400000000000000" pitchFamily="2" charset="-78"/>
              </a:rPr>
              <a:t>/ کمپ؛ مکا نهای </a:t>
            </a:r>
            <a:r>
              <a:rPr lang="fa-IR" sz="2400" dirty="0" smtClean="0">
                <a:cs typeface="B Nazanin" panose="00000400000000000000" pitchFamily="2" charset="-78"/>
              </a:rPr>
              <a:t>تجمعی (شامل خانه های مبله اجاره </a:t>
            </a:r>
            <a:r>
              <a:rPr lang="fa-IR" sz="2400" dirty="0">
                <a:cs typeface="B Nazanin" panose="00000400000000000000" pitchFamily="2" charset="-78"/>
              </a:rPr>
              <a:t>ای، خوابگاه، مراکز اقامتی تختخواب و صبحانه </a:t>
            </a:r>
            <a:r>
              <a:rPr lang="fa-IR" sz="2400" dirty="0" smtClean="0">
                <a:cs typeface="B Nazanin" panose="00000400000000000000" pitchFamily="2" charset="-78"/>
              </a:rPr>
              <a:t>اجتماعات، فضاهای </a:t>
            </a:r>
            <a:r>
              <a:rPr lang="fa-IR" sz="2400" dirty="0">
                <a:cs typeface="B Nazanin" panose="00000400000000000000" pitchFamily="2" charset="-78"/>
              </a:rPr>
              <a:t>عمومی سربسته و فضای عمومی </a:t>
            </a:r>
            <a:r>
              <a:rPr lang="fa-IR" sz="2400" dirty="0" smtClean="0">
                <a:cs typeface="B Nazanin" panose="00000400000000000000" pitchFamily="2" charset="-78"/>
              </a:rPr>
              <a:t>سرباز).» </a:t>
            </a:r>
            <a:r>
              <a:rPr lang="fa-IR" sz="2000" dirty="0" smtClean="0">
                <a:cs typeface="B Nazanin" panose="00000400000000000000" pitchFamily="2" charset="-78"/>
              </a:rPr>
              <a:t> </a:t>
            </a:r>
            <a:r>
              <a:rPr lang="fa-IR" sz="2000" dirty="0" smtClean="0">
                <a:cs typeface="B Titr" panose="00000700000000000000" pitchFamily="2" charset="-78"/>
              </a:rPr>
              <a:t>(</a:t>
            </a:r>
            <a:r>
              <a:rPr lang="en-US" sz="2000" dirty="0" smtClean="0">
                <a:cs typeface="B Titr" panose="00000700000000000000" pitchFamily="2" charset="-78"/>
                <a:hlinkClick r:id="rId5"/>
              </a:rPr>
              <a:t>http://nihr.tums.ac.ir</a:t>
            </a:r>
            <a:r>
              <a:rPr lang="fa-IR" sz="2000" dirty="0" smtClean="0">
                <a:cs typeface="B Titr" panose="00000700000000000000" pitchFamily="2" charset="-78"/>
              </a:rPr>
              <a:t>)</a:t>
            </a:r>
          </a:p>
          <a:p>
            <a:pPr marL="288925" indent="-288925" algn="just" rtl="1"/>
            <a:endParaRPr lang="fa-IR" sz="2000" i="1" dirty="0" smtClean="0"/>
          </a:p>
        </p:txBody>
      </p:sp>
    </p:spTree>
    <p:extLst>
      <p:ext uri="{BB962C8B-B14F-4D97-AF65-F5344CB8AC3E}">
        <p14:creationId xmlns:p14="http://schemas.microsoft.com/office/powerpoint/2010/main" val="399007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4">
                                            <p:bg/>
                                          </p:spTgt>
                                        </p:tgtEl>
                                        <p:attrNameLst>
                                          <p:attrName>style.visibility</p:attrName>
                                        </p:attrNameLst>
                                      </p:cBhvr>
                                      <p:to>
                                        <p:strVal val="visible"/>
                                      </p:to>
                                    </p:set>
                                    <p:animEffect transition="in" filter="wipe(up)">
                                      <p:cBhvr>
                                        <p:cTn id="32" dur="1000"/>
                                        <p:tgtEl>
                                          <p:spTgt spid="24">
                                            <p:bg/>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4">
                                            <p:txEl>
                                              <p:pRg st="0" end="0"/>
                                            </p:txEl>
                                          </p:spTgt>
                                        </p:tgtEl>
                                        <p:attrNameLst>
                                          <p:attrName>style.visibility</p:attrName>
                                        </p:attrNameLst>
                                      </p:cBhvr>
                                      <p:to>
                                        <p:strVal val="visible"/>
                                      </p:to>
                                    </p:set>
                                    <p:animEffect transition="in" filter="wipe(up)">
                                      <p:cBhvr>
                                        <p:cTn id="37" dur="1000"/>
                                        <p:tgtEl>
                                          <p:spTgt spid="2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4">
                                            <p:txEl>
                                              <p:pRg st="1" end="1"/>
                                            </p:txEl>
                                          </p:spTgt>
                                        </p:tgtEl>
                                        <p:attrNameLst>
                                          <p:attrName>style.visibility</p:attrName>
                                        </p:attrNameLst>
                                      </p:cBhvr>
                                      <p:to>
                                        <p:strVal val="visible"/>
                                      </p:to>
                                    </p:set>
                                    <p:animEffect transition="in" filter="wipe(up)">
                                      <p:cBhvr>
                                        <p:cTn id="42" dur="1000"/>
                                        <p:tgtEl>
                                          <p:spTgt spid="2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4">
                                            <p:txEl>
                                              <p:pRg st="3" end="3"/>
                                            </p:txEl>
                                          </p:spTgt>
                                        </p:tgtEl>
                                        <p:attrNameLst>
                                          <p:attrName>style.visibility</p:attrName>
                                        </p:attrNameLst>
                                      </p:cBhvr>
                                      <p:to>
                                        <p:strVal val="visible"/>
                                      </p:to>
                                    </p:set>
                                    <p:animEffect transition="in" filter="wipe(up)">
                                      <p:cBhvr>
                                        <p:cTn id="47" dur="1000"/>
                                        <p:tgtEl>
                                          <p:spTgt spid="24">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4">
                                            <p:txEl>
                                              <p:pRg st="4" end="4"/>
                                            </p:txEl>
                                          </p:spTgt>
                                        </p:tgtEl>
                                        <p:attrNameLst>
                                          <p:attrName>style.visibility</p:attrName>
                                        </p:attrNameLst>
                                      </p:cBhvr>
                                      <p:to>
                                        <p:strVal val="visible"/>
                                      </p:to>
                                    </p:set>
                                    <p:animEffect transition="in" filter="wipe(up)">
                                      <p:cBhvr>
                                        <p:cTn id="52" dur="1000"/>
                                        <p:tgtEl>
                                          <p:spTgt spid="24">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0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6">
                                            <p:bg/>
                                          </p:spTgt>
                                        </p:tgtEl>
                                        <p:attrNameLst>
                                          <p:attrName>style.visibility</p:attrName>
                                        </p:attrNameLst>
                                      </p:cBhvr>
                                      <p:to>
                                        <p:strVal val="visible"/>
                                      </p:to>
                                    </p:set>
                                    <p:animEffect transition="in" filter="wipe(up)">
                                      <p:cBhvr>
                                        <p:cTn id="62" dur="1000"/>
                                        <p:tgtEl>
                                          <p:spTgt spid="26">
                                            <p:bg/>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wipe(up)">
                                      <p:cBhvr>
                                        <p:cTn id="67" dur="10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4" grpId="0" build="p" animBg="1"/>
      <p:bldP spid="25" grpId="0" animBg="1"/>
      <p:bldP spid="2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4" name="Slide Number Placeholder 3"/>
          <p:cNvSpPr>
            <a:spLocks noGrp="1"/>
          </p:cNvSpPr>
          <p:nvPr>
            <p:ph type="sldNum" sz="quarter" idx="12"/>
          </p:nvPr>
        </p:nvSpPr>
        <p:spPr/>
        <p:txBody>
          <a:bodyPr/>
          <a:lstStyle/>
          <a:p>
            <a:fld id="{2E25CA67-43F9-4FEB-A8A9-79087773B078}" type="slidenum">
              <a:rPr lang="en-US" smtClean="0"/>
              <a:pPr/>
              <a:t>11</a:t>
            </a:fld>
            <a:endParaRPr lang="en-US"/>
          </a:p>
        </p:txBody>
      </p:sp>
      <p:sp>
        <p:nvSpPr>
          <p:cNvPr id="9" name="Title 1"/>
          <p:cNvSpPr txBox="1">
            <a:spLocks/>
          </p:cNvSpPr>
          <p:nvPr/>
        </p:nvSpPr>
        <p:spPr>
          <a:xfrm>
            <a:off x="0" y="0"/>
            <a:ext cx="9144000" cy="838200"/>
          </a:xfrm>
          <a:prstGeom prst="rect">
            <a:avLst/>
          </a:prstGeom>
        </p:spPr>
        <p:style>
          <a:lnRef idx="0">
            <a:schemeClr val="dk1"/>
          </a:lnRef>
          <a:fillRef idx="3">
            <a:schemeClr val="dk1"/>
          </a:fillRef>
          <a:effectRef idx="3">
            <a:schemeClr val="dk1"/>
          </a:effectRef>
          <a:fontRef idx="minor">
            <a:schemeClr val="lt1"/>
          </a:fontRef>
        </p:style>
        <p:txBody>
          <a:bodyP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a-IR" sz="3600" b="1" dirty="0" smtClean="0">
                <a:solidFill>
                  <a:schemeClr val="bg1"/>
                </a:solidFill>
                <a:cs typeface="B Tir" panose="00000400000000000000" pitchFamily="2" charset="-78"/>
              </a:rPr>
              <a:t>راههای انتقال ویروس کرونا و گسترش بیماری کووید- </a:t>
            </a:r>
            <a:r>
              <a:rPr lang="fa-IR" sz="3600" b="1" dirty="0" smtClean="0">
                <a:solidFill>
                  <a:schemeClr val="bg1"/>
                </a:solidFill>
              </a:rPr>
              <a:t>۱۹</a:t>
            </a:r>
            <a:endParaRPr lang="en-US" sz="3600" b="1" dirty="0">
              <a:solidFill>
                <a:schemeClr val="bg1"/>
              </a:solidFill>
            </a:endParaRPr>
          </a:p>
        </p:txBody>
      </p:sp>
      <p:sp>
        <p:nvSpPr>
          <p:cNvPr id="14" name="Rectangle 13"/>
          <p:cNvSpPr/>
          <p:nvPr/>
        </p:nvSpPr>
        <p:spPr>
          <a:xfrm>
            <a:off x="76200" y="718602"/>
            <a:ext cx="8991600" cy="6063198"/>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r" rtl="1"/>
            <a:r>
              <a:rPr lang="fa-IR" sz="2800" b="1" dirty="0" smtClean="0">
                <a:solidFill>
                  <a:schemeClr val="tx1"/>
                </a:solidFill>
                <a:cs typeface="B Mehr" panose="00000700000000000000" pitchFamily="2" charset="-78"/>
              </a:rPr>
              <a:t>راه انتقال ویروس </a:t>
            </a:r>
            <a:r>
              <a:rPr lang="fa-IR" sz="2800" b="1" dirty="0" smtClean="0">
                <a:cs typeface="B Mehr" panose="00000700000000000000" pitchFamily="2" charset="-78"/>
              </a:rPr>
              <a:t>جدید کرونا و </a:t>
            </a:r>
            <a:r>
              <a:rPr lang="fa-IR" sz="2800" b="1" dirty="0" smtClean="0">
                <a:solidFill>
                  <a:schemeClr val="tx1"/>
                </a:solidFill>
                <a:cs typeface="B Mehr" panose="00000700000000000000" pitchFamily="2" charset="-78"/>
              </a:rPr>
              <a:t>گسترش بیماری کووید-19 </a:t>
            </a:r>
            <a:r>
              <a:rPr lang="fa-IR" sz="2800" b="1" dirty="0" smtClean="0">
                <a:cs typeface="B Mehr" panose="00000700000000000000" pitchFamily="2" charset="-78"/>
              </a:rPr>
              <a:t>چیست؟</a:t>
            </a:r>
          </a:p>
          <a:p>
            <a:pPr algn="r" rtl="1"/>
            <a:r>
              <a:rPr lang="fa-IR" sz="2800" b="1" dirty="0" smtClean="0">
                <a:cs typeface="B Mehr" panose="00000700000000000000" pitchFamily="2" charset="-78"/>
              </a:rPr>
              <a:t>آیـا </a:t>
            </a:r>
            <a:r>
              <a:rPr lang="fa-IR" sz="2800" b="1" dirty="0">
                <a:cs typeface="B Mehr" panose="00000700000000000000" pitchFamily="2" charset="-78"/>
              </a:rPr>
              <a:t>انتقال ویروس کووید 19 </a:t>
            </a:r>
            <a:r>
              <a:rPr lang="fa-IR" sz="2800" b="1" dirty="0" smtClean="0">
                <a:cs typeface="B Mehr" panose="00000700000000000000" pitchFamily="2" charset="-78"/>
              </a:rPr>
              <a:t>از فرد به فرد از </a:t>
            </a:r>
            <a:r>
              <a:rPr lang="fa-IR" sz="2800" b="1" dirty="0">
                <a:cs typeface="B Mehr" panose="00000700000000000000" pitchFamily="2" charset="-78"/>
              </a:rPr>
              <a:t>طریق </a:t>
            </a:r>
            <a:r>
              <a:rPr lang="fa-IR" sz="2800" b="1" dirty="0" smtClean="0">
                <a:cs typeface="B Mehr" panose="00000700000000000000" pitchFamily="2" charset="-78"/>
              </a:rPr>
              <a:t>تنفس </a:t>
            </a:r>
            <a:r>
              <a:rPr lang="fa-IR" sz="2800" b="1" dirty="0">
                <a:cs typeface="B Mehr" panose="00000700000000000000" pitchFamily="2" charset="-78"/>
              </a:rPr>
              <a:t>و </a:t>
            </a:r>
            <a:r>
              <a:rPr lang="fa-IR" sz="2800" b="1" dirty="0" smtClean="0">
                <a:cs typeface="B Mehr" panose="00000700000000000000" pitchFamily="2" charset="-78"/>
              </a:rPr>
              <a:t>به </a:t>
            </a:r>
            <a:r>
              <a:rPr lang="fa-IR" sz="2800" b="1" dirty="0">
                <a:solidFill>
                  <a:srgbClr val="FFFF00"/>
                </a:solidFill>
                <a:cs typeface="B Mehr" panose="00000700000000000000" pitchFamily="2" charset="-78"/>
              </a:rPr>
              <a:t>واسطه</a:t>
            </a:r>
            <a:r>
              <a:rPr lang="fa-IR" sz="2800" b="1" dirty="0">
                <a:cs typeface="B Mehr" panose="00000700000000000000" pitchFamily="2" charset="-78"/>
              </a:rPr>
              <a:t> سرفه، عطسه یا صحبت کردن </a:t>
            </a:r>
            <a:r>
              <a:rPr lang="fa-IR" sz="2800" b="1" dirty="0" smtClean="0">
                <a:cs typeface="B Mehr" panose="00000700000000000000" pitchFamily="2" charset="-78"/>
              </a:rPr>
              <a:t>ممکن است؟</a:t>
            </a:r>
          </a:p>
          <a:p>
            <a:pPr algn="r" rtl="1"/>
            <a:r>
              <a:rPr lang="fa-IR" sz="2800" b="1" dirty="0">
                <a:cs typeface="B Mehr" panose="00000700000000000000" pitchFamily="2" charset="-78"/>
              </a:rPr>
              <a:t>انتقال ویروس کووید 19 </a:t>
            </a:r>
            <a:r>
              <a:rPr lang="fa-IR" sz="2800" b="1" dirty="0" smtClean="0">
                <a:cs typeface="B Mehr" panose="00000700000000000000" pitchFamily="2" charset="-78"/>
              </a:rPr>
              <a:t>از فرد به فرد از </a:t>
            </a:r>
            <a:r>
              <a:rPr lang="fa-IR" sz="2800" b="1" dirty="0">
                <a:cs typeface="B Mehr" panose="00000700000000000000" pitchFamily="2" charset="-78"/>
              </a:rPr>
              <a:t>طریق تنفس و به واسطه سرفه، عطسه یا صحبت کردن </a:t>
            </a:r>
            <a:r>
              <a:rPr lang="fa-IR" sz="2800" b="1" dirty="0" smtClean="0">
                <a:cs typeface="B Mehr" panose="00000700000000000000" pitchFamily="2" charset="-78"/>
              </a:rPr>
              <a:t>با چه </a:t>
            </a:r>
            <a:r>
              <a:rPr lang="fa-IR" sz="2800" b="1" dirty="0" smtClean="0">
                <a:solidFill>
                  <a:srgbClr val="FFFF00"/>
                </a:solidFill>
                <a:cs typeface="B Mehr" panose="00000700000000000000" pitchFamily="2" charset="-78"/>
              </a:rPr>
              <a:t>مکانیسمی</a:t>
            </a:r>
            <a:r>
              <a:rPr lang="fa-IR" sz="2800" b="1" dirty="0" smtClean="0">
                <a:cs typeface="B Mehr" panose="00000700000000000000" pitchFamily="2" charset="-78"/>
              </a:rPr>
              <a:t> انجام می گیرد؟</a:t>
            </a:r>
            <a:endParaRPr lang="fa-IR" sz="2800" b="1" dirty="0">
              <a:cs typeface="B Mehr" panose="00000700000000000000" pitchFamily="2" charset="-78"/>
            </a:endParaRPr>
          </a:p>
          <a:p>
            <a:pPr algn="r" rtl="1"/>
            <a:r>
              <a:rPr lang="fa-IR" sz="2400" b="1" dirty="0" smtClean="0">
                <a:cs typeface="B Mehr" panose="00000700000000000000" pitchFamily="2" charset="-78"/>
              </a:rPr>
              <a:t>احتمال انتقال </a:t>
            </a:r>
            <a:r>
              <a:rPr lang="fa-IR" sz="2400" b="1" dirty="0">
                <a:cs typeface="B Mehr" panose="00000700000000000000" pitchFamily="2" charset="-78"/>
              </a:rPr>
              <a:t>ویروس کووید 19 از فرد به فرد از </a:t>
            </a:r>
            <a:r>
              <a:rPr lang="fa-IR" sz="2400" b="1" dirty="0" smtClean="0">
                <a:cs typeface="B Mehr" panose="00000700000000000000" pitchFamily="2" charset="-78"/>
              </a:rPr>
              <a:t>چه </a:t>
            </a:r>
            <a:r>
              <a:rPr lang="fa-IR" sz="2400" b="1" dirty="0" smtClean="0">
                <a:solidFill>
                  <a:srgbClr val="FFFF00"/>
                </a:solidFill>
                <a:cs typeface="B Mehr" panose="00000700000000000000" pitchFamily="2" charset="-78"/>
              </a:rPr>
              <a:t>فاصله ای </a:t>
            </a:r>
            <a:r>
              <a:rPr lang="fa-IR" sz="2400" b="1" dirty="0" smtClean="0">
                <a:cs typeface="B Mehr" panose="00000700000000000000" pitchFamily="2" charset="-78"/>
              </a:rPr>
              <a:t>ممکن است؟</a:t>
            </a:r>
            <a:endParaRPr lang="fa-IR" sz="2400" b="1" dirty="0">
              <a:cs typeface="B Mehr" panose="00000700000000000000" pitchFamily="2" charset="-78"/>
            </a:endParaRPr>
          </a:p>
          <a:p>
            <a:pPr algn="r" rtl="1"/>
            <a:r>
              <a:rPr lang="fa-IR" sz="2800" b="1" dirty="0" smtClean="0">
                <a:cs typeface="B Mehr" panose="00000700000000000000" pitchFamily="2" charset="-78"/>
              </a:rPr>
              <a:t>آیا </a:t>
            </a:r>
            <a:r>
              <a:rPr lang="fa-IR" sz="2800" b="1" dirty="0" smtClean="0">
                <a:solidFill>
                  <a:srgbClr val="FFFF00"/>
                </a:solidFill>
                <a:cs typeface="B Mehr" panose="00000700000000000000" pitchFamily="2" charset="-78"/>
              </a:rPr>
              <a:t>استفاده از ماسک </a:t>
            </a:r>
            <a:r>
              <a:rPr lang="fa-IR" sz="2800" b="1" dirty="0" smtClean="0">
                <a:cs typeface="B Mehr" panose="00000700000000000000" pitchFamily="2" charset="-78"/>
              </a:rPr>
              <a:t>احتمال انتقال </a:t>
            </a:r>
            <a:r>
              <a:rPr lang="fa-IR" sz="2800" b="1" dirty="0">
                <a:cs typeface="B Mehr" panose="00000700000000000000" pitchFamily="2" charset="-78"/>
              </a:rPr>
              <a:t>ویروس کووید 19 از فرد </a:t>
            </a:r>
            <a:r>
              <a:rPr lang="fa-IR" sz="2800" b="1" dirty="0" smtClean="0">
                <a:cs typeface="B Mehr" panose="00000700000000000000" pitchFamily="2" charset="-78"/>
              </a:rPr>
              <a:t>ناقل به </a:t>
            </a:r>
            <a:r>
              <a:rPr lang="fa-IR" sz="2800" b="1" dirty="0">
                <a:cs typeface="B Mehr" panose="00000700000000000000" pitchFamily="2" charset="-78"/>
              </a:rPr>
              <a:t>فرد </a:t>
            </a:r>
            <a:r>
              <a:rPr lang="fa-IR" sz="2800" b="1" dirty="0" smtClean="0">
                <a:cs typeface="B Mehr" panose="00000700000000000000" pitchFamily="2" charset="-78"/>
              </a:rPr>
              <a:t>را از فاصله  کم کاهش می دهد؟ چرا؟</a:t>
            </a:r>
          </a:p>
          <a:p>
            <a:pPr algn="r" rtl="1"/>
            <a:r>
              <a:rPr lang="fa-IR" sz="2800" b="1" dirty="0" smtClean="0">
                <a:cs typeface="B Mehr" panose="00000700000000000000" pitchFamily="2" charset="-78"/>
              </a:rPr>
              <a:t>آیـا احتمال </a:t>
            </a:r>
            <a:r>
              <a:rPr lang="fa-IR" sz="2800" b="1" dirty="0">
                <a:cs typeface="B Mehr" panose="00000700000000000000" pitchFamily="2" charset="-78"/>
              </a:rPr>
              <a:t>انتقال ویروس کووید 19 از فرد به فرد از </a:t>
            </a:r>
            <a:r>
              <a:rPr lang="fa-IR" sz="2800" b="1" dirty="0" smtClean="0">
                <a:cs typeface="B Mehr" panose="00000700000000000000" pitchFamily="2" charset="-78"/>
              </a:rPr>
              <a:t>فاصله کم </a:t>
            </a:r>
            <a:r>
              <a:rPr lang="fa-IR" sz="2800" b="1" dirty="0">
                <a:cs typeface="B Mehr" panose="00000700000000000000" pitchFamily="2" charset="-78"/>
              </a:rPr>
              <a:t>در حین </a:t>
            </a:r>
            <a:r>
              <a:rPr lang="fa-IR" sz="2800" b="1" dirty="0" smtClean="0">
                <a:solidFill>
                  <a:srgbClr val="FFFF00"/>
                </a:solidFill>
                <a:cs typeface="B Mehr" panose="00000700000000000000" pitchFamily="2" charset="-78"/>
              </a:rPr>
              <a:t>آواز </a:t>
            </a:r>
            <a:r>
              <a:rPr lang="fa-IR" sz="2800" b="1" dirty="0">
                <a:solidFill>
                  <a:srgbClr val="FFFF00"/>
                </a:solidFill>
                <a:cs typeface="B Mehr" panose="00000700000000000000" pitchFamily="2" charset="-78"/>
              </a:rPr>
              <a:t>خواندن و فریاد زدن </a:t>
            </a:r>
            <a:r>
              <a:rPr lang="fa-IR" sz="2800" b="1" dirty="0" smtClean="0">
                <a:cs typeface="B Mehr" panose="00000700000000000000" pitchFamily="2" charset="-78"/>
              </a:rPr>
              <a:t>افزایش می یابد؟</a:t>
            </a:r>
            <a:endParaRPr lang="fa-IR" sz="2800" b="1" dirty="0">
              <a:cs typeface="B Mehr" panose="00000700000000000000" pitchFamily="2" charset="-78"/>
            </a:endParaRPr>
          </a:p>
          <a:p>
            <a:pPr algn="r" rtl="1"/>
            <a:r>
              <a:rPr lang="fa-IR" sz="2800" b="1" dirty="0" smtClean="0">
                <a:cs typeface="B Mehr" panose="00000700000000000000" pitchFamily="2" charset="-78"/>
              </a:rPr>
              <a:t>چرا </a:t>
            </a:r>
            <a:r>
              <a:rPr lang="fa-IR" sz="2800" b="1" dirty="0" smtClean="0">
                <a:solidFill>
                  <a:srgbClr val="FFFF00"/>
                </a:solidFill>
                <a:cs typeface="B Mehr" panose="00000700000000000000" pitchFamily="2" charset="-78"/>
              </a:rPr>
              <a:t>ماندگاری ویروس کووید 19 </a:t>
            </a:r>
            <a:r>
              <a:rPr lang="fa-IR" sz="2800" b="1" dirty="0" smtClean="0">
                <a:cs typeface="B Mehr" panose="00000700000000000000" pitchFamily="2" charset="-78"/>
              </a:rPr>
              <a:t>با وجود نبودن تهویه مناسب در هوا بیشتر می شود؟ چه مدت و در چه فاصله ای؟</a:t>
            </a:r>
          </a:p>
          <a:p>
            <a:pPr algn="r" rtl="1"/>
            <a:r>
              <a:rPr lang="fa-IR" sz="2800" b="1" dirty="0" smtClean="0">
                <a:solidFill>
                  <a:schemeClr val="tx1"/>
                </a:solidFill>
                <a:cs typeface="B Mehr" panose="00000700000000000000" pitchFamily="2" charset="-78"/>
              </a:rPr>
              <a:t>نقش و تاثیر عوامل</a:t>
            </a:r>
            <a:r>
              <a:rPr lang="fa-IR" sz="2800" b="1" dirty="0" smtClean="0">
                <a:solidFill>
                  <a:srgbClr val="FFFF00"/>
                </a:solidFill>
                <a:cs typeface="B Mehr" panose="00000700000000000000" pitchFamily="2" charset="-78"/>
              </a:rPr>
              <a:t> انتقال فراگیر </a:t>
            </a:r>
            <a:r>
              <a:rPr lang="fa-IR" sz="2800" b="1" dirty="0" smtClean="0">
                <a:cs typeface="B Mehr" panose="00000700000000000000" pitchFamily="2" charset="-78"/>
              </a:rPr>
              <a:t>و </a:t>
            </a:r>
            <a:r>
              <a:rPr lang="fa-IR" sz="2800" b="1" dirty="0" smtClean="0">
                <a:solidFill>
                  <a:srgbClr val="FFFF00"/>
                </a:solidFill>
                <a:cs typeface="B Mehr" panose="00000700000000000000" pitchFamily="2" charset="-78"/>
              </a:rPr>
              <a:t>رویدادهای فراگیر در اپیدمی کووید-19</a:t>
            </a:r>
            <a:r>
              <a:rPr lang="fa-IR" sz="2800" b="1" dirty="0" smtClean="0">
                <a:cs typeface="B Mehr" panose="00000700000000000000" pitchFamily="2" charset="-78"/>
              </a:rPr>
              <a:t>چیست؟ </a:t>
            </a:r>
            <a:r>
              <a:rPr lang="fa-IR" sz="2800" b="1" dirty="0" smtClean="0">
                <a:solidFill>
                  <a:schemeClr val="bg1"/>
                </a:solidFill>
                <a:cs typeface="B Mehr" panose="00000700000000000000" pitchFamily="2" charset="-78"/>
              </a:rPr>
              <a:t>برای </a:t>
            </a:r>
            <a:r>
              <a:rPr lang="fa-IR" sz="2800" b="1" dirty="0" smtClean="0">
                <a:solidFill>
                  <a:schemeClr val="tx1"/>
                </a:solidFill>
                <a:cs typeface="B Mehr" panose="00000700000000000000" pitchFamily="2" charset="-78"/>
              </a:rPr>
              <a:t>کنترل</a:t>
            </a:r>
            <a:r>
              <a:rPr lang="fa-IR" sz="2800" b="1" dirty="0" smtClean="0">
                <a:solidFill>
                  <a:schemeClr val="bg1"/>
                </a:solidFill>
                <a:cs typeface="B Mehr" panose="00000700000000000000" pitchFamily="2" charset="-78"/>
              </a:rPr>
              <a:t> </a:t>
            </a:r>
            <a:r>
              <a:rPr lang="fa-IR" sz="2800" b="1" dirty="0" smtClean="0">
                <a:solidFill>
                  <a:schemeClr val="tx1"/>
                </a:solidFill>
                <a:cs typeface="B Mehr" panose="00000700000000000000" pitchFamily="2" charset="-78"/>
              </a:rPr>
              <a:t>موثر</a:t>
            </a:r>
            <a:r>
              <a:rPr lang="fa-IR" sz="2800" b="1" dirty="0" smtClean="0">
                <a:solidFill>
                  <a:schemeClr val="bg1"/>
                </a:solidFill>
                <a:cs typeface="B Mehr" panose="00000700000000000000" pitchFamily="2" charset="-78"/>
              </a:rPr>
              <a:t> </a:t>
            </a:r>
            <a:r>
              <a:rPr lang="fa-IR" sz="2800" b="1" dirty="0">
                <a:solidFill>
                  <a:schemeClr val="tx1"/>
                </a:solidFill>
                <a:cs typeface="B Mehr" panose="00000700000000000000" pitchFamily="2" charset="-78"/>
              </a:rPr>
              <a:t>اپیدمی</a:t>
            </a:r>
            <a:r>
              <a:rPr lang="fa-IR" sz="2800" b="1" dirty="0">
                <a:solidFill>
                  <a:schemeClr val="bg1"/>
                </a:solidFill>
                <a:cs typeface="B Mehr" panose="00000700000000000000" pitchFamily="2" charset="-78"/>
              </a:rPr>
              <a:t> </a:t>
            </a:r>
            <a:r>
              <a:rPr lang="fa-IR" sz="2800" b="1" dirty="0">
                <a:solidFill>
                  <a:schemeClr val="tx1"/>
                </a:solidFill>
                <a:cs typeface="B Mehr" panose="00000700000000000000" pitchFamily="2" charset="-78"/>
              </a:rPr>
              <a:t>کووید- 19</a:t>
            </a:r>
            <a:r>
              <a:rPr lang="fa-IR" sz="2800" b="1" dirty="0">
                <a:solidFill>
                  <a:schemeClr val="bg1"/>
                </a:solidFill>
                <a:cs typeface="B Mehr" panose="00000700000000000000" pitchFamily="2" charset="-78"/>
              </a:rPr>
              <a:t> </a:t>
            </a:r>
            <a:r>
              <a:rPr lang="fa-IR" sz="2800" b="1" dirty="0" smtClean="0">
                <a:solidFill>
                  <a:schemeClr val="bg1"/>
                </a:solidFill>
                <a:cs typeface="B Mehr" panose="00000700000000000000" pitchFamily="2" charset="-78"/>
              </a:rPr>
              <a:t>باید چه کرد؟</a:t>
            </a:r>
          </a:p>
        </p:txBody>
      </p:sp>
      <p:sp>
        <p:nvSpPr>
          <p:cNvPr id="19" name="Rectangle 18"/>
          <p:cNvSpPr/>
          <p:nvPr/>
        </p:nvSpPr>
        <p:spPr>
          <a:xfrm>
            <a:off x="76200" y="657046"/>
            <a:ext cx="8991600" cy="612475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rtl="1"/>
            <a:r>
              <a:rPr lang="fa-IR" sz="2800" dirty="0"/>
              <a:t>راه انتقال:</a:t>
            </a:r>
          </a:p>
          <a:p>
            <a:pPr algn="just" rtl="1"/>
            <a:r>
              <a:rPr lang="fa-IR" sz="2800" dirty="0"/>
              <a:t>عموما انتقال ویروس از طریق </a:t>
            </a:r>
            <a:r>
              <a:rPr lang="fa-IR" sz="2800" dirty="0">
                <a:solidFill>
                  <a:schemeClr val="tx1"/>
                </a:solidFill>
              </a:rPr>
              <a:t>ترشحات تنفس </a:t>
            </a:r>
            <a:r>
              <a:rPr lang="fa-IR" sz="2800" dirty="0"/>
              <a:t>و فرد به فرد به واسطه </a:t>
            </a:r>
            <a:r>
              <a:rPr lang="fa-IR" sz="2800" dirty="0">
                <a:solidFill>
                  <a:schemeClr val="tx1"/>
                </a:solidFill>
              </a:rPr>
              <a:t>سرفه</a:t>
            </a:r>
            <a:r>
              <a:rPr lang="fa-IR" sz="2800" dirty="0"/>
              <a:t>، </a:t>
            </a:r>
            <a:r>
              <a:rPr lang="fa-IR" sz="2800" dirty="0">
                <a:solidFill>
                  <a:schemeClr val="tx1"/>
                </a:solidFill>
              </a:rPr>
              <a:t>عطسه</a:t>
            </a:r>
            <a:r>
              <a:rPr lang="fa-IR" sz="2800" dirty="0"/>
              <a:t> یا </a:t>
            </a:r>
            <a:r>
              <a:rPr lang="fa-IR" sz="2800" dirty="0">
                <a:solidFill>
                  <a:schemeClr val="tx1"/>
                </a:solidFill>
              </a:rPr>
              <a:t>صحبت</a:t>
            </a:r>
            <a:r>
              <a:rPr lang="fa-IR" sz="2800" dirty="0"/>
              <a:t> کردن با ایجاد </a:t>
            </a:r>
            <a:r>
              <a:rPr lang="fa-IR" sz="2800" dirty="0" smtClean="0"/>
              <a:t>انواع </a:t>
            </a:r>
            <a:r>
              <a:rPr lang="fa-IR" sz="2800" dirty="0" smtClean="0">
                <a:solidFill>
                  <a:schemeClr val="tx1"/>
                </a:solidFill>
              </a:rPr>
              <a:t>قطرات </a:t>
            </a:r>
            <a:r>
              <a:rPr lang="fa-IR" sz="2800" dirty="0">
                <a:solidFill>
                  <a:schemeClr val="tx1"/>
                </a:solidFill>
              </a:rPr>
              <a:t>تنفسی و آئروسل </a:t>
            </a:r>
            <a:r>
              <a:rPr lang="fa-IR" sz="2800" dirty="0"/>
              <a:t>می باشد. با توجه به اینکه </a:t>
            </a:r>
            <a:r>
              <a:rPr lang="fa-IR" sz="2800" dirty="0">
                <a:solidFill>
                  <a:schemeClr val="tx1"/>
                </a:solidFill>
              </a:rPr>
              <a:t>ذرات </a:t>
            </a:r>
            <a:r>
              <a:rPr lang="fa-IR" sz="2800" dirty="0" smtClean="0">
                <a:solidFill>
                  <a:schemeClr val="tx1"/>
                </a:solidFill>
              </a:rPr>
              <a:t>هوابرد </a:t>
            </a:r>
            <a:r>
              <a:rPr lang="fa-IR" sz="2800" dirty="0" smtClean="0"/>
              <a:t>(</a:t>
            </a:r>
            <a:r>
              <a:rPr lang="fa-IR" sz="2800" dirty="0" smtClean="0">
                <a:solidFill>
                  <a:schemeClr val="tx1"/>
                </a:solidFill>
              </a:rPr>
              <a:t>آئروسل</a:t>
            </a:r>
            <a:r>
              <a:rPr lang="fa-IR" sz="2800" dirty="0" smtClean="0"/>
              <a:t>) </a:t>
            </a:r>
            <a:r>
              <a:rPr lang="fa-IR" sz="2800" dirty="0"/>
              <a:t>و نیز قطرات تنفسی عموتا در </a:t>
            </a:r>
            <a:r>
              <a:rPr lang="fa-IR" sz="2800" dirty="0">
                <a:solidFill>
                  <a:schemeClr val="tx1"/>
                </a:solidFill>
              </a:rPr>
              <a:t>فاصله </a:t>
            </a:r>
            <a:r>
              <a:rPr lang="fa-IR" sz="2800" dirty="0" smtClean="0">
                <a:solidFill>
                  <a:schemeClr val="tx1"/>
                </a:solidFill>
              </a:rPr>
              <a:t>نزدیک</a:t>
            </a:r>
            <a:r>
              <a:rPr lang="fa-IR" sz="2800" dirty="0" smtClean="0"/>
              <a:t> به </a:t>
            </a:r>
            <a:r>
              <a:rPr lang="fa-IR" sz="2800" dirty="0"/>
              <a:t>بیمار متمرکز می شوند، احتمال انتقال ویروس با رعایت فاصله فیزیکی و </a:t>
            </a:r>
            <a:r>
              <a:rPr lang="fa-IR" sz="2800" dirty="0">
                <a:solidFill>
                  <a:schemeClr val="tx1"/>
                </a:solidFill>
              </a:rPr>
              <a:t>تهویه</a:t>
            </a:r>
            <a:r>
              <a:rPr lang="fa-IR" sz="2800" dirty="0"/>
              <a:t> </a:t>
            </a:r>
            <a:r>
              <a:rPr lang="fa-IR" sz="2800" dirty="0">
                <a:solidFill>
                  <a:schemeClr val="tx1"/>
                </a:solidFill>
              </a:rPr>
              <a:t>مناسب</a:t>
            </a:r>
            <a:r>
              <a:rPr lang="fa-IR" sz="2800" dirty="0"/>
              <a:t>، کاهش می یابد. بیشتر </a:t>
            </a:r>
            <a:r>
              <a:rPr lang="fa-IR" sz="2800" dirty="0" smtClean="0"/>
              <a:t>موارد انتقال </a:t>
            </a:r>
            <a:r>
              <a:rPr lang="fa-IR" sz="2800" dirty="0"/>
              <a:t>ویروس زمانی صورت می گیرد که در </a:t>
            </a:r>
            <a:r>
              <a:rPr lang="fa-IR" sz="2800" dirty="0">
                <a:solidFill>
                  <a:schemeClr val="tx1"/>
                </a:solidFill>
              </a:rPr>
              <a:t>فاصله کمتر از 2 متر </a:t>
            </a:r>
            <a:r>
              <a:rPr lang="fa-IR" sz="2800" dirty="0"/>
              <a:t>و بدون </a:t>
            </a:r>
            <a:r>
              <a:rPr lang="fa-IR" sz="2800" dirty="0">
                <a:solidFill>
                  <a:schemeClr val="tx1"/>
                </a:solidFill>
              </a:rPr>
              <a:t>پوشش محافظتی </a:t>
            </a:r>
            <a:r>
              <a:rPr lang="fa-IR" sz="2800" dirty="0" smtClean="0"/>
              <a:t>(</a:t>
            </a:r>
            <a:r>
              <a:rPr lang="fa-IR" sz="2800" dirty="0" smtClean="0">
                <a:solidFill>
                  <a:schemeClr val="tx1"/>
                </a:solidFill>
              </a:rPr>
              <a:t>حداقل ماسک</a:t>
            </a:r>
            <a:r>
              <a:rPr lang="fa-IR" sz="2800" dirty="0" smtClean="0"/>
              <a:t>) </a:t>
            </a:r>
            <a:r>
              <a:rPr lang="fa-IR" sz="2800" dirty="0"/>
              <a:t>از </a:t>
            </a:r>
            <a:r>
              <a:rPr lang="fa-IR" sz="2800" dirty="0" smtClean="0"/>
              <a:t>بیمار قرار </a:t>
            </a:r>
            <a:r>
              <a:rPr lang="fa-IR" sz="2800" dirty="0"/>
              <a:t>داشته </a:t>
            </a:r>
            <a:r>
              <a:rPr lang="fa-IR" sz="2800" dirty="0" smtClean="0"/>
              <a:t>باشیم. </a:t>
            </a:r>
            <a:r>
              <a:rPr lang="fa-IR" sz="2800" dirty="0"/>
              <a:t>آئروسل ها بیشتردرحین اقدامات خاصی نظیر لوله گذاری یا استفاده از نبولایزر ایجاد می </a:t>
            </a:r>
            <a:r>
              <a:rPr lang="fa-IR" sz="2800" dirty="0" smtClean="0"/>
              <a:t>شوند ولی </a:t>
            </a:r>
            <a:r>
              <a:rPr lang="fa-IR" sz="2800" dirty="0"/>
              <a:t>تحت شرایط خاص، در صورتی که تهویه مناسبی وجود نداشته باشد در حین صحبت کردن، </a:t>
            </a:r>
            <a:r>
              <a:rPr lang="fa-IR" sz="2800" dirty="0">
                <a:solidFill>
                  <a:schemeClr val="tx1"/>
                </a:solidFill>
              </a:rPr>
              <a:t>آواز خواندن </a:t>
            </a:r>
            <a:r>
              <a:rPr lang="fa-IR" sz="2800" dirty="0"/>
              <a:t>و </a:t>
            </a:r>
            <a:r>
              <a:rPr lang="fa-IR" sz="2800" dirty="0" smtClean="0">
                <a:solidFill>
                  <a:schemeClr val="tx1"/>
                </a:solidFill>
              </a:rPr>
              <a:t>فریاد زدن </a:t>
            </a:r>
            <a:r>
              <a:rPr lang="fa-IR" sz="2800" dirty="0"/>
              <a:t>نیز ممکن ایجاد شود و مسافت انتقال ویروس و </a:t>
            </a:r>
            <a:r>
              <a:rPr lang="fa-IR" sz="2800" dirty="0">
                <a:solidFill>
                  <a:schemeClr val="tx1"/>
                </a:solidFill>
              </a:rPr>
              <a:t>ماندگاری</a:t>
            </a:r>
            <a:r>
              <a:rPr lang="fa-IR" sz="2800" dirty="0"/>
              <a:t> آن در این وضعیت طولانی تر خواهد بود 3 و ممکن </a:t>
            </a:r>
            <a:r>
              <a:rPr lang="fa-IR" sz="2800" dirty="0" smtClean="0"/>
              <a:t>برای </a:t>
            </a:r>
            <a:r>
              <a:rPr lang="fa-IR" sz="2800" dirty="0" smtClean="0">
                <a:solidFill>
                  <a:schemeClr val="tx1"/>
                </a:solidFill>
              </a:rPr>
              <a:t>مدت </a:t>
            </a:r>
            <a:r>
              <a:rPr lang="fa-IR" sz="2800" dirty="0">
                <a:solidFill>
                  <a:schemeClr val="tx1"/>
                </a:solidFill>
              </a:rPr>
              <a:t>30 دقیقه </a:t>
            </a:r>
            <a:r>
              <a:rPr lang="fa-IR" sz="2800" dirty="0"/>
              <a:t>و در </a:t>
            </a:r>
            <a:r>
              <a:rPr lang="fa-IR" sz="2800" dirty="0">
                <a:solidFill>
                  <a:schemeClr val="tx1"/>
                </a:solidFill>
              </a:rPr>
              <a:t>فاصله بیش از 1,8 متر </a:t>
            </a:r>
            <a:r>
              <a:rPr lang="fa-IR" sz="2800" dirty="0"/>
              <a:t>در اطراف بیمار باقی </a:t>
            </a:r>
            <a:r>
              <a:rPr lang="fa-IR" sz="2800" dirty="0" smtClean="0"/>
              <a:t>بماند.</a:t>
            </a:r>
            <a:endParaRPr lang="en-US" sz="2800" dirty="0"/>
          </a:p>
        </p:txBody>
      </p:sp>
      <p:sp>
        <p:nvSpPr>
          <p:cNvPr id="20" name="Rectangle 19"/>
          <p:cNvSpPr/>
          <p:nvPr/>
        </p:nvSpPr>
        <p:spPr>
          <a:xfrm>
            <a:off x="76200" y="671691"/>
            <a:ext cx="8991600" cy="6186309"/>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just" rtl="1"/>
            <a:r>
              <a:rPr lang="fa-IR" sz="2400" b="1" dirty="0" smtClean="0">
                <a:solidFill>
                  <a:schemeClr val="bg1"/>
                </a:solidFill>
                <a:cs typeface="B Mehr" panose="00000700000000000000" pitchFamily="2" charset="-78"/>
              </a:rPr>
              <a:t>انتقال فراگیر </a:t>
            </a:r>
            <a:r>
              <a:rPr lang="en-US" sz="2400" b="1" dirty="0" err="1">
                <a:solidFill>
                  <a:schemeClr val="bg1"/>
                </a:solidFill>
                <a:cs typeface="B Mehr" panose="00000700000000000000" pitchFamily="2" charset="-78"/>
              </a:rPr>
              <a:t>superspreading</a:t>
            </a:r>
            <a:r>
              <a:rPr lang="fa-IR" sz="2400" b="1" dirty="0" smtClean="0">
                <a:solidFill>
                  <a:schemeClr val="bg1"/>
                </a:solidFill>
                <a:cs typeface="B Mehr" panose="00000700000000000000" pitchFamily="2" charset="-78"/>
              </a:rPr>
              <a:t> و رویدادهای فراگیر</a:t>
            </a:r>
            <a:r>
              <a:rPr lang="en-US" sz="2400" b="1" dirty="0">
                <a:solidFill>
                  <a:schemeClr val="bg1"/>
                </a:solidFill>
                <a:cs typeface="B Mehr" panose="00000700000000000000" pitchFamily="2" charset="-78"/>
              </a:rPr>
              <a:t> </a:t>
            </a:r>
            <a:r>
              <a:rPr lang="en-US" sz="2400" b="1" dirty="0" err="1">
                <a:solidFill>
                  <a:schemeClr val="bg1"/>
                </a:solidFill>
                <a:cs typeface="B Mehr" panose="00000700000000000000" pitchFamily="2" charset="-78"/>
              </a:rPr>
              <a:t>superspreader</a:t>
            </a:r>
            <a:r>
              <a:rPr lang="en-US" sz="2400" b="1" dirty="0">
                <a:solidFill>
                  <a:schemeClr val="bg1"/>
                </a:solidFill>
                <a:cs typeface="B Mehr" panose="00000700000000000000" pitchFamily="2" charset="-78"/>
              </a:rPr>
              <a:t> events </a:t>
            </a:r>
            <a:r>
              <a:rPr lang="fa-IR" sz="2400" b="1" dirty="0" smtClean="0">
                <a:solidFill>
                  <a:schemeClr val="tx1"/>
                </a:solidFill>
                <a:cs typeface="B Mehr" panose="00000700000000000000" pitchFamily="2" charset="-78"/>
              </a:rPr>
              <a:t>:</a:t>
            </a:r>
            <a:endParaRPr lang="fa-IR" sz="2400" b="1" dirty="0">
              <a:solidFill>
                <a:schemeClr val="tx1"/>
              </a:solidFill>
              <a:cs typeface="B Mehr" panose="00000700000000000000" pitchFamily="2" charset="-78"/>
            </a:endParaRPr>
          </a:p>
          <a:p>
            <a:pPr algn="just" rtl="1"/>
            <a:r>
              <a:rPr lang="fa-IR" sz="2000" b="1" dirty="0">
                <a:solidFill>
                  <a:schemeClr val="tx1"/>
                </a:solidFill>
                <a:cs typeface="B Mehr" panose="00000700000000000000" pitchFamily="2" charset="-78"/>
              </a:rPr>
              <a:t>نقش اتفاقات ناشی از </a:t>
            </a:r>
            <a:r>
              <a:rPr lang="en-US" sz="2000" b="1" dirty="0">
                <a:solidFill>
                  <a:schemeClr val="tx1"/>
                </a:solidFill>
                <a:cs typeface="B Mehr" panose="00000700000000000000" pitchFamily="2" charset="-78"/>
              </a:rPr>
              <a:t>super spreaders </a:t>
            </a:r>
            <a:r>
              <a:rPr lang="fa-IR" sz="2000" b="1" dirty="0" smtClean="0">
                <a:solidFill>
                  <a:schemeClr val="tx1"/>
                </a:solidFill>
                <a:cs typeface="B Mehr" panose="00000700000000000000" pitchFamily="2" charset="-78"/>
              </a:rPr>
              <a:t> در </a:t>
            </a:r>
            <a:r>
              <a:rPr lang="fa-IR" sz="2000" b="1" dirty="0">
                <a:solidFill>
                  <a:schemeClr val="tx1"/>
                </a:solidFill>
                <a:cs typeface="B Mehr" panose="00000700000000000000" pitchFamily="2" charset="-78"/>
              </a:rPr>
              <a:t>این زمینه بسیار مهم است. مطالعات اپیدمیولوژیک نشان داده </a:t>
            </a:r>
            <a:r>
              <a:rPr lang="fa-IR" sz="2000" b="1" dirty="0" smtClean="0">
                <a:solidFill>
                  <a:schemeClr val="tx1"/>
                </a:solidFill>
                <a:cs typeface="B Mehr" panose="00000700000000000000" pitchFamily="2" charset="-78"/>
              </a:rPr>
              <a:t>است که </a:t>
            </a:r>
            <a:r>
              <a:rPr lang="fa-IR" sz="2000" b="1" dirty="0">
                <a:solidFill>
                  <a:schemeClr val="tx1"/>
                </a:solidFill>
                <a:cs typeface="B Mehr" panose="00000700000000000000" pitchFamily="2" charset="-78"/>
              </a:rPr>
              <a:t>حدود 10 % مبتلایان مسئول بیش از 80 % موارد انتقال ویروس می باشند. این مهم نشان می دهد که شناسایی </a:t>
            </a:r>
            <a:r>
              <a:rPr lang="fa-IR" sz="2000" b="1" dirty="0" smtClean="0">
                <a:solidFill>
                  <a:schemeClr val="tx1"/>
                </a:solidFill>
                <a:cs typeface="B Mehr" panose="00000700000000000000" pitchFamily="2" charset="-78"/>
              </a:rPr>
              <a:t>و پیشگیری </a:t>
            </a:r>
            <a:r>
              <a:rPr lang="fa-IR" sz="2000" b="1" dirty="0">
                <a:solidFill>
                  <a:schemeClr val="tx1"/>
                </a:solidFill>
                <a:cs typeface="B Mehr" panose="00000700000000000000" pitchFamily="2" charset="-78"/>
              </a:rPr>
              <a:t>از اتفاقاتی که می توانند خطر انتقال "فراگیر" بیماری را داشته </a:t>
            </a:r>
            <a:r>
              <a:rPr lang="fa-IR" sz="2000" b="1" dirty="0" smtClean="0">
                <a:solidFill>
                  <a:schemeClr val="tx1"/>
                </a:solidFill>
                <a:cs typeface="B Mehr" panose="00000700000000000000" pitchFamily="2" charset="-78"/>
              </a:rPr>
              <a:t>باشند</a:t>
            </a:r>
            <a:r>
              <a:rPr lang="en-US" sz="2000" b="1" dirty="0" smtClean="0">
                <a:solidFill>
                  <a:schemeClr val="tx1"/>
                </a:solidFill>
                <a:cs typeface="B Mehr" panose="00000700000000000000" pitchFamily="2" charset="-78"/>
              </a:rPr>
              <a:t>، </a:t>
            </a:r>
            <a:r>
              <a:rPr lang="fa-IR" sz="2000" b="1" dirty="0" smtClean="0">
                <a:solidFill>
                  <a:schemeClr val="tx1"/>
                </a:solidFill>
                <a:cs typeface="B Mehr" panose="00000700000000000000" pitchFamily="2" charset="-78"/>
              </a:rPr>
              <a:t>اهمیت بسیاری </a:t>
            </a:r>
            <a:r>
              <a:rPr lang="fa-IR" sz="2000" b="1" dirty="0">
                <a:solidFill>
                  <a:schemeClr val="tx1"/>
                </a:solidFill>
                <a:cs typeface="B Mehr" panose="00000700000000000000" pitchFamily="2" charset="-78"/>
              </a:rPr>
              <a:t>در کنترل اپیدمی بیماری کووید- 19 خواهند داشت.</a:t>
            </a:r>
          </a:p>
          <a:p>
            <a:pPr algn="just" rtl="1"/>
            <a:r>
              <a:rPr lang="fa-IR" sz="2000" b="1" dirty="0">
                <a:solidFill>
                  <a:schemeClr val="tx1"/>
                </a:solidFill>
                <a:cs typeface="B Mehr" panose="00000700000000000000" pitchFamily="2" charset="-78"/>
              </a:rPr>
              <a:t>تجزیه و تحلیل رویدادهای فراگیر </a:t>
            </a:r>
            <a:r>
              <a:rPr lang="fa-IR" sz="2000" b="1" dirty="0" smtClean="0">
                <a:solidFill>
                  <a:schemeClr val="tx1"/>
                </a:solidFill>
                <a:cs typeface="B Mehr" panose="00000700000000000000" pitchFamily="2" charset="-78"/>
              </a:rPr>
              <a:t>در </a:t>
            </a:r>
            <a:r>
              <a:rPr lang="fa-IR" sz="2000" b="1" dirty="0">
                <a:solidFill>
                  <a:schemeClr val="tx1"/>
                </a:solidFill>
                <a:cs typeface="B Mehr" panose="00000700000000000000" pitchFamily="2" charset="-78"/>
              </a:rPr>
              <a:t>محیط های مختلف مانند تمرین های </a:t>
            </a:r>
            <a:r>
              <a:rPr lang="fa-IR" sz="2000" b="1" dirty="0" smtClean="0">
                <a:solidFill>
                  <a:schemeClr val="tx1"/>
                </a:solidFill>
                <a:cs typeface="B Mehr" panose="00000700000000000000" pitchFamily="2" charset="-78"/>
              </a:rPr>
              <a:t>گروههای کُر </a:t>
            </a:r>
            <a:r>
              <a:rPr lang="fa-IR" sz="2000" b="1" dirty="0">
                <a:solidFill>
                  <a:schemeClr val="tx1"/>
                </a:solidFill>
                <a:cs typeface="B Mehr" panose="00000700000000000000" pitchFamily="2" charset="-78"/>
              </a:rPr>
              <a:t>، تلفنخانه ها ، کلوپ های شبانه یا کنفرانس های علمی ، موارد مشترکی را بعنوان مهمترین زمینه های </a:t>
            </a:r>
            <a:r>
              <a:rPr lang="fa-IR" sz="2000" b="1" dirty="0" smtClean="0">
                <a:solidFill>
                  <a:schemeClr val="tx1"/>
                </a:solidFill>
                <a:cs typeface="B Mehr" panose="00000700000000000000" pitchFamily="2" charset="-78"/>
              </a:rPr>
              <a:t>انتقال ویروس </a:t>
            </a:r>
            <a:r>
              <a:rPr lang="fa-IR" sz="2000" b="1" dirty="0">
                <a:solidFill>
                  <a:schemeClr val="tx1"/>
                </a:solidFill>
                <a:cs typeface="B Mehr" panose="00000700000000000000" pitchFamily="2" charset="-78"/>
              </a:rPr>
              <a:t>کووید- 19 پیشنهاد کرده است که باید از آنها اجتناب شود. </a:t>
            </a:r>
            <a:r>
              <a:rPr lang="fa-IR" sz="2000" b="1" dirty="0">
                <a:solidFill>
                  <a:schemeClr val="bg1"/>
                </a:solidFill>
                <a:cs typeface="B Mehr" panose="00000700000000000000" pitchFamily="2" charset="-78"/>
              </a:rPr>
              <a:t>در همه این موارد، سه عامل مهم انتقال </a:t>
            </a:r>
            <a:r>
              <a:rPr lang="fa-IR" sz="2000" b="1" dirty="0" smtClean="0">
                <a:solidFill>
                  <a:schemeClr val="bg1"/>
                </a:solidFill>
                <a:cs typeface="B Mehr" panose="00000700000000000000" pitchFamily="2" charset="-78"/>
              </a:rPr>
              <a:t>عبارتند از</a:t>
            </a:r>
            <a:r>
              <a:rPr lang="fa-IR" sz="2000" b="1" dirty="0">
                <a:solidFill>
                  <a:schemeClr val="bg1"/>
                </a:solidFill>
                <a:cs typeface="B Mehr" panose="00000700000000000000" pitchFamily="2" charset="-78"/>
              </a:rPr>
              <a:t>:</a:t>
            </a:r>
          </a:p>
          <a:p>
            <a:pPr algn="just" rtl="1"/>
            <a:r>
              <a:rPr lang="fa-IR" sz="2400" b="1" dirty="0">
                <a:solidFill>
                  <a:schemeClr val="bg1"/>
                </a:solidFill>
                <a:cs typeface="B Mehr" panose="00000700000000000000" pitchFamily="2" charset="-78"/>
              </a:rPr>
              <a:t>1 . فضاهای سرپوشیده با تهویه نا مناسب و ناکافی</a:t>
            </a:r>
          </a:p>
          <a:p>
            <a:pPr algn="just" rtl="1"/>
            <a:r>
              <a:rPr lang="fa-IR" sz="2400" b="1" dirty="0">
                <a:solidFill>
                  <a:schemeClr val="bg1"/>
                </a:solidFill>
                <a:cs typeface="B Mehr" panose="00000700000000000000" pitchFamily="2" charset="-78"/>
              </a:rPr>
              <a:t>2 . شلوغی و تجمع افراد</a:t>
            </a:r>
          </a:p>
          <a:p>
            <a:pPr algn="just" rtl="1"/>
            <a:r>
              <a:rPr lang="fa-IR" sz="2400" b="1" dirty="0">
                <a:solidFill>
                  <a:schemeClr val="bg1"/>
                </a:solidFill>
                <a:cs typeface="B Mehr" panose="00000700000000000000" pitchFamily="2" charset="-78"/>
              </a:rPr>
              <a:t>3 . تماس نزدیک</a:t>
            </a:r>
          </a:p>
          <a:p>
            <a:pPr algn="just" rtl="1"/>
            <a:r>
              <a:rPr lang="fa-IR" sz="2000" b="1" dirty="0">
                <a:solidFill>
                  <a:schemeClr val="tx1"/>
                </a:solidFill>
                <a:cs typeface="B Mehr" panose="00000700000000000000" pitchFamily="2" charset="-78"/>
              </a:rPr>
              <a:t>خطر تماس و انتقال ویروس به میزان تهویه محیط، تجمع جمعیت، میزان استفاده از انواع ماسک، </a:t>
            </a:r>
            <a:r>
              <a:rPr lang="fa-IR" sz="2000" b="1" dirty="0" smtClean="0">
                <a:solidFill>
                  <a:schemeClr val="tx1"/>
                </a:solidFill>
                <a:cs typeface="B Mehr" panose="00000700000000000000" pitchFamily="2" charset="-78"/>
              </a:rPr>
              <a:t>مدت تماس </a:t>
            </a:r>
            <a:r>
              <a:rPr lang="fa-IR" sz="2000" b="1" dirty="0">
                <a:solidFill>
                  <a:schemeClr val="tx1"/>
                </a:solidFill>
                <a:cs typeface="B Mehr" panose="00000700000000000000" pitchFamily="2" charset="-78"/>
              </a:rPr>
              <a:t>و نوع فعالیت افراد بستگی </a:t>
            </a:r>
            <a:r>
              <a:rPr lang="fa-IR" sz="2000" b="1" dirty="0" smtClean="0">
                <a:solidFill>
                  <a:schemeClr val="tx1"/>
                </a:solidFill>
                <a:cs typeface="B Mehr" panose="00000700000000000000" pitchFamily="2" charset="-78"/>
              </a:rPr>
              <a:t>دارد.</a:t>
            </a:r>
            <a:endParaRPr lang="fa-IR" sz="2000" b="1" dirty="0">
              <a:solidFill>
                <a:schemeClr val="tx1"/>
              </a:solidFill>
              <a:cs typeface="B Mehr" panose="00000700000000000000" pitchFamily="2" charset="-78"/>
            </a:endParaRPr>
          </a:p>
          <a:p>
            <a:pPr algn="just" rtl="1"/>
            <a:r>
              <a:rPr lang="fa-IR" sz="2000" b="1" dirty="0">
                <a:solidFill>
                  <a:schemeClr val="bg1"/>
                </a:solidFill>
                <a:cs typeface="B Mehr" panose="00000700000000000000" pitchFamily="2" charset="-78"/>
              </a:rPr>
              <a:t>برای کنترل اپیدمی کووید- 19</a:t>
            </a:r>
            <a:r>
              <a:rPr lang="fa-IR" sz="2000" b="1" dirty="0">
                <a:solidFill>
                  <a:schemeClr val="tx1"/>
                </a:solidFill>
                <a:cs typeface="B Mehr" panose="00000700000000000000" pitchFamily="2" charset="-78"/>
              </a:rPr>
              <a:t> باید رویدادهای فراگیر </a:t>
            </a:r>
            <a:r>
              <a:rPr lang="fa-IR" sz="2000" b="1" dirty="0" smtClean="0">
                <a:solidFill>
                  <a:schemeClr val="tx1"/>
                </a:solidFill>
                <a:cs typeface="B Mehr" panose="00000700000000000000" pitchFamily="2" charset="-78"/>
              </a:rPr>
              <a:t>در </a:t>
            </a:r>
            <a:r>
              <a:rPr lang="fa-IR" sz="2000" b="1" dirty="0">
                <a:solidFill>
                  <a:schemeClr val="tx1"/>
                </a:solidFill>
                <a:cs typeface="B Mehr" panose="00000700000000000000" pitchFamily="2" charset="-78"/>
              </a:rPr>
              <a:t>هر منطقه شناسایی </a:t>
            </a:r>
            <a:r>
              <a:rPr lang="fa-IR" sz="2000" b="1" dirty="0" smtClean="0">
                <a:solidFill>
                  <a:schemeClr val="tx1"/>
                </a:solidFill>
                <a:cs typeface="B Mehr" panose="00000700000000000000" pitchFamily="2" charset="-78"/>
              </a:rPr>
              <a:t>و پیشگیری شوند</a:t>
            </a:r>
            <a:endParaRPr lang="fa-IR" sz="2000" b="1" dirty="0">
              <a:solidFill>
                <a:schemeClr val="tx1"/>
              </a:solidFill>
              <a:cs typeface="B Mehr" panose="00000700000000000000" pitchFamily="2" charset="-78"/>
            </a:endParaRPr>
          </a:p>
          <a:p>
            <a:pPr algn="just" rtl="1"/>
            <a:r>
              <a:rPr lang="fa-IR" sz="2000" b="1" dirty="0">
                <a:solidFill>
                  <a:schemeClr val="tx1"/>
                </a:solidFill>
                <a:cs typeface="B Mehr" panose="00000700000000000000" pitchFamily="2" charset="-78"/>
              </a:rPr>
              <a:t>احتمال انتقال عفونت به مجموعه عواملی چون تعداد ویروس فرد مبدأ، میزان گردش و تهویه هوا و پوشیدن </a:t>
            </a:r>
            <a:r>
              <a:rPr lang="fa-IR" sz="2000" b="1" dirty="0" smtClean="0">
                <a:solidFill>
                  <a:schemeClr val="tx1"/>
                </a:solidFill>
                <a:cs typeface="B Mehr" panose="00000700000000000000" pitchFamily="2" charset="-78"/>
              </a:rPr>
              <a:t>ماسک توسط </a:t>
            </a:r>
            <a:r>
              <a:rPr lang="fa-IR" sz="2000" b="1" dirty="0">
                <a:solidFill>
                  <a:schemeClr val="tx1"/>
                </a:solidFill>
                <a:cs typeface="B Mehr" panose="00000700000000000000" pitchFamily="2" charset="-78"/>
              </a:rPr>
              <a:t>فرد مبدأ و فرد در تماس بستگی دارد </a:t>
            </a:r>
            <a:r>
              <a:rPr lang="fa-IR" sz="2000" b="1" dirty="0" smtClean="0">
                <a:solidFill>
                  <a:schemeClr val="tx1"/>
                </a:solidFill>
                <a:cs typeface="B Mehr" panose="00000700000000000000" pitchFamily="2" charset="-78"/>
              </a:rPr>
              <a:t>. </a:t>
            </a:r>
            <a:r>
              <a:rPr lang="fa-IR" sz="2000" b="1" dirty="0">
                <a:solidFill>
                  <a:schemeClr val="tx1"/>
                </a:solidFill>
                <a:cs typeface="B Mehr" panose="00000700000000000000" pitchFamily="2" charset="-78"/>
              </a:rPr>
              <a:t>از آنجایی که انتقال تنفسی ویروس مهمترین راه انتقال می باشد</a:t>
            </a:r>
            <a:r>
              <a:rPr lang="fa-IR" sz="2000" b="1" dirty="0" smtClean="0">
                <a:solidFill>
                  <a:schemeClr val="tx1"/>
                </a:solidFill>
                <a:cs typeface="B Mehr" panose="00000700000000000000" pitchFamily="2" charset="-78"/>
              </a:rPr>
              <a:t>، استفاده </a:t>
            </a:r>
            <a:r>
              <a:rPr lang="fa-IR" sz="2000" b="1" dirty="0">
                <a:solidFill>
                  <a:schemeClr val="tx1"/>
                </a:solidFill>
                <a:cs typeface="B Mehr" panose="00000700000000000000" pitchFamily="2" charset="-78"/>
              </a:rPr>
              <a:t>از ماسک مناسب و رعایت فاصله فیزیکی، بطور قابل توجهی خطر انتقال ویروس را کاهش می </a:t>
            </a:r>
            <a:r>
              <a:rPr lang="fa-IR" sz="2000" b="1" dirty="0" smtClean="0">
                <a:solidFill>
                  <a:schemeClr val="tx1"/>
                </a:solidFill>
                <a:cs typeface="B Mehr" panose="00000700000000000000" pitchFamily="2" charset="-78"/>
              </a:rPr>
              <a:t>دهد.</a:t>
            </a:r>
            <a:endParaRPr lang="en-US" sz="2000" b="1" dirty="0">
              <a:solidFill>
                <a:schemeClr val="tx1"/>
              </a:solidFill>
              <a:cs typeface="B Mehr" panose="00000700000000000000" pitchFamily="2" charset="-78"/>
            </a:endParaRPr>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689" y="685800"/>
            <a:ext cx="8786625" cy="380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689" y="4419600"/>
            <a:ext cx="8786626"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875" y="4781550"/>
            <a:ext cx="8848725"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142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bg/>
                                          </p:spTgt>
                                        </p:tgtEl>
                                        <p:attrNameLst>
                                          <p:attrName>style.visibility</p:attrName>
                                        </p:attrNameLst>
                                      </p:cBhvr>
                                      <p:to>
                                        <p:strVal val="visible"/>
                                      </p:to>
                                    </p:set>
                                    <p:animEffect transition="in" filter="wipe(up)">
                                      <p:cBhvr>
                                        <p:cTn id="12" dur="2000"/>
                                        <p:tgtEl>
                                          <p:spTgt spid="14">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wd">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wipe(up)">
                                      <p:cBhvr>
                                        <p:cTn id="17" dur="20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wd">
                                    <p:tmPct val="10000"/>
                                  </p:iterate>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wipe(up)">
                                      <p:cBhvr>
                                        <p:cTn id="22" dur="2000"/>
                                        <p:tgtEl>
                                          <p:spTgt spid="1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wd">
                                    <p:tmPct val="10000"/>
                                  </p:iterate>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wipe(up)">
                                      <p:cBhvr>
                                        <p:cTn id="27" dur="2000"/>
                                        <p:tgtEl>
                                          <p:spTgt spid="1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wd">
                                    <p:tmPct val="10000"/>
                                  </p:iterate>
                                  <p:childTnLst>
                                    <p:set>
                                      <p:cBhvr>
                                        <p:cTn id="31" dur="1" fill="hold">
                                          <p:stCondLst>
                                            <p:cond delay="0"/>
                                          </p:stCondLst>
                                        </p:cTn>
                                        <p:tgtEl>
                                          <p:spTgt spid="14">
                                            <p:txEl>
                                              <p:pRg st="3" end="3"/>
                                            </p:txEl>
                                          </p:spTgt>
                                        </p:tgtEl>
                                        <p:attrNameLst>
                                          <p:attrName>style.visibility</p:attrName>
                                        </p:attrNameLst>
                                      </p:cBhvr>
                                      <p:to>
                                        <p:strVal val="visible"/>
                                      </p:to>
                                    </p:set>
                                    <p:animEffect transition="in" filter="wipe(up)">
                                      <p:cBhvr>
                                        <p:cTn id="32" dur="2000"/>
                                        <p:tgtEl>
                                          <p:spTgt spid="1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wd">
                                    <p:tmPct val="10000"/>
                                  </p:iterate>
                                  <p:childTnLst>
                                    <p:set>
                                      <p:cBhvr>
                                        <p:cTn id="36" dur="1" fill="hold">
                                          <p:stCondLst>
                                            <p:cond delay="0"/>
                                          </p:stCondLst>
                                        </p:cTn>
                                        <p:tgtEl>
                                          <p:spTgt spid="14">
                                            <p:txEl>
                                              <p:pRg st="4" end="4"/>
                                            </p:txEl>
                                          </p:spTgt>
                                        </p:tgtEl>
                                        <p:attrNameLst>
                                          <p:attrName>style.visibility</p:attrName>
                                        </p:attrNameLst>
                                      </p:cBhvr>
                                      <p:to>
                                        <p:strVal val="visible"/>
                                      </p:to>
                                    </p:set>
                                    <p:animEffect transition="in" filter="wipe(up)">
                                      <p:cBhvr>
                                        <p:cTn id="37" dur="2000"/>
                                        <p:tgtEl>
                                          <p:spTgt spid="1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wd">
                                    <p:tmPct val="10000"/>
                                  </p:iterate>
                                  <p:childTnLst>
                                    <p:set>
                                      <p:cBhvr>
                                        <p:cTn id="41" dur="1" fill="hold">
                                          <p:stCondLst>
                                            <p:cond delay="0"/>
                                          </p:stCondLst>
                                        </p:cTn>
                                        <p:tgtEl>
                                          <p:spTgt spid="14">
                                            <p:txEl>
                                              <p:pRg st="5" end="5"/>
                                            </p:txEl>
                                          </p:spTgt>
                                        </p:tgtEl>
                                        <p:attrNameLst>
                                          <p:attrName>style.visibility</p:attrName>
                                        </p:attrNameLst>
                                      </p:cBhvr>
                                      <p:to>
                                        <p:strVal val="visible"/>
                                      </p:to>
                                    </p:set>
                                    <p:animEffect transition="in" filter="wipe(up)">
                                      <p:cBhvr>
                                        <p:cTn id="42" dur="2000"/>
                                        <p:tgtEl>
                                          <p:spTgt spid="1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wd">
                                    <p:tmPct val="10000"/>
                                  </p:iterate>
                                  <p:childTnLst>
                                    <p:set>
                                      <p:cBhvr>
                                        <p:cTn id="46" dur="1" fill="hold">
                                          <p:stCondLst>
                                            <p:cond delay="0"/>
                                          </p:stCondLst>
                                        </p:cTn>
                                        <p:tgtEl>
                                          <p:spTgt spid="14">
                                            <p:txEl>
                                              <p:pRg st="6" end="6"/>
                                            </p:txEl>
                                          </p:spTgt>
                                        </p:tgtEl>
                                        <p:attrNameLst>
                                          <p:attrName>style.visibility</p:attrName>
                                        </p:attrNameLst>
                                      </p:cBhvr>
                                      <p:to>
                                        <p:strVal val="visible"/>
                                      </p:to>
                                    </p:set>
                                    <p:animEffect transition="in" filter="wipe(up)">
                                      <p:cBhvr>
                                        <p:cTn id="47" dur="2000"/>
                                        <p:tgtEl>
                                          <p:spTgt spid="1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wd">
                                    <p:tmPct val="10000"/>
                                  </p:iterate>
                                  <p:childTnLst>
                                    <p:set>
                                      <p:cBhvr>
                                        <p:cTn id="51" dur="1" fill="hold">
                                          <p:stCondLst>
                                            <p:cond delay="0"/>
                                          </p:stCondLst>
                                        </p:cTn>
                                        <p:tgtEl>
                                          <p:spTgt spid="14">
                                            <p:txEl>
                                              <p:pRg st="7" end="7"/>
                                            </p:txEl>
                                          </p:spTgt>
                                        </p:tgtEl>
                                        <p:attrNameLst>
                                          <p:attrName>style.visibility</p:attrName>
                                        </p:attrNameLst>
                                      </p:cBhvr>
                                      <p:to>
                                        <p:strVal val="visible"/>
                                      </p:to>
                                    </p:set>
                                    <p:animEffect transition="in" filter="wipe(up)">
                                      <p:cBhvr>
                                        <p:cTn id="52" dur="2000"/>
                                        <p:tgtEl>
                                          <p:spTgt spid="14">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xit" presetSubtype="0" fill="hold" grpId="1" nodeType="clickEffect">
                                  <p:stCondLst>
                                    <p:cond delay="0"/>
                                  </p:stCondLst>
                                  <p:iterate type="wd">
                                    <p:tmPct val="0"/>
                                  </p:iterate>
                                  <p:childTnLst>
                                    <p:animEffect transition="out" filter="fade">
                                      <p:cBhvr>
                                        <p:cTn id="56" dur="1000"/>
                                        <p:tgtEl>
                                          <p:spTgt spid="14">
                                            <p:txEl>
                                              <p:pRg st="0" end="0"/>
                                            </p:txEl>
                                          </p:spTgt>
                                        </p:tgtEl>
                                      </p:cBhvr>
                                    </p:animEffect>
                                    <p:anim calcmode="lin" valueType="num">
                                      <p:cBhvr>
                                        <p:cTn id="57" dur="1000"/>
                                        <p:tgtEl>
                                          <p:spTgt spid="14">
                                            <p:txEl>
                                              <p:pRg st="0" end="0"/>
                                            </p:txEl>
                                          </p:spTgt>
                                        </p:tgtEl>
                                        <p:attrNameLst>
                                          <p:attrName>ppt_x</p:attrName>
                                        </p:attrNameLst>
                                      </p:cBhvr>
                                      <p:tavLst>
                                        <p:tav tm="0">
                                          <p:val>
                                            <p:strVal val="ppt_x"/>
                                          </p:val>
                                        </p:tav>
                                        <p:tav tm="100000">
                                          <p:val>
                                            <p:strVal val="ppt_x"/>
                                          </p:val>
                                        </p:tav>
                                      </p:tavLst>
                                    </p:anim>
                                    <p:anim calcmode="lin" valueType="num">
                                      <p:cBhvr>
                                        <p:cTn id="58" dur="1000"/>
                                        <p:tgtEl>
                                          <p:spTgt spid="14">
                                            <p:txEl>
                                              <p:pRg st="0" end="0"/>
                                            </p:txEl>
                                          </p:spTgt>
                                        </p:tgtEl>
                                        <p:attrNameLst>
                                          <p:attrName>ppt_y</p:attrName>
                                        </p:attrNameLst>
                                      </p:cBhvr>
                                      <p:tavLst>
                                        <p:tav tm="0">
                                          <p:val>
                                            <p:strVal val="ppt_y"/>
                                          </p:val>
                                        </p:tav>
                                        <p:tav tm="100000">
                                          <p:val>
                                            <p:strVal val="ppt_y+.1"/>
                                          </p:val>
                                        </p:tav>
                                      </p:tavLst>
                                    </p:anim>
                                    <p:set>
                                      <p:cBhvr>
                                        <p:cTn id="59" dur="1" fill="hold">
                                          <p:stCondLst>
                                            <p:cond delay="999"/>
                                          </p:stCondLst>
                                        </p:cTn>
                                        <p:tgtEl>
                                          <p:spTgt spid="14">
                                            <p:txEl>
                                              <p:pRg st="0" end="0"/>
                                            </p:txEl>
                                          </p:spTgt>
                                        </p:tgtEl>
                                        <p:attrNameLst>
                                          <p:attrName>style.visibility</p:attrName>
                                        </p:attrNameLst>
                                      </p:cBhvr>
                                      <p:to>
                                        <p:strVal val="hidden"/>
                                      </p:to>
                                    </p:set>
                                  </p:childTnLst>
                                </p:cTn>
                              </p:par>
                              <p:par>
                                <p:cTn id="60" presetID="42" presetClass="exit" presetSubtype="0" fill="hold" grpId="1" nodeType="withEffect">
                                  <p:stCondLst>
                                    <p:cond delay="0"/>
                                  </p:stCondLst>
                                  <p:iterate type="wd">
                                    <p:tmPct val="0"/>
                                  </p:iterate>
                                  <p:childTnLst>
                                    <p:animEffect transition="out" filter="fade">
                                      <p:cBhvr>
                                        <p:cTn id="61" dur="1000"/>
                                        <p:tgtEl>
                                          <p:spTgt spid="14">
                                            <p:txEl>
                                              <p:pRg st="1" end="1"/>
                                            </p:txEl>
                                          </p:spTgt>
                                        </p:tgtEl>
                                      </p:cBhvr>
                                    </p:animEffect>
                                    <p:anim calcmode="lin" valueType="num">
                                      <p:cBhvr>
                                        <p:cTn id="62" dur="1000"/>
                                        <p:tgtEl>
                                          <p:spTgt spid="14">
                                            <p:txEl>
                                              <p:pRg st="1" end="1"/>
                                            </p:txEl>
                                          </p:spTgt>
                                        </p:tgtEl>
                                        <p:attrNameLst>
                                          <p:attrName>ppt_x</p:attrName>
                                        </p:attrNameLst>
                                      </p:cBhvr>
                                      <p:tavLst>
                                        <p:tav tm="0">
                                          <p:val>
                                            <p:strVal val="ppt_x"/>
                                          </p:val>
                                        </p:tav>
                                        <p:tav tm="100000">
                                          <p:val>
                                            <p:strVal val="ppt_x"/>
                                          </p:val>
                                        </p:tav>
                                      </p:tavLst>
                                    </p:anim>
                                    <p:anim calcmode="lin" valueType="num">
                                      <p:cBhvr>
                                        <p:cTn id="63" dur="1000"/>
                                        <p:tgtEl>
                                          <p:spTgt spid="14">
                                            <p:txEl>
                                              <p:pRg st="1" end="1"/>
                                            </p:txEl>
                                          </p:spTgt>
                                        </p:tgtEl>
                                        <p:attrNameLst>
                                          <p:attrName>ppt_y</p:attrName>
                                        </p:attrNameLst>
                                      </p:cBhvr>
                                      <p:tavLst>
                                        <p:tav tm="0">
                                          <p:val>
                                            <p:strVal val="ppt_y"/>
                                          </p:val>
                                        </p:tav>
                                        <p:tav tm="100000">
                                          <p:val>
                                            <p:strVal val="ppt_y+.1"/>
                                          </p:val>
                                        </p:tav>
                                      </p:tavLst>
                                    </p:anim>
                                    <p:set>
                                      <p:cBhvr>
                                        <p:cTn id="64" dur="1" fill="hold">
                                          <p:stCondLst>
                                            <p:cond delay="999"/>
                                          </p:stCondLst>
                                        </p:cTn>
                                        <p:tgtEl>
                                          <p:spTgt spid="14">
                                            <p:txEl>
                                              <p:pRg st="1" end="1"/>
                                            </p:txEl>
                                          </p:spTgt>
                                        </p:tgtEl>
                                        <p:attrNameLst>
                                          <p:attrName>style.visibility</p:attrName>
                                        </p:attrNameLst>
                                      </p:cBhvr>
                                      <p:to>
                                        <p:strVal val="hidden"/>
                                      </p:to>
                                    </p:set>
                                  </p:childTnLst>
                                </p:cTn>
                              </p:par>
                              <p:par>
                                <p:cTn id="65" presetID="42" presetClass="exit" presetSubtype="0" fill="hold" grpId="1" nodeType="withEffect">
                                  <p:stCondLst>
                                    <p:cond delay="0"/>
                                  </p:stCondLst>
                                  <p:iterate type="wd">
                                    <p:tmPct val="0"/>
                                  </p:iterate>
                                  <p:childTnLst>
                                    <p:animEffect transition="out" filter="fade">
                                      <p:cBhvr>
                                        <p:cTn id="66" dur="1000"/>
                                        <p:tgtEl>
                                          <p:spTgt spid="14">
                                            <p:txEl>
                                              <p:pRg st="2" end="2"/>
                                            </p:txEl>
                                          </p:spTgt>
                                        </p:tgtEl>
                                      </p:cBhvr>
                                    </p:animEffect>
                                    <p:anim calcmode="lin" valueType="num">
                                      <p:cBhvr>
                                        <p:cTn id="67" dur="1000"/>
                                        <p:tgtEl>
                                          <p:spTgt spid="14">
                                            <p:txEl>
                                              <p:pRg st="2" end="2"/>
                                            </p:txEl>
                                          </p:spTgt>
                                        </p:tgtEl>
                                        <p:attrNameLst>
                                          <p:attrName>ppt_x</p:attrName>
                                        </p:attrNameLst>
                                      </p:cBhvr>
                                      <p:tavLst>
                                        <p:tav tm="0">
                                          <p:val>
                                            <p:strVal val="ppt_x"/>
                                          </p:val>
                                        </p:tav>
                                        <p:tav tm="100000">
                                          <p:val>
                                            <p:strVal val="ppt_x"/>
                                          </p:val>
                                        </p:tav>
                                      </p:tavLst>
                                    </p:anim>
                                    <p:anim calcmode="lin" valueType="num">
                                      <p:cBhvr>
                                        <p:cTn id="68" dur="1000"/>
                                        <p:tgtEl>
                                          <p:spTgt spid="14">
                                            <p:txEl>
                                              <p:pRg st="2" end="2"/>
                                            </p:txEl>
                                          </p:spTgt>
                                        </p:tgtEl>
                                        <p:attrNameLst>
                                          <p:attrName>ppt_y</p:attrName>
                                        </p:attrNameLst>
                                      </p:cBhvr>
                                      <p:tavLst>
                                        <p:tav tm="0">
                                          <p:val>
                                            <p:strVal val="ppt_y"/>
                                          </p:val>
                                        </p:tav>
                                        <p:tav tm="100000">
                                          <p:val>
                                            <p:strVal val="ppt_y+.1"/>
                                          </p:val>
                                        </p:tav>
                                      </p:tavLst>
                                    </p:anim>
                                    <p:set>
                                      <p:cBhvr>
                                        <p:cTn id="69" dur="1" fill="hold">
                                          <p:stCondLst>
                                            <p:cond delay="999"/>
                                          </p:stCondLst>
                                        </p:cTn>
                                        <p:tgtEl>
                                          <p:spTgt spid="14">
                                            <p:txEl>
                                              <p:pRg st="2" end="2"/>
                                            </p:txEl>
                                          </p:spTgt>
                                        </p:tgtEl>
                                        <p:attrNameLst>
                                          <p:attrName>style.visibility</p:attrName>
                                        </p:attrNameLst>
                                      </p:cBhvr>
                                      <p:to>
                                        <p:strVal val="hidden"/>
                                      </p:to>
                                    </p:set>
                                  </p:childTnLst>
                                </p:cTn>
                              </p:par>
                              <p:par>
                                <p:cTn id="70" presetID="42" presetClass="exit" presetSubtype="0" fill="hold" grpId="1" nodeType="withEffect">
                                  <p:stCondLst>
                                    <p:cond delay="0"/>
                                  </p:stCondLst>
                                  <p:iterate type="wd">
                                    <p:tmPct val="0"/>
                                  </p:iterate>
                                  <p:childTnLst>
                                    <p:animEffect transition="out" filter="fade">
                                      <p:cBhvr>
                                        <p:cTn id="71" dur="1000"/>
                                        <p:tgtEl>
                                          <p:spTgt spid="14">
                                            <p:txEl>
                                              <p:pRg st="3" end="3"/>
                                            </p:txEl>
                                          </p:spTgt>
                                        </p:tgtEl>
                                      </p:cBhvr>
                                    </p:animEffect>
                                    <p:anim calcmode="lin" valueType="num">
                                      <p:cBhvr>
                                        <p:cTn id="72" dur="1000"/>
                                        <p:tgtEl>
                                          <p:spTgt spid="14">
                                            <p:txEl>
                                              <p:pRg st="3" end="3"/>
                                            </p:txEl>
                                          </p:spTgt>
                                        </p:tgtEl>
                                        <p:attrNameLst>
                                          <p:attrName>ppt_x</p:attrName>
                                        </p:attrNameLst>
                                      </p:cBhvr>
                                      <p:tavLst>
                                        <p:tav tm="0">
                                          <p:val>
                                            <p:strVal val="ppt_x"/>
                                          </p:val>
                                        </p:tav>
                                        <p:tav tm="100000">
                                          <p:val>
                                            <p:strVal val="ppt_x"/>
                                          </p:val>
                                        </p:tav>
                                      </p:tavLst>
                                    </p:anim>
                                    <p:anim calcmode="lin" valueType="num">
                                      <p:cBhvr>
                                        <p:cTn id="73" dur="1000"/>
                                        <p:tgtEl>
                                          <p:spTgt spid="14">
                                            <p:txEl>
                                              <p:pRg st="3" end="3"/>
                                            </p:txEl>
                                          </p:spTgt>
                                        </p:tgtEl>
                                        <p:attrNameLst>
                                          <p:attrName>ppt_y</p:attrName>
                                        </p:attrNameLst>
                                      </p:cBhvr>
                                      <p:tavLst>
                                        <p:tav tm="0">
                                          <p:val>
                                            <p:strVal val="ppt_y"/>
                                          </p:val>
                                        </p:tav>
                                        <p:tav tm="100000">
                                          <p:val>
                                            <p:strVal val="ppt_y+.1"/>
                                          </p:val>
                                        </p:tav>
                                      </p:tavLst>
                                    </p:anim>
                                    <p:set>
                                      <p:cBhvr>
                                        <p:cTn id="74" dur="1" fill="hold">
                                          <p:stCondLst>
                                            <p:cond delay="999"/>
                                          </p:stCondLst>
                                        </p:cTn>
                                        <p:tgtEl>
                                          <p:spTgt spid="14">
                                            <p:txEl>
                                              <p:pRg st="3" end="3"/>
                                            </p:txEl>
                                          </p:spTgt>
                                        </p:tgtEl>
                                        <p:attrNameLst>
                                          <p:attrName>style.visibility</p:attrName>
                                        </p:attrNameLst>
                                      </p:cBhvr>
                                      <p:to>
                                        <p:strVal val="hidden"/>
                                      </p:to>
                                    </p:set>
                                  </p:childTnLst>
                                </p:cTn>
                              </p:par>
                              <p:par>
                                <p:cTn id="75" presetID="42" presetClass="exit" presetSubtype="0" fill="hold" grpId="1" nodeType="withEffect">
                                  <p:stCondLst>
                                    <p:cond delay="0"/>
                                  </p:stCondLst>
                                  <p:iterate type="wd">
                                    <p:tmPct val="0"/>
                                  </p:iterate>
                                  <p:childTnLst>
                                    <p:animEffect transition="out" filter="fade">
                                      <p:cBhvr>
                                        <p:cTn id="76" dur="1000"/>
                                        <p:tgtEl>
                                          <p:spTgt spid="14">
                                            <p:txEl>
                                              <p:pRg st="4" end="4"/>
                                            </p:txEl>
                                          </p:spTgt>
                                        </p:tgtEl>
                                      </p:cBhvr>
                                    </p:animEffect>
                                    <p:anim calcmode="lin" valueType="num">
                                      <p:cBhvr>
                                        <p:cTn id="77" dur="1000"/>
                                        <p:tgtEl>
                                          <p:spTgt spid="14">
                                            <p:txEl>
                                              <p:pRg st="4" end="4"/>
                                            </p:txEl>
                                          </p:spTgt>
                                        </p:tgtEl>
                                        <p:attrNameLst>
                                          <p:attrName>ppt_x</p:attrName>
                                        </p:attrNameLst>
                                      </p:cBhvr>
                                      <p:tavLst>
                                        <p:tav tm="0">
                                          <p:val>
                                            <p:strVal val="ppt_x"/>
                                          </p:val>
                                        </p:tav>
                                        <p:tav tm="100000">
                                          <p:val>
                                            <p:strVal val="ppt_x"/>
                                          </p:val>
                                        </p:tav>
                                      </p:tavLst>
                                    </p:anim>
                                    <p:anim calcmode="lin" valueType="num">
                                      <p:cBhvr>
                                        <p:cTn id="78" dur="1000"/>
                                        <p:tgtEl>
                                          <p:spTgt spid="14">
                                            <p:txEl>
                                              <p:pRg st="4" end="4"/>
                                            </p:txEl>
                                          </p:spTgt>
                                        </p:tgtEl>
                                        <p:attrNameLst>
                                          <p:attrName>ppt_y</p:attrName>
                                        </p:attrNameLst>
                                      </p:cBhvr>
                                      <p:tavLst>
                                        <p:tav tm="0">
                                          <p:val>
                                            <p:strVal val="ppt_y"/>
                                          </p:val>
                                        </p:tav>
                                        <p:tav tm="100000">
                                          <p:val>
                                            <p:strVal val="ppt_y+.1"/>
                                          </p:val>
                                        </p:tav>
                                      </p:tavLst>
                                    </p:anim>
                                    <p:set>
                                      <p:cBhvr>
                                        <p:cTn id="79" dur="1" fill="hold">
                                          <p:stCondLst>
                                            <p:cond delay="999"/>
                                          </p:stCondLst>
                                        </p:cTn>
                                        <p:tgtEl>
                                          <p:spTgt spid="14">
                                            <p:txEl>
                                              <p:pRg st="4" end="4"/>
                                            </p:txEl>
                                          </p:spTgt>
                                        </p:tgtEl>
                                        <p:attrNameLst>
                                          <p:attrName>style.visibility</p:attrName>
                                        </p:attrNameLst>
                                      </p:cBhvr>
                                      <p:to>
                                        <p:strVal val="hidden"/>
                                      </p:to>
                                    </p:set>
                                  </p:childTnLst>
                                </p:cTn>
                              </p:par>
                              <p:par>
                                <p:cTn id="80" presetID="42" presetClass="exit" presetSubtype="0" fill="hold" grpId="1" nodeType="withEffect">
                                  <p:stCondLst>
                                    <p:cond delay="0"/>
                                  </p:stCondLst>
                                  <p:iterate type="wd">
                                    <p:tmPct val="0"/>
                                  </p:iterate>
                                  <p:childTnLst>
                                    <p:animEffect transition="out" filter="fade">
                                      <p:cBhvr>
                                        <p:cTn id="81" dur="1000"/>
                                        <p:tgtEl>
                                          <p:spTgt spid="14">
                                            <p:txEl>
                                              <p:pRg st="5" end="5"/>
                                            </p:txEl>
                                          </p:spTgt>
                                        </p:tgtEl>
                                      </p:cBhvr>
                                    </p:animEffect>
                                    <p:anim calcmode="lin" valueType="num">
                                      <p:cBhvr>
                                        <p:cTn id="82" dur="1000"/>
                                        <p:tgtEl>
                                          <p:spTgt spid="14">
                                            <p:txEl>
                                              <p:pRg st="5" end="5"/>
                                            </p:txEl>
                                          </p:spTgt>
                                        </p:tgtEl>
                                        <p:attrNameLst>
                                          <p:attrName>ppt_x</p:attrName>
                                        </p:attrNameLst>
                                      </p:cBhvr>
                                      <p:tavLst>
                                        <p:tav tm="0">
                                          <p:val>
                                            <p:strVal val="ppt_x"/>
                                          </p:val>
                                        </p:tav>
                                        <p:tav tm="100000">
                                          <p:val>
                                            <p:strVal val="ppt_x"/>
                                          </p:val>
                                        </p:tav>
                                      </p:tavLst>
                                    </p:anim>
                                    <p:anim calcmode="lin" valueType="num">
                                      <p:cBhvr>
                                        <p:cTn id="83" dur="1000"/>
                                        <p:tgtEl>
                                          <p:spTgt spid="14">
                                            <p:txEl>
                                              <p:pRg st="5" end="5"/>
                                            </p:txEl>
                                          </p:spTgt>
                                        </p:tgtEl>
                                        <p:attrNameLst>
                                          <p:attrName>ppt_y</p:attrName>
                                        </p:attrNameLst>
                                      </p:cBhvr>
                                      <p:tavLst>
                                        <p:tav tm="0">
                                          <p:val>
                                            <p:strVal val="ppt_y"/>
                                          </p:val>
                                        </p:tav>
                                        <p:tav tm="100000">
                                          <p:val>
                                            <p:strVal val="ppt_y+.1"/>
                                          </p:val>
                                        </p:tav>
                                      </p:tavLst>
                                    </p:anim>
                                    <p:set>
                                      <p:cBhvr>
                                        <p:cTn id="84" dur="1" fill="hold">
                                          <p:stCondLst>
                                            <p:cond delay="999"/>
                                          </p:stCondLst>
                                        </p:cTn>
                                        <p:tgtEl>
                                          <p:spTgt spid="14">
                                            <p:txEl>
                                              <p:pRg st="5" end="5"/>
                                            </p:txEl>
                                          </p:spTgt>
                                        </p:tgtEl>
                                        <p:attrNameLst>
                                          <p:attrName>style.visibility</p:attrName>
                                        </p:attrNameLst>
                                      </p:cBhvr>
                                      <p:to>
                                        <p:strVal val="hidden"/>
                                      </p:to>
                                    </p:set>
                                  </p:childTnLst>
                                </p:cTn>
                              </p:par>
                              <p:par>
                                <p:cTn id="85" presetID="42" presetClass="exit" presetSubtype="0" fill="hold" grpId="1" nodeType="withEffect">
                                  <p:stCondLst>
                                    <p:cond delay="0"/>
                                  </p:stCondLst>
                                  <p:iterate type="wd">
                                    <p:tmPct val="0"/>
                                  </p:iterate>
                                  <p:childTnLst>
                                    <p:animEffect transition="out" filter="fade">
                                      <p:cBhvr>
                                        <p:cTn id="86" dur="1000"/>
                                        <p:tgtEl>
                                          <p:spTgt spid="14">
                                            <p:txEl>
                                              <p:pRg st="6" end="6"/>
                                            </p:txEl>
                                          </p:spTgt>
                                        </p:tgtEl>
                                      </p:cBhvr>
                                    </p:animEffect>
                                    <p:anim calcmode="lin" valueType="num">
                                      <p:cBhvr>
                                        <p:cTn id="87" dur="1000"/>
                                        <p:tgtEl>
                                          <p:spTgt spid="14">
                                            <p:txEl>
                                              <p:pRg st="6" end="6"/>
                                            </p:txEl>
                                          </p:spTgt>
                                        </p:tgtEl>
                                        <p:attrNameLst>
                                          <p:attrName>ppt_x</p:attrName>
                                        </p:attrNameLst>
                                      </p:cBhvr>
                                      <p:tavLst>
                                        <p:tav tm="0">
                                          <p:val>
                                            <p:strVal val="ppt_x"/>
                                          </p:val>
                                        </p:tav>
                                        <p:tav tm="100000">
                                          <p:val>
                                            <p:strVal val="ppt_x"/>
                                          </p:val>
                                        </p:tav>
                                      </p:tavLst>
                                    </p:anim>
                                    <p:anim calcmode="lin" valueType="num">
                                      <p:cBhvr>
                                        <p:cTn id="88" dur="1000"/>
                                        <p:tgtEl>
                                          <p:spTgt spid="14">
                                            <p:txEl>
                                              <p:pRg st="6" end="6"/>
                                            </p:txEl>
                                          </p:spTgt>
                                        </p:tgtEl>
                                        <p:attrNameLst>
                                          <p:attrName>ppt_y</p:attrName>
                                        </p:attrNameLst>
                                      </p:cBhvr>
                                      <p:tavLst>
                                        <p:tav tm="0">
                                          <p:val>
                                            <p:strVal val="ppt_y"/>
                                          </p:val>
                                        </p:tav>
                                        <p:tav tm="100000">
                                          <p:val>
                                            <p:strVal val="ppt_y+.1"/>
                                          </p:val>
                                        </p:tav>
                                      </p:tavLst>
                                    </p:anim>
                                    <p:set>
                                      <p:cBhvr>
                                        <p:cTn id="89" dur="1" fill="hold">
                                          <p:stCondLst>
                                            <p:cond delay="999"/>
                                          </p:stCondLst>
                                        </p:cTn>
                                        <p:tgtEl>
                                          <p:spTgt spid="14">
                                            <p:txEl>
                                              <p:pRg st="6" end="6"/>
                                            </p:txEl>
                                          </p:spTgt>
                                        </p:tgtEl>
                                        <p:attrNameLst>
                                          <p:attrName>style.visibility</p:attrName>
                                        </p:attrNameLst>
                                      </p:cBhvr>
                                      <p:to>
                                        <p:strVal val="hidden"/>
                                      </p:to>
                                    </p:set>
                                  </p:childTnLst>
                                </p:cTn>
                              </p:par>
                              <p:par>
                                <p:cTn id="90" presetID="42" presetClass="exit" presetSubtype="0" fill="hold" grpId="1" nodeType="withEffect">
                                  <p:stCondLst>
                                    <p:cond delay="0"/>
                                  </p:stCondLst>
                                  <p:iterate type="wd">
                                    <p:tmPct val="0"/>
                                  </p:iterate>
                                  <p:childTnLst>
                                    <p:animEffect transition="out" filter="fade">
                                      <p:cBhvr>
                                        <p:cTn id="91" dur="1000"/>
                                        <p:tgtEl>
                                          <p:spTgt spid="14">
                                            <p:txEl>
                                              <p:pRg st="7" end="7"/>
                                            </p:txEl>
                                          </p:spTgt>
                                        </p:tgtEl>
                                      </p:cBhvr>
                                    </p:animEffect>
                                    <p:anim calcmode="lin" valueType="num">
                                      <p:cBhvr>
                                        <p:cTn id="92" dur="1000"/>
                                        <p:tgtEl>
                                          <p:spTgt spid="14">
                                            <p:txEl>
                                              <p:pRg st="7" end="7"/>
                                            </p:txEl>
                                          </p:spTgt>
                                        </p:tgtEl>
                                        <p:attrNameLst>
                                          <p:attrName>ppt_x</p:attrName>
                                        </p:attrNameLst>
                                      </p:cBhvr>
                                      <p:tavLst>
                                        <p:tav tm="0">
                                          <p:val>
                                            <p:strVal val="ppt_x"/>
                                          </p:val>
                                        </p:tav>
                                        <p:tav tm="100000">
                                          <p:val>
                                            <p:strVal val="ppt_x"/>
                                          </p:val>
                                        </p:tav>
                                      </p:tavLst>
                                    </p:anim>
                                    <p:anim calcmode="lin" valueType="num">
                                      <p:cBhvr>
                                        <p:cTn id="93" dur="1000"/>
                                        <p:tgtEl>
                                          <p:spTgt spid="14">
                                            <p:txEl>
                                              <p:pRg st="7" end="7"/>
                                            </p:txEl>
                                          </p:spTgt>
                                        </p:tgtEl>
                                        <p:attrNameLst>
                                          <p:attrName>ppt_y</p:attrName>
                                        </p:attrNameLst>
                                      </p:cBhvr>
                                      <p:tavLst>
                                        <p:tav tm="0">
                                          <p:val>
                                            <p:strVal val="ppt_y"/>
                                          </p:val>
                                        </p:tav>
                                        <p:tav tm="100000">
                                          <p:val>
                                            <p:strVal val="ppt_y+.1"/>
                                          </p:val>
                                        </p:tav>
                                      </p:tavLst>
                                    </p:anim>
                                    <p:set>
                                      <p:cBhvr>
                                        <p:cTn id="94" dur="1" fill="hold">
                                          <p:stCondLst>
                                            <p:cond delay="999"/>
                                          </p:stCondLst>
                                        </p:cTn>
                                        <p:tgtEl>
                                          <p:spTgt spid="14">
                                            <p:txEl>
                                              <p:pRg st="7" end="7"/>
                                            </p:txEl>
                                          </p:spTgt>
                                        </p:tgtEl>
                                        <p:attrNameLst>
                                          <p:attrName>style.visibility</p:attrName>
                                        </p:attrNameLst>
                                      </p:cBhvr>
                                      <p:to>
                                        <p:strVal val="hidden"/>
                                      </p:to>
                                    </p:set>
                                  </p:childTnLst>
                                </p:cTn>
                              </p:par>
                              <p:par>
                                <p:cTn id="95" presetID="42" presetClass="exit" presetSubtype="0" fill="hold" grpId="1" nodeType="withEffect">
                                  <p:stCondLst>
                                    <p:cond delay="0"/>
                                  </p:stCondLst>
                                  <p:childTnLst>
                                    <p:animEffect transition="out" filter="fade">
                                      <p:cBhvr>
                                        <p:cTn id="96" dur="1000"/>
                                        <p:tgtEl>
                                          <p:spTgt spid="14">
                                            <p:bg/>
                                          </p:spTgt>
                                        </p:tgtEl>
                                      </p:cBhvr>
                                    </p:animEffect>
                                    <p:anim calcmode="lin" valueType="num">
                                      <p:cBhvr>
                                        <p:cTn id="97" dur="1000"/>
                                        <p:tgtEl>
                                          <p:spTgt spid="14">
                                            <p:bg/>
                                          </p:spTgt>
                                        </p:tgtEl>
                                        <p:attrNameLst>
                                          <p:attrName>ppt_x</p:attrName>
                                        </p:attrNameLst>
                                      </p:cBhvr>
                                      <p:tavLst>
                                        <p:tav tm="0">
                                          <p:val>
                                            <p:strVal val="ppt_x"/>
                                          </p:val>
                                        </p:tav>
                                        <p:tav tm="100000">
                                          <p:val>
                                            <p:strVal val="ppt_x"/>
                                          </p:val>
                                        </p:tav>
                                      </p:tavLst>
                                    </p:anim>
                                    <p:anim calcmode="lin" valueType="num">
                                      <p:cBhvr>
                                        <p:cTn id="98" dur="1000"/>
                                        <p:tgtEl>
                                          <p:spTgt spid="14">
                                            <p:bg/>
                                          </p:spTgt>
                                        </p:tgtEl>
                                        <p:attrNameLst>
                                          <p:attrName>ppt_y</p:attrName>
                                        </p:attrNameLst>
                                      </p:cBhvr>
                                      <p:tavLst>
                                        <p:tav tm="0">
                                          <p:val>
                                            <p:strVal val="ppt_y"/>
                                          </p:val>
                                        </p:tav>
                                        <p:tav tm="100000">
                                          <p:val>
                                            <p:strVal val="ppt_y+.1"/>
                                          </p:val>
                                        </p:tav>
                                      </p:tavLst>
                                    </p:anim>
                                    <p:set>
                                      <p:cBhvr>
                                        <p:cTn id="99" dur="1" fill="hold">
                                          <p:stCondLst>
                                            <p:cond delay="999"/>
                                          </p:stCondLst>
                                        </p:cTn>
                                        <p:tgtEl>
                                          <p:spTgt spid="14">
                                            <p:bg/>
                                          </p:spTgt>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grpId="0" nodeType="clickEffect">
                                  <p:stCondLst>
                                    <p:cond delay="0"/>
                                  </p:stCondLst>
                                  <p:childTnLst>
                                    <p:set>
                                      <p:cBhvr>
                                        <p:cTn id="103" dur="1" fill="hold">
                                          <p:stCondLst>
                                            <p:cond delay="0"/>
                                          </p:stCondLst>
                                        </p:cTn>
                                        <p:tgtEl>
                                          <p:spTgt spid="19">
                                            <p:bg/>
                                          </p:spTgt>
                                        </p:tgtEl>
                                        <p:attrNameLst>
                                          <p:attrName>style.visibility</p:attrName>
                                        </p:attrNameLst>
                                      </p:cBhvr>
                                      <p:to>
                                        <p:strVal val="visible"/>
                                      </p:to>
                                    </p:set>
                                    <p:animEffect transition="in" filter="wipe(up)">
                                      <p:cBhvr>
                                        <p:cTn id="104" dur="2000"/>
                                        <p:tgtEl>
                                          <p:spTgt spid="19">
                                            <p:bg/>
                                          </p:spTgt>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19">
                                            <p:txEl>
                                              <p:pRg st="0" end="0"/>
                                            </p:txEl>
                                          </p:spTgt>
                                        </p:tgtEl>
                                        <p:attrNameLst>
                                          <p:attrName>style.visibility</p:attrName>
                                        </p:attrNameLst>
                                      </p:cBhvr>
                                      <p:to>
                                        <p:strVal val="visible"/>
                                      </p:to>
                                    </p:set>
                                    <p:animEffect transition="in" filter="wipe(up)">
                                      <p:cBhvr>
                                        <p:cTn id="109" dur="2000"/>
                                        <p:tgtEl>
                                          <p:spTgt spid="19">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1" fill="hold" grpId="0" nodeType="clickEffect">
                                  <p:stCondLst>
                                    <p:cond delay="0"/>
                                  </p:stCondLst>
                                  <p:childTnLst>
                                    <p:set>
                                      <p:cBhvr>
                                        <p:cTn id="113" dur="1" fill="hold">
                                          <p:stCondLst>
                                            <p:cond delay="0"/>
                                          </p:stCondLst>
                                        </p:cTn>
                                        <p:tgtEl>
                                          <p:spTgt spid="19">
                                            <p:txEl>
                                              <p:pRg st="1" end="1"/>
                                            </p:txEl>
                                          </p:spTgt>
                                        </p:tgtEl>
                                        <p:attrNameLst>
                                          <p:attrName>style.visibility</p:attrName>
                                        </p:attrNameLst>
                                      </p:cBhvr>
                                      <p:to>
                                        <p:strVal val="visible"/>
                                      </p:to>
                                    </p:set>
                                    <p:animEffect transition="in" filter="wipe(up)">
                                      <p:cBhvr>
                                        <p:cTn id="114" dur="2000"/>
                                        <p:tgtEl>
                                          <p:spTgt spid="19">
                                            <p:txEl>
                                              <p:pRg st="1" end="1"/>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childTnLst>
                                    <p:animEffect transition="out" filter="fade">
                                      <p:cBhvr>
                                        <p:cTn id="118" dur="500"/>
                                        <p:tgtEl>
                                          <p:spTgt spid="19">
                                            <p:txEl>
                                              <p:pRg st="0" end="0"/>
                                            </p:txEl>
                                          </p:spTgt>
                                        </p:tgtEl>
                                      </p:cBhvr>
                                    </p:animEffect>
                                    <p:set>
                                      <p:cBhvr>
                                        <p:cTn id="119" dur="1" fill="hold">
                                          <p:stCondLst>
                                            <p:cond delay="499"/>
                                          </p:stCondLst>
                                        </p:cTn>
                                        <p:tgtEl>
                                          <p:spTgt spid="19">
                                            <p:txEl>
                                              <p:pRg st="0" end="0"/>
                                            </p:txEl>
                                          </p:spTgt>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19">
                                            <p:txEl>
                                              <p:pRg st="1" end="1"/>
                                            </p:txEl>
                                          </p:spTgt>
                                        </p:tgtEl>
                                      </p:cBhvr>
                                    </p:animEffect>
                                    <p:set>
                                      <p:cBhvr>
                                        <p:cTn id="122" dur="1" fill="hold">
                                          <p:stCondLst>
                                            <p:cond delay="499"/>
                                          </p:stCondLst>
                                        </p:cTn>
                                        <p:tgtEl>
                                          <p:spTgt spid="19">
                                            <p:txEl>
                                              <p:pRg st="1" end="1"/>
                                            </p:txEl>
                                          </p:spTgt>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19">
                                            <p:bg/>
                                          </p:spTgt>
                                        </p:tgtEl>
                                      </p:cBhvr>
                                    </p:animEffect>
                                    <p:set>
                                      <p:cBhvr>
                                        <p:cTn id="125" dur="1" fill="hold">
                                          <p:stCondLst>
                                            <p:cond delay="499"/>
                                          </p:stCondLst>
                                        </p:cTn>
                                        <p:tgtEl>
                                          <p:spTgt spid="19">
                                            <p:bg/>
                                          </p:spTgt>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22" presetClass="entr" presetSubtype="1" fill="hold" grpId="0" nodeType="clickEffect">
                                  <p:stCondLst>
                                    <p:cond delay="0"/>
                                  </p:stCondLst>
                                  <p:childTnLst>
                                    <p:set>
                                      <p:cBhvr>
                                        <p:cTn id="129" dur="1" fill="hold">
                                          <p:stCondLst>
                                            <p:cond delay="0"/>
                                          </p:stCondLst>
                                        </p:cTn>
                                        <p:tgtEl>
                                          <p:spTgt spid="20">
                                            <p:bg/>
                                          </p:spTgt>
                                        </p:tgtEl>
                                        <p:attrNameLst>
                                          <p:attrName>style.visibility</p:attrName>
                                        </p:attrNameLst>
                                      </p:cBhvr>
                                      <p:to>
                                        <p:strVal val="visible"/>
                                      </p:to>
                                    </p:set>
                                    <p:animEffect transition="in" filter="wipe(up)">
                                      <p:cBhvr>
                                        <p:cTn id="130" dur="3000"/>
                                        <p:tgtEl>
                                          <p:spTgt spid="20">
                                            <p:bg/>
                                          </p:spTgt>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1" fill="hold" grpId="0" nodeType="clickEffect">
                                  <p:stCondLst>
                                    <p:cond delay="0"/>
                                  </p:stCondLst>
                                  <p:childTnLst>
                                    <p:set>
                                      <p:cBhvr>
                                        <p:cTn id="134" dur="1" fill="hold">
                                          <p:stCondLst>
                                            <p:cond delay="0"/>
                                          </p:stCondLst>
                                        </p:cTn>
                                        <p:tgtEl>
                                          <p:spTgt spid="20">
                                            <p:txEl>
                                              <p:pRg st="0" end="0"/>
                                            </p:txEl>
                                          </p:spTgt>
                                        </p:tgtEl>
                                        <p:attrNameLst>
                                          <p:attrName>style.visibility</p:attrName>
                                        </p:attrNameLst>
                                      </p:cBhvr>
                                      <p:to>
                                        <p:strVal val="visible"/>
                                      </p:to>
                                    </p:set>
                                    <p:animEffect transition="in" filter="wipe(up)">
                                      <p:cBhvr>
                                        <p:cTn id="135" dur="3000"/>
                                        <p:tgtEl>
                                          <p:spTgt spid="20">
                                            <p:txEl>
                                              <p:pRg st="0" end="0"/>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0" nodeType="clickEffect">
                                  <p:stCondLst>
                                    <p:cond delay="0"/>
                                  </p:stCondLst>
                                  <p:childTnLst>
                                    <p:set>
                                      <p:cBhvr>
                                        <p:cTn id="139" dur="1" fill="hold">
                                          <p:stCondLst>
                                            <p:cond delay="0"/>
                                          </p:stCondLst>
                                        </p:cTn>
                                        <p:tgtEl>
                                          <p:spTgt spid="20">
                                            <p:txEl>
                                              <p:pRg st="1" end="1"/>
                                            </p:txEl>
                                          </p:spTgt>
                                        </p:tgtEl>
                                        <p:attrNameLst>
                                          <p:attrName>style.visibility</p:attrName>
                                        </p:attrNameLst>
                                      </p:cBhvr>
                                      <p:to>
                                        <p:strVal val="visible"/>
                                      </p:to>
                                    </p:set>
                                    <p:animEffect transition="in" filter="wipe(up)">
                                      <p:cBhvr>
                                        <p:cTn id="140" dur="3000"/>
                                        <p:tgtEl>
                                          <p:spTgt spid="20">
                                            <p:txEl>
                                              <p:pRg st="1" end="1"/>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20">
                                            <p:txEl>
                                              <p:pRg st="2" end="2"/>
                                            </p:txEl>
                                          </p:spTgt>
                                        </p:tgtEl>
                                        <p:attrNameLst>
                                          <p:attrName>style.visibility</p:attrName>
                                        </p:attrNameLst>
                                      </p:cBhvr>
                                      <p:to>
                                        <p:strVal val="visible"/>
                                      </p:to>
                                    </p:set>
                                    <p:animEffect transition="in" filter="wipe(up)">
                                      <p:cBhvr>
                                        <p:cTn id="145" dur="3000"/>
                                        <p:tgtEl>
                                          <p:spTgt spid="20">
                                            <p:txEl>
                                              <p:pRg st="2" end="2"/>
                                            </p:txEl>
                                          </p:spTgt>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1" fill="hold" grpId="0" nodeType="clickEffect">
                                  <p:stCondLst>
                                    <p:cond delay="0"/>
                                  </p:stCondLst>
                                  <p:childTnLst>
                                    <p:set>
                                      <p:cBhvr>
                                        <p:cTn id="149" dur="1" fill="hold">
                                          <p:stCondLst>
                                            <p:cond delay="0"/>
                                          </p:stCondLst>
                                        </p:cTn>
                                        <p:tgtEl>
                                          <p:spTgt spid="20">
                                            <p:txEl>
                                              <p:pRg st="3" end="3"/>
                                            </p:txEl>
                                          </p:spTgt>
                                        </p:tgtEl>
                                        <p:attrNameLst>
                                          <p:attrName>style.visibility</p:attrName>
                                        </p:attrNameLst>
                                      </p:cBhvr>
                                      <p:to>
                                        <p:strVal val="visible"/>
                                      </p:to>
                                    </p:set>
                                    <p:animEffect transition="in" filter="wipe(up)">
                                      <p:cBhvr>
                                        <p:cTn id="150" dur="3000"/>
                                        <p:tgtEl>
                                          <p:spTgt spid="20">
                                            <p:txEl>
                                              <p:pRg st="3" end="3"/>
                                            </p:txEl>
                                          </p:spTgt>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1" fill="hold" grpId="0" nodeType="clickEffect">
                                  <p:stCondLst>
                                    <p:cond delay="0"/>
                                  </p:stCondLst>
                                  <p:childTnLst>
                                    <p:set>
                                      <p:cBhvr>
                                        <p:cTn id="154" dur="1" fill="hold">
                                          <p:stCondLst>
                                            <p:cond delay="0"/>
                                          </p:stCondLst>
                                        </p:cTn>
                                        <p:tgtEl>
                                          <p:spTgt spid="20">
                                            <p:txEl>
                                              <p:pRg st="4" end="4"/>
                                            </p:txEl>
                                          </p:spTgt>
                                        </p:tgtEl>
                                        <p:attrNameLst>
                                          <p:attrName>style.visibility</p:attrName>
                                        </p:attrNameLst>
                                      </p:cBhvr>
                                      <p:to>
                                        <p:strVal val="visible"/>
                                      </p:to>
                                    </p:set>
                                    <p:animEffect transition="in" filter="wipe(up)">
                                      <p:cBhvr>
                                        <p:cTn id="155" dur="3000"/>
                                        <p:tgtEl>
                                          <p:spTgt spid="20">
                                            <p:txEl>
                                              <p:pRg st="4" end="4"/>
                                            </p:txEl>
                                          </p:spTgt>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1" fill="hold" grpId="0" nodeType="clickEffect">
                                  <p:stCondLst>
                                    <p:cond delay="0"/>
                                  </p:stCondLst>
                                  <p:childTnLst>
                                    <p:set>
                                      <p:cBhvr>
                                        <p:cTn id="159" dur="1" fill="hold">
                                          <p:stCondLst>
                                            <p:cond delay="0"/>
                                          </p:stCondLst>
                                        </p:cTn>
                                        <p:tgtEl>
                                          <p:spTgt spid="20">
                                            <p:txEl>
                                              <p:pRg st="5" end="5"/>
                                            </p:txEl>
                                          </p:spTgt>
                                        </p:tgtEl>
                                        <p:attrNameLst>
                                          <p:attrName>style.visibility</p:attrName>
                                        </p:attrNameLst>
                                      </p:cBhvr>
                                      <p:to>
                                        <p:strVal val="visible"/>
                                      </p:to>
                                    </p:set>
                                    <p:animEffect transition="in" filter="wipe(up)">
                                      <p:cBhvr>
                                        <p:cTn id="160" dur="3000"/>
                                        <p:tgtEl>
                                          <p:spTgt spid="20">
                                            <p:txEl>
                                              <p:pRg st="5" end="5"/>
                                            </p:txEl>
                                          </p:spTgt>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1" fill="hold" grpId="0" nodeType="clickEffect">
                                  <p:stCondLst>
                                    <p:cond delay="0"/>
                                  </p:stCondLst>
                                  <p:childTnLst>
                                    <p:set>
                                      <p:cBhvr>
                                        <p:cTn id="164" dur="1" fill="hold">
                                          <p:stCondLst>
                                            <p:cond delay="0"/>
                                          </p:stCondLst>
                                        </p:cTn>
                                        <p:tgtEl>
                                          <p:spTgt spid="20">
                                            <p:txEl>
                                              <p:pRg st="6" end="6"/>
                                            </p:txEl>
                                          </p:spTgt>
                                        </p:tgtEl>
                                        <p:attrNameLst>
                                          <p:attrName>style.visibility</p:attrName>
                                        </p:attrNameLst>
                                      </p:cBhvr>
                                      <p:to>
                                        <p:strVal val="visible"/>
                                      </p:to>
                                    </p:set>
                                    <p:animEffect transition="in" filter="wipe(up)">
                                      <p:cBhvr>
                                        <p:cTn id="165" dur="3000"/>
                                        <p:tgtEl>
                                          <p:spTgt spid="20">
                                            <p:txEl>
                                              <p:pRg st="6" end="6"/>
                                            </p:txEl>
                                          </p:spTgt>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1" fill="hold" grpId="0" nodeType="clickEffect">
                                  <p:stCondLst>
                                    <p:cond delay="0"/>
                                  </p:stCondLst>
                                  <p:childTnLst>
                                    <p:set>
                                      <p:cBhvr>
                                        <p:cTn id="169" dur="1" fill="hold">
                                          <p:stCondLst>
                                            <p:cond delay="0"/>
                                          </p:stCondLst>
                                        </p:cTn>
                                        <p:tgtEl>
                                          <p:spTgt spid="20">
                                            <p:txEl>
                                              <p:pRg st="7" end="7"/>
                                            </p:txEl>
                                          </p:spTgt>
                                        </p:tgtEl>
                                        <p:attrNameLst>
                                          <p:attrName>style.visibility</p:attrName>
                                        </p:attrNameLst>
                                      </p:cBhvr>
                                      <p:to>
                                        <p:strVal val="visible"/>
                                      </p:to>
                                    </p:set>
                                    <p:animEffect transition="in" filter="wipe(up)">
                                      <p:cBhvr>
                                        <p:cTn id="170" dur="3000"/>
                                        <p:tgtEl>
                                          <p:spTgt spid="20">
                                            <p:txEl>
                                              <p:pRg st="7" end="7"/>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1" fill="hold" grpId="0" nodeType="clickEffect">
                                  <p:stCondLst>
                                    <p:cond delay="0"/>
                                  </p:stCondLst>
                                  <p:childTnLst>
                                    <p:set>
                                      <p:cBhvr>
                                        <p:cTn id="174" dur="1" fill="hold">
                                          <p:stCondLst>
                                            <p:cond delay="0"/>
                                          </p:stCondLst>
                                        </p:cTn>
                                        <p:tgtEl>
                                          <p:spTgt spid="20">
                                            <p:txEl>
                                              <p:pRg st="8" end="8"/>
                                            </p:txEl>
                                          </p:spTgt>
                                        </p:tgtEl>
                                        <p:attrNameLst>
                                          <p:attrName>style.visibility</p:attrName>
                                        </p:attrNameLst>
                                      </p:cBhvr>
                                      <p:to>
                                        <p:strVal val="visible"/>
                                      </p:to>
                                    </p:set>
                                    <p:animEffect transition="in" filter="wipe(up)">
                                      <p:cBhvr>
                                        <p:cTn id="175" dur="3000"/>
                                        <p:tgtEl>
                                          <p:spTgt spid="20">
                                            <p:txEl>
                                              <p:pRg st="8" end="8"/>
                                            </p:txEl>
                                          </p:spTgt>
                                        </p:tgtEl>
                                      </p:cBhvr>
                                    </p:animEffect>
                                  </p:childTnLst>
                                </p:cTn>
                              </p:par>
                            </p:childTnLst>
                          </p:cTn>
                        </p:par>
                      </p:childTnLst>
                    </p:cTn>
                  </p:par>
                  <p:par>
                    <p:cTn id="176" fill="hold">
                      <p:stCondLst>
                        <p:cond delay="indefinite"/>
                      </p:stCondLst>
                      <p:childTnLst>
                        <p:par>
                          <p:cTn id="177" fill="hold">
                            <p:stCondLst>
                              <p:cond delay="0"/>
                            </p:stCondLst>
                            <p:childTnLst>
                              <p:par>
                                <p:cTn id="178" presetID="42" presetClass="exit" presetSubtype="0" fill="hold" grpId="1" nodeType="clickEffect">
                                  <p:stCondLst>
                                    <p:cond delay="0"/>
                                  </p:stCondLst>
                                  <p:childTnLst>
                                    <p:animEffect transition="out" filter="fade">
                                      <p:cBhvr>
                                        <p:cTn id="179" dur="2000"/>
                                        <p:tgtEl>
                                          <p:spTgt spid="20">
                                            <p:txEl>
                                              <p:pRg st="0" end="0"/>
                                            </p:txEl>
                                          </p:spTgt>
                                        </p:tgtEl>
                                      </p:cBhvr>
                                    </p:animEffect>
                                    <p:anim calcmode="lin" valueType="num">
                                      <p:cBhvr>
                                        <p:cTn id="180" dur="2000"/>
                                        <p:tgtEl>
                                          <p:spTgt spid="20">
                                            <p:txEl>
                                              <p:pRg st="0" end="0"/>
                                            </p:txEl>
                                          </p:spTgt>
                                        </p:tgtEl>
                                        <p:attrNameLst>
                                          <p:attrName>ppt_x</p:attrName>
                                        </p:attrNameLst>
                                      </p:cBhvr>
                                      <p:tavLst>
                                        <p:tav tm="0">
                                          <p:val>
                                            <p:strVal val="ppt_x"/>
                                          </p:val>
                                        </p:tav>
                                        <p:tav tm="100000">
                                          <p:val>
                                            <p:strVal val="ppt_x"/>
                                          </p:val>
                                        </p:tav>
                                      </p:tavLst>
                                    </p:anim>
                                    <p:anim calcmode="lin" valueType="num">
                                      <p:cBhvr>
                                        <p:cTn id="181" dur="2000"/>
                                        <p:tgtEl>
                                          <p:spTgt spid="20">
                                            <p:txEl>
                                              <p:pRg st="0" end="0"/>
                                            </p:txEl>
                                          </p:spTgt>
                                        </p:tgtEl>
                                        <p:attrNameLst>
                                          <p:attrName>ppt_y</p:attrName>
                                        </p:attrNameLst>
                                      </p:cBhvr>
                                      <p:tavLst>
                                        <p:tav tm="0">
                                          <p:val>
                                            <p:strVal val="ppt_y"/>
                                          </p:val>
                                        </p:tav>
                                        <p:tav tm="100000">
                                          <p:val>
                                            <p:strVal val="ppt_y+.1"/>
                                          </p:val>
                                        </p:tav>
                                      </p:tavLst>
                                    </p:anim>
                                    <p:set>
                                      <p:cBhvr>
                                        <p:cTn id="182" dur="1" fill="hold">
                                          <p:stCondLst>
                                            <p:cond delay="1999"/>
                                          </p:stCondLst>
                                        </p:cTn>
                                        <p:tgtEl>
                                          <p:spTgt spid="20">
                                            <p:txEl>
                                              <p:pRg st="0" end="0"/>
                                            </p:txEl>
                                          </p:spTgt>
                                        </p:tgtEl>
                                        <p:attrNameLst>
                                          <p:attrName>style.visibility</p:attrName>
                                        </p:attrNameLst>
                                      </p:cBhvr>
                                      <p:to>
                                        <p:strVal val="hidden"/>
                                      </p:to>
                                    </p:set>
                                  </p:childTnLst>
                                </p:cTn>
                              </p:par>
                            </p:childTnLst>
                          </p:cTn>
                        </p:par>
                      </p:childTnLst>
                    </p:cTn>
                  </p:par>
                  <p:par>
                    <p:cTn id="183" fill="hold">
                      <p:stCondLst>
                        <p:cond delay="indefinite"/>
                      </p:stCondLst>
                      <p:childTnLst>
                        <p:par>
                          <p:cTn id="184" fill="hold">
                            <p:stCondLst>
                              <p:cond delay="0"/>
                            </p:stCondLst>
                            <p:childTnLst>
                              <p:par>
                                <p:cTn id="185" presetID="42" presetClass="exit" presetSubtype="0" fill="hold" grpId="1" nodeType="clickEffect">
                                  <p:stCondLst>
                                    <p:cond delay="0"/>
                                  </p:stCondLst>
                                  <p:childTnLst>
                                    <p:animEffect transition="out" filter="fade">
                                      <p:cBhvr>
                                        <p:cTn id="186" dur="2000"/>
                                        <p:tgtEl>
                                          <p:spTgt spid="20">
                                            <p:txEl>
                                              <p:pRg st="1" end="1"/>
                                            </p:txEl>
                                          </p:spTgt>
                                        </p:tgtEl>
                                      </p:cBhvr>
                                    </p:animEffect>
                                    <p:anim calcmode="lin" valueType="num">
                                      <p:cBhvr>
                                        <p:cTn id="187" dur="2000"/>
                                        <p:tgtEl>
                                          <p:spTgt spid="20">
                                            <p:txEl>
                                              <p:pRg st="1" end="1"/>
                                            </p:txEl>
                                          </p:spTgt>
                                        </p:tgtEl>
                                        <p:attrNameLst>
                                          <p:attrName>ppt_x</p:attrName>
                                        </p:attrNameLst>
                                      </p:cBhvr>
                                      <p:tavLst>
                                        <p:tav tm="0">
                                          <p:val>
                                            <p:strVal val="ppt_x"/>
                                          </p:val>
                                        </p:tav>
                                        <p:tav tm="100000">
                                          <p:val>
                                            <p:strVal val="ppt_x"/>
                                          </p:val>
                                        </p:tav>
                                      </p:tavLst>
                                    </p:anim>
                                    <p:anim calcmode="lin" valueType="num">
                                      <p:cBhvr>
                                        <p:cTn id="188" dur="2000"/>
                                        <p:tgtEl>
                                          <p:spTgt spid="20">
                                            <p:txEl>
                                              <p:pRg st="1" end="1"/>
                                            </p:txEl>
                                          </p:spTgt>
                                        </p:tgtEl>
                                        <p:attrNameLst>
                                          <p:attrName>ppt_y</p:attrName>
                                        </p:attrNameLst>
                                      </p:cBhvr>
                                      <p:tavLst>
                                        <p:tav tm="0">
                                          <p:val>
                                            <p:strVal val="ppt_y"/>
                                          </p:val>
                                        </p:tav>
                                        <p:tav tm="100000">
                                          <p:val>
                                            <p:strVal val="ppt_y+.1"/>
                                          </p:val>
                                        </p:tav>
                                      </p:tavLst>
                                    </p:anim>
                                    <p:set>
                                      <p:cBhvr>
                                        <p:cTn id="189" dur="1" fill="hold">
                                          <p:stCondLst>
                                            <p:cond delay="1999"/>
                                          </p:stCondLst>
                                        </p:cTn>
                                        <p:tgtEl>
                                          <p:spTgt spid="20">
                                            <p:txEl>
                                              <p:pRg st="1" end="1"/>
                                            </p:txEl>
                                          </p:spTgt>
                                        </p:tgtEl>
                                        <p:attrNameLst>
                                          <p:attrName>style.visibility</p:attrName>
                                        </p:attrNameLst>
                                      </p:cBhvr>
                                      <p:to>
                                        <p:strVal val="hidden"/>
                                      </p:to>
                                    </p:set>
                                  </p:childTnLst>
                                </p:cTn>
                              </p:par>
                            </p:childTnLst>
                          </p:cTn>
                        </p:par>
                      </p:childTnLst>
                    </p:cTn>
                  </p:par>
                  <p:par>
                    <p:cTn id="190" fill="hold">
                      <p:stCondLst>
                        <p:cond delay="indefinite"/>
                      </p:stCondLst>
                      <p:childTnLst>
                        <p:par>
                          <p:cTn id="191" fill="hold">
                            <p:stCondLst>
                              <p:cond delay="0"/>
                            </p:stCondLst>
                            <p:childTnLst>
                              <p:par>
                                <p:cTn id="192" presetID="42" presetClass="exit" presetSubtype="0" fill="hold" grpId="1" nodeType="clickEffect">
                                  <p:stCondLst>
                                    <p:cond delay="0"/>
                                  </p:stCondLst>
                                  <p:childTnLst>
                                    <p:animEffect transition="out" filter="fade">
                                      <p:cBhvr>
                                        <p:cTn id="193" dur="2000"/>
                                        <p:tgtEl>
                                          <p:spTgt spid="20">
                                            <p:txEl>
                                              <p:pRg st="2" end="2"/>
                                            </p:txEl>
                                          </p:spTgt>
                                        </p:tgtEl>
                                      </p:cBhvr>
                                    </p:animEffect>
                                    <p:anim calcmode="lin" valueType="num">
                                      <p:cBhvr>
                                        <p:cTn id="194" dur="2000"/>
                                        <p:tgtEl>
                                          <p:spTgt spid="20">
                                            <p:txEl>
                                              <p:pRg st="2" end="2"/>
                                            </p:txEl>
                                          </p:spTgt>
                                        </p:tgtEl>
                                        <p:attrNameLst>
                                          <p:attrName>ppt_x</p:attrName>
                                        </p:attrNameLst>
                                      </p:cBhvr>
                                      <p:tavLst>
                                        <p:tav tm="0">
                                          <p:val>
                                            <p:strVal val="ppt_x"/>
                                          </p:val>
                                        </p:tav>
                                        <p:tav tm="100000">
                                          <p:val>
                                            <p:strVal val="ppt_x"/>
                                          </p:val>
                                        </p:tav>
                                      </p:tavLst>
                                    </p:anim>
                                    <p:anim calcmode="lin" valueType="num">
                                      <p:cBhvr>
                                        <p:cTn id="195" dur="2000"/>
                                        <p:tgtEl>
                                          <p:spTgt spid="20">
                                            <p:txEl>
                                              <p:pRg st="2" end="2"/>
                                            </p:txEl>
                                          </p:spTgt>
                                        </p:tgtEl>
                                        <p:attrNameLst>
                                          <p:attrName>ppt_y</p:attrName>
                                        </p:attrNameLst>
                                      </p:cBhvr>
                                      <p:tavLst>
                                        <p:tav tm="0">
                                          <p:val>
                                            <p:strVal val="ppt_y"/>
                                          </p:val>
                                        </p:tav>
                                        <p:tav tm="100000">
                                          <p:val>
                                            <p:strVal val="ppt_y+.1"/>
                                          </p:val>
                                        </p:tav>
                                      </p:tavLst>
                                    </p:anim>
                                    <p:set>
                                      <p:cBhvr>
                                        <p:cTn id="196" dur="1" fill="hold">
                                          <p:stCondLst>
                                            <p:cond delay="1999"/>
                                          </p:stCondLst>
                                        </p:cTn>
                                        <p:tgtEl>
                                          <p:spTgt spid="20">
                                            <p:txEl>
                                              <p:pRg st="2" end="2"/>
                                            </p:txEl>
                                          </p:spTgt>
                                        </p:tgtEl>
                                        <p:attrNameLst>
                                          <p:attrName>style.visibility</p:attrName>
                                        </p:attrNameLst>
                                      </p:cBhvr>
                                      <p:to>
                                        <p:strVal val="hidden"/>
                                      </p:to>
                                    </p:set>
                                  </p:childTnLst>
                                </p:cTn>
                              </p:par>
                            </p:childTnLst>
                          </p:cTn>
                        </p:par>
                      </p:childTnLst>
                    </p:cTn>
                  </p:par>
                  <p:par>
                    <p:cTn id="197" fill="hold">
                      <p:stCondLst>
                        <p:cond delay="indefinite"/>
                      </p:stCondLst>
                      <p:childTnLst>
                        <p:par>
                          <p:cTn id="198" fill="hold">
                            <p:stCondLst>
                              <p:cond delay="0"/>
                            </p:stCondLst>
                            <p:childTnLst>
                              <p:par>
                                <p:cTn id="199" presetID="42" presetClass="exit" presetSubtype="0" fill="hold" grpId="1" nodeType="clickEffect">
                                  <p:stCondLst>
                                    <p:cond delay="0"/>
                                  </p:stCondLst>
                                  <p:childTnLst>
                                    <p:animEffect transition="out" filter="fade">
                                      <p:cBhvr>
                                        <p:cTn id="200" dur="2000"/>
                                        <p:tgtEl>
                                          <p:spTgt spid="20">
                                            <p:txEl>
                                              <p:pRg st="3" end="3"/>
                                            </p:txEl>
                                          </p:spTgt>
                                        </p:tgtEl>
                                      </p:cBhvr>
                                    </p:animEffect>
                                    <p:anim calcmode="lin" valueType="num">
                                      <p:cBhvr>
                                        <p:cTn id="201" dur="2000"/>
                                        <p:tgtEl>
                                          <p:spTgt spid="20">
                                            <p:txEl>
                                              <p:pRg st="3" end="3"/>
                                            </p:txEl>
                                          </p:spTgt>
                                        </p:tgtEl>
                                        <p:attrNameLst>
                                          <p:attrName>ppt_x</p:attrName>
                                        </p:attrNameLst>
                                      </p:cBhvr>
                                      <p:tavLst>
                                        <p:tav tm="0">
                                          <p:val>
                                            <p:strVal val="ppt_x"/>
                                          </p:val>
                                        </p:tav>
                                        <p:tav tm="100000">
                                          <p:val>
                                            <p:strVal val="ppt_x"/>
                                          </p:val>
                                        </p:tav>
                                      </p:tavLst>
                                    </p:anim>
                                    <p:anim calcmode="lin" valueType="num">
                                      <p:cBhvr>
                                        <p:cTn id="202" dur="2000"/>
                                        <p:tgtEl>
                                          <p:spTgt spid="20">
                                            <p:txEl>
                                              <p:pRg st="3" end="3"/>
                                            </p:txEl>
                                          </p:spTgt>
                                        </p:tgtEl>
                                        <p:attrNameLst>
                                          <p:attrName>ppt_y</p:attrName>
                                        </p:attrNameLst>
                                      </p:cBhvr>
                                      <p:tavLst>
                                        <p:tav tm="0">
                                          <p:val>
                                            <p:strVal val="ppt_y"/>
                                          </p:val>
                                        </p:tav>
                                        <p:tav tm="100000">
                                          <p:val>
                                            <p:strVal val="ppt_y+.1"/>
                                          </p:val>
                                        </p:tav>
                                      </p:tavLst>
                                    </p:anim>
                                    <p:set>
                                      <p:cBhvr>
                                        <p:cTn id="203" dur="1" fill="hold">
                                          <p:stCondLst>
                                            <p:cond delay="1999"/>
                                          </p:stCondLst>
                                        </p:cTn>
                                        <p:tgtEl>
                                          <p:spTgt spid="20">
                                            <p:txEl>
                                              <p:pRg st="3" end="3"/>
                                            </p:txEl>
                                          </p:spTgt>
                                        </p:tgtEl>
                                        <p:attrNameLst>
                                          <p:attrName>style.visibility</p:attrName>
                                        </p:attrNameLst>
                                      </p:cBhvr>
                                      <p:to>
                                        <p:strVal val="hidden"/>
                                      </p:to>
                                    </p:set>
                                  </p:childTnLst>
                                </p:cTn>
                              </p:par>
                            </p:childTnLst>
                          </p:cTn>
                        </p:par>
                      </p:childTnLst>
                    </p:cTn>
                  </p:par>
                  <p:par>
                    <p:cTn id="204" fill="hold">
                      <p:stCondLst>
                        <p:cond delay="indefinite"/>
                      </p:stCondLst>
                      <p:childTnLst>
                        <p:par>
                          <p:cTn id="205" fill="hold">
                            <p:stCondLst>
                              <p:cond delay="0"/>
                            </p:stCondLst>
                            <p:childTnLst>
                              <p:par>
                                <p:cTn id="206" presetID="42" presetClass="exit" presetSubtype="0" fill="hold" grpId="1" nodeType="clickEffect">
                                  <p:stCondLst>
                                    <p:cond delay="0"/>
                                  </p:stCondLst>
                                  <p:childTnLst>
                                    <p:animEffect transition="out" filter="fade">
                                      <p:cBhvr>
                                        <p:cTn id="207" dur="2000"/>
                                        <p:tgtEl>
                                          <p:spTgt spid="20">
                                            <p:txEl>
                                              <p:pRg st="4" end="4"/>
                                            </p:txEl>
                                          </p:spTgt>
                                        </p:tgtEl>
                                      </p:cBhvr>
                                    </p:animEffect>
                                    <p:anim calcmode="lin" valueType="num">
                                      <p:cBhvr>
                                        <p:cTn id="208" dur="2000"/>
                                        <p:tgtEl>
                                          <p:spTgt spid="20">
                                            <p:txEl>
                                              <p:pRg st="4" end="4"/>
                                            </p:txEl>
                                          </p:spTgt>
                                        </p:tgtEl>
                                        <p:attrNameLst>
                                          <p:attrName>ppt_x</p:attrName>
                                        </p:attrNameLst>
                                      </p:cBhvr>
                                      <p:tavLst>
                                        <p:tav tm="0">
                                          <p:val>
                                            <p:strVal val="ppt_x"/>
                                          </p:val>
                                        </p:tav>
                                        <p:tav tm="100000">
                                          <p:val>
                                            <p:strVal val="ppt_x"/>
                                          </p:val>
                                        </p:tav>
                                      </p:tavLst>
                                    </p:anim>
                                    <p:anim calcmode="lin" valueType="num">
                                      <p:cBhvr>
                                        <p:cTn id="209" dur="2000"/>
                                        <p:tgtEl>
                                          <p:spTgt spid="20">
                                            <p:txEl>
                                              <p:pRg st="4" end="4"/>
                                            </p:txEl>
                                          </p:spTgt>
                                        </p:tgtEl>
                                        <p:attrNameLst>
                                          <p:attrName>ppt_y</p:attrName>
                                        </p:attrNameLst>
                                      </p:cBhvr>
                                      <p:tavLst>
                                        <p:tav tm="0">
                                          <p:val>
                                            <p:strVal val="ppt_y"/>
                                          </p:val>
                                        </p:tav>
                                        <p:tav tm="100000">
                                          <p:val>
                                            <p:strVal val="ppt_y+.1"/>
                                          </p:val>
                                        </p:tav>
                                      </p:tavLst>
                                    </p:anim>
                                    <p:set>
                                      <p:cBhvr>
                                        <p:cTn id="210" dur="1" fill="hold">
                                          <p:stCondLst>
                                            <p:cond delay="1999"/>
                                          </p:stCondLst>
                                        </p:cTn>
                                        <p:tgtEl>
                                          <p:spTgt spid="20">
                                            <p:txEl>
                                              <p:pRg st="4" end="4"/>
                                            </p:txEl>
                                          </p:spTgt>
                                        </p:tgtEl>
                                        <p:attrNameLst>
                                          <p:attrName>style.visibility</p:attrName>
                                        </p:attrNameLst>
                                      </p:cBhvr>
                                      <p:to>
                                        <p:strVal val="hidden"/>
                                      </p:to>
                                    </p:set>
                                  </p:childTnLst>
                                </p:cTn>
                              </p:par>
                            </p:childTnLst>
                          </p:cTn>
                        </p:par>
                      </p:childTnLst>
                    </p:cTn>
                  </p:par>
                  <p:par>
                    <p:cTn id="211" fill="hold">
                      <p:stCondLst>
                        <p:cond delay="indefinite"/>
                      </p:stCondLst>
                      <p:childTnLst>
                        <p:par>
                          <p:cTn id="212" fill="hold">
                            <p:stCondLst>
                              <p:cond delay="0"/>
                            </p:stCondLst>
                            <p:childTnLst>
                              <p:par>
                                <p:cTn id="213" presetID="42" presetClass="exit" presetSubtype="0" fill="hold" grpId="1" nodeType="clickEffect">
                                  <p:stCondLst>
                                    <p:cond delay="0"/>
                                  </p:stCondLst>
                                  <p:childTnLst>
                                    <p:animEffect transition="out" filter="fade">
                                      <p:cBhvr>
                                        <p:cTn id="214" dur="2000"/>
                                        <p:tgtEl>
                                          <p:spTgt spid="20">
                                            <p:txEl>
                                              <p:pRg st="5" end="5"/>
                                            </p:txEl>
                                          </p:spTgt>
                                        </p:tgtEl>
                                      </p:cBhvr>
                                    </p:animEffect>
                                    <p:anim calcmode="lin" valueType="num">
                                      <p:cBhvr>
                                        <p:cTn id="215" dur="2000"/>
                                        <p:tgtEl>
                                          <p:spTgt spid="20">
                                            <p:txEl>
                                              <p:pRg st="5" end="5"/>
                                            </p:txEl>
                                          </p:spTgt>
                                        </p:tgtEl>
                                        <p:attrNameLst>
                                          <p:attrName>ppt_x</p:attrName>
                                        </p:attrNameLst>
                                      </p:cBhvr>
                                      <p:tavLst>
                                        <p:tav tm="0">
                                          <p:val>
                                            <p:strVal val="ppt_x"/>
                                          </p:val>
                                        </p:tav>
                                        <p:tav tm="100000">
                                          <p:val>
                                            <p:strVal val="ppt_x"/>
                                          </p:val>
                                        </p:tav>
                                      </p:tavLst>
                                    </p:anim>
                                    <p:anim calcmode="lin" valueType="num">
                                      <p:cBhvr>
                                        <p:cTn id="216" dur="2000"/>
                                        <p:tgtEl>
                                          <p:spTgt spid="20">
                                            <p:txEl>
                                              <p:pRg st="5" end="5"/>
                                            </p:txEl>
                                          </p:spTgt>
                                        </p:tgtEl>
                                        <p:attrNameLst>
                                          <p:attrName>ppt_y</p:attrName>
                                        </p:attrNameLst>
                                      </p:cBhvr>
                                      <p:tavLst>
                                        <p:tav tm="0">
                                          <p:val>
                                            <p:strVal val="ppt_y"/>
                                          </p:val>
                                        </p:tav>
                                        <p:tav tm="100000">
                                          <p:val>
                                            <p:strVal val="ppt_y+.1"/>
                                          </p:val>
                                        </p:tav>
                                      </p:tavLst>
                                    </p:anim>
                                    <p:set>
                                      <p:cBhvr>
                                        <p:cTn id="217" dur="1" fill="hold">
                                          <p:stCondLst>
                                            <p:cond delay="1999"/>
                                          </p:stCondLst>
                                        </p:cTn>
                                        <p:tgtEl>
                                          <p:spTgt spid="20">
                                            <p:txEl>
                                              <p:pRg st="5" end="5"/>
                                            </p:txEl>
                                          </p:spTgt>
                                        </p:tgtEl>
                                        <p:attrNameLst>
                                          <p:attrName>style.visibility</p:attrName>
                                        </p:attrNameLst>
                                      </p:cBhvr>
                                      <p:to>
                                        <p:strVal val="hidden"/>
                                      </p:to>
                                    </p:set>
                                  </p:childTnLst>
                                </p:cTn>
                              </p:par>
                            </p:childTnLst>
                          </p:cTn>
                        </p:par>
                      </p:childTnLst>
                    </p:cTn>
                  </p:par>
                  <p:par>
                    <p:cTn id="218" fill="hold">
                      <p:stCondLst>
                        <p:cond delay="indefinite"/>
                      </p:stCondLst>
                      <p:childTnLst>
                        <p:par>
                          <p:cTn id="219" fill="hold">
                            <p:stCondLst>
                              <p:cond delay="0"/>
                            </p:stCondLst>
                            <p:childTnLst>
                              <p:par>
                                <p:cTn id="220" presetID="42" presetClass="exit" presetSubtype="0" fill="hold" grpId="1" nodeType="clickEffect">
                                  <p:stCondLst>
                                    <p:cond delay="0"/>
                                  </p:stCondLst>
                                  <p:childTnLst>
                                    <p:animEffect transition="out" filter="fade">
                                      <p:cBhvr>
                                        <p:cTn id="221" dur="2000"/>
                                        <p:tgtEl>
                                          <p:spTgt spid="20">
                                            <p:txEl>
                                              <p:pRg st="6" end="6"/>
                                            </p:txEl>
                                          </p:spTgt>
                                        </p:tgtEl>
                                      </p:cBhvr>
                                    </p:animEffect>
                                    <p:anim calcmode="lin" valueType="num">
                                      <p:cBhvr>
                                        <p:cTn id="222" dur="2000"/>
                                        <p:tgtEl>
                                          <p:spTgt spid="20">
                                            <p:txEl>
                                              <p:pRg st="6" end="6"/>
                                            </p:txEl>
                                          </p:spTgt>
                                        </p:tgtEl>
                                        <p:attrNameLst>
                                          <p:attrName>ppt_x</p:attrName>
                                        </p:attrNameLst>
                                      </p:cBhvr>
                                      <p:tavLst>
                                        <p:tav tm="0">
                                          <p:val>
                                            <p:strVal val="ppt_x"/>
                                          </p:val>
                                        </p:tav>
                                        <p:tav tm="100000">
                                          <p:val>
                                            <p:strVal val="ppt_x"/>
                                          </p:val>
                                        </p:tav>
                                      </p:tavLst>
                                    </p:anim>
                                    <p:anim calcmode="lin" valueType="num">
                                      <p:cBhvr>
                                        <p:cTn id="223" dur="2000"/>
                                        <p:tgtEl>
                                          <p:spTgt spid="20">
                                            <p:txEl>
                                              <p:pRg st="6" end="6"/>
                                            </p:txEl>
                                          </p:spTgt>
                                        </p:tgtEl>
                                        <p:attrNameLst>
                                          <p:attrName>ppt_y</p:attrName>
                                        </p:attrNameLst>
                                      </p:cBhvr>
                                      <p:tavLst>
                                        <p:tav tm="0">
                                          <p:val>
                                            <p:strVal val="ppt_y"/>
                                          </p:val>
                                        </p:tav>
                                        <p:tav tm="100000">
                                          <p:val>
                                            <p:strVal val="ppt_y+.1"/>
                                          </p:val>
                                        </p:tav>
                                      </p:tavLst>
                                    </p:anim>
                                    <p:set>
                                      <p:cBhvr>
                                        <p:cTn id="224" dur="1" fill="hold">
                                          <p:stCondLst>
                                            <p:cond delay="1999"/>
                                          </p:stCondLst>
                                        </p:cTn>
                                        <p:tgtEl>
                                          <p:spTgt spid="20">
                                            <p:txEl>
                                              <p:pRg st="6" end="6"/>
                                            </p:txEl>
                                          </p:spTgt>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42" presetClass="exit" presetSubtype="0" fill="hold" grpId="1" nodeType="clickEffect">
                                  <p:stCondLst>
                                    <p:cond delay="0"/>
                                  </p:stCondLst>
                                  <p:childTnLst>
                                    <p:animEffect transition="out" filter="fade">
                                      <p:cBhvr>
                                        <p:cTn id="228" dur="2000"/>
                                        <p:tgtEl>
                                          <p:spTgt spid="20">
                                            <p:txEl>
                                              <p:pRg st="7" end="7"/>
                                            </p:txEl>
                                          </p:spTgt>
                                        </p:tgtEl>
                                      </p:cBhvr>
                                    </p:animEffect>
                                    <p:anim calcmode="lin" valueType="num">
                                      <p:cBhvr>
                                        <p:cTn id="229" dur="2000"/>
                                        <p:tgtEl>
                                          <p:spTgt spid="20">
                                            <p:txEl>
                                              <p:pRg st="7" end="7"/>
                                            </p:txEl>
                                          </p:spTgt>
                                        </p:tgtEl>
                                        <p:attrNameLst>
                                          <p:attrName>ppt_x</p:attrName>
                                        </p:attrNameLst>
                                      </p:cBhvr>
                                      <p:tavLst>
                                        <p:tav tm="0">
                                          <p:val>
                                            <p:strVal val="ppt_x"/>
                                          </p:val>
                                        </p:tav>
                                        <p:tav tm="100000">
                                          <p:val>
                                            <p:strVal val="ppt_x"/>
                                          </p:val>
                                        </p:tav>
                                      </p:tavLst>
                                    </p:anim>
                                    <p:anim calcmode="lin" valueType="num">
                                      <p:cBhvr>
                                        <p:cTn id="230" dur="2000"/>
                                        <p:tgtEl>
                                          <p:spTgt spid="20">
                                            <p:txEl>
                                              <p:pRg st="7" end="7"/>
                                            </p:txEl>
                                          </p:spTgt>
                                        </p:tgtEl>
                                        <p:attrNameLst>
                                          <p:attrName>ppt_y</p:attrName>
                                        </p:attrNameLst>
                                      </p:cBhvr>
                                      <p:tavLst>
                                        <p:tav tm="0">
                                          <p:val>
                                            <p:strVal val="ppt_y"/>
                                          </p:val>
                                        </p:tav>
                                        <p:tav tm="100000">
                                          <p:val>
                                            <p:strVal val="ppt_y+.1"/>
                                          </p:val>
                                        </p:tav>
                                      </p:tavLst>
                                    </p:anim>
                                    <p:set>
                                      <p:cBhvr>
                                        <p:cTn id="231" dur="1" fill="hold">
                                          <p:stCondLst>
                                            <p:cond delay="1999"/>
                                          </p:stCondLst>
                                        </p:cTn>
                                        <p:tgtEl>
                                          <p:spTgt spid="20">
                                            <p:txEl>
                                              <p:pRg st="7" end="7"/>
                                            </p:txEl>
                                          </p:spTgt>
                                        </p:tgtEl>
                                        <p:attrNameLst>
                                          <p:attrName>style.visibility</p:attrName>
                                        </p:attrNameLst>
                                      </p:cBhvr>
                                      <p:to>
                                        <p:strVal val="hidden"/>
                                      </p:to>
                                    </p:set>
                                  </p:childTnLst>
                                </p:cTn>
                              </p:par>
                            </p:childTnLst>
                          </p:cTn>
                        </p:par>
                      </p:childTnLst>
                    </p:cTn>
                  </p:par>
                  <p:par>
                    <p:cTn id="232" fill="hold">
                      <p:stCondLst>
                        <p:cond delay="indefinite"/>
                      </p:stCondLst>
                      <p:childTnLst>
                        <p:par>
                          <p:cTn id="233" fill="hold">
                            <p:stCondLst>
                              <p:cond delay="0"/>
                            </p:stCondLst>
                            <p:childTnLst>
                              <p:par>
                                <p:cTn id="234" presetID="42" presetClass="exit" presetSubtype="0" fill="hold" grpId="1" nodeType="clickEffect">
                                  <p:stCondLst>
                                    <p:cond delay="0"/>
                                  </p:stCondLst>
                                  <p:childTnLst>
                                    <p:animEffect transition="out" filter="fade">
                                      <p:cBhvr>
                                        <p:cTn id="235" dur="2000"/>
                                        <p:tgtEl>
                                          <p:spTgt spid="20">
                                            <p:txEl>
                                              <p:pRg st="8" end="8"/>
                                            </p:txEl>
                                          </p:spTgt>
                                        </p:tgtEl>
                                      </p:cBhvr>
                                    </p:animEffect>
                                    <p:anim calcmode="lin" valueType="num">
                                      <p:cBhvr>
                                        <p:cTn id="236" dur="2000"/>
                                        <p:tgtEl>
                                          <p:spTgt spid="20">
                                            <p:txEl>
                                              <p:pRg st="8" end="8"/>
                                            </p:txEl>
                                          </p:spTgt>
                                        </p:tgtEl>
                                        <p:attrNameLst>
                                          <p:attrName>ppt_x</p:attrName>
                                        </p:attrNameLst>
                                      </p:cBhvr>
                                      <p:tavLst>
                                        <p:tav tm="0">
                                          <p:val>
                                            <p:strVal val="ppt_x"/>
                                          </p:val>
                                        </p:tav>
                                        <p:tav tm="100000">
                                          <p:val>
                                            <p:strVal val="ppt_x"/>
                                          </p:val>
                                        </p:tav>
                                      </p:tavLst>
                                    </p:anim>
                                    <p:anim calcmode="lin" valueType="num">
                                      <p:cBhvr>
                                        <p:cTn id="237" dur="2000"/>
                                        <p:tgtEl>
                                          <p:spTgt spid="20">
                                            <p:txEl>
                                              <p:pRg st="8" end="8"/>
                                            </p:txEl>
                                          </p:spTgt>
                                        </p:tgtEl>
                                        <p:attrNameLst>
                                          <p:attrName>ppt_y</p:attrName>
                                        </p:attrNameLst>
                                      </p:cBhvr>
                                      <p:tavLst>
                                        <p:tav tm="0">
                                          <p:val>
                                            <p:strVal val="ppt_y"/>
                                          </p:val>
                                        </p:tav>
                                        <p:tav tm="100000">
                                          <p:val>
                                            <p:strVal val="ppt_y+.1"/>
                                          </p:val>
                                        </p:tav>
                                      </p:tavLst>
                                    </p:anim>
                                    <p:set>
                                      <p:cBhvr>
                                        <p:cTn id="238" dur="1" fill="hold">
                                          <p:stCondLst>
                                            <p:cond delay="1999"/>
                                          </p:stCondLst>
                                        </p:cTn>
                                        <p:tgtEl>
                                          <p:spTgt spid="20">
                                            <p:txEl>
                                              <p:pRg st="8" end="8"/>
                                            </p:txEl>
                                          </p:spTgt>
                                        </p:tgtEl>
                                        <p:attrNameLst>
                                          <p:attrName>style.visibility</p:attrName>
                                        </p:attrNameLst>
                                      </p:cBhvr>
                                      <p:to>
                                        <p:strVal val="hidden"/>
                                      </p:to>
                                    </p:set>
                                  </p:childTnLst>
                                </p:cTn>
                              </p:par>
                            </p:childTnLst>
                          </p:cTn>
                        </p:par>
                      </p:childTnLst>
                    </p:cTn>
                  </p:par>
                  <p:par>
                    <p:cTn id="239" fill="hold">
                      <p:stCondLst>
                        <p:cond delay="indefinite"/>
                      </p:stCondLst>
                      <p:childTnLst>
                        <p:par>
                          <p:cTn id="240" fill="hold">
                            <p:stCondLst>
                              <p:cond delay="0"/>
                            </p:stCondLst>
                            <p:childTnLst>
                              <p:par>
                                <p:cTn id="241" presetID="42" presetClass="exit" presetSubtype="0" fill="hold" grpId="1" nodeType="clickEffect">
                                  <p:stCondLst>
                                    <p:cond delay="0"/>
                                  </p:stCondLst>
                                  <p:childTnLst>
                                    <p:animEffect transition="out" filter="fade">
                                      <p:cBhvr>
                                        <p:cTn id="242" dur="2000"/>
                                        <p:tgtEl>
                                          <p:spTgt spid="20">
                                            <p:bg/>
                                          </p:spTgt>
                                        </p:tgtEl>
                                      </p:cBhvr>
                                    </p:animEffect>
                                    <p:anim calcmode="lin" valueType="num">
                                      <p:cBhvr>
                                        <p:cTn id="243" dur="2000"/>
                                        <p:tgtEl>
                                          <p:spTgt spid="20">
                                            <p:bg/>
                                          </p:spTgt>
                                        </p:tgtEl>
                                        <p:attrNameLst>
                                          <p:attrName>ppt_x</p:attrName>
                                        </p:attrNameLst>
                                      </p:cBhvr>
                                      <p:tavLst>
                                        <p:tav tm="0">
                                          <p:val>
                                            <p:strVal val="ppt_x"/>
                                          </p:val>
                                        </p:tav>
                                        <p:tav tm="100000">
                                          <p:val>
                                            <p:strVal val="ppt_x"/>
                                          </p:val>
                                        </p:tav>
                                      </p:tavLst>
                                    </p:anim>
                                    <p:anim calcmode="lin" valueType="num">
                                      <p:cBhvr>
                                        <p:cTn id="244" dur="2000"/>
                                        <p:tgtEl>
                                          <p:spTgt spid="20">
                                            <p:bg/>
                                          </p:spTgt>
                                        </p:tgtEl>
                                        <p:attrNameLst>
                                          <p:attrName>ppt_y</p:attrName>
                                        </p:attrNameLst>
                                      </p:cBhvr>
                                      <p:tavLst>
                                        <p:tav tm="0">
                                          <p:val>
                                            <p:strVal val="ppt_y"/>
                                          </p:val>
                                        </p:tav>
                                        <p:tav tm="100000">
                                          <p:val>
                                            <p:strVal val="ppt_y+.1"/>
                                          </p:val>
                                        </p:tav>
                                      </p:tavLst>
                                    </p:anim>
                                    <p:set>
                                      <p:cBhvr>
                                        <p:cTn id="245" dur="1" fill="hold">
                                          <p:stCondLst>
                                            <p:cond delay="1999"/>
                                          </p:stCondLst>
                                        </p:cTn>
                                        <p:tgtEl>
                                          <p:spTgt spid="20">
                                            <p:bg/>
                                          </p:spTgt>
                                        </p:tgtEl>
                                        <p:attrNameLst>
                                          <p:attrName>style.visibility</p:attrName>
                                        </p:attrNameLst>
                                      </p:cBhvr>
                                      <p:to>
                                        <p:strVal val="hidden"/>
                                      </p:to>
                                    </p:set>
                                  </p:childTnLst>
                                </p:cTn>
                              </p:par>
                            </p:childTnLst>
                          </p:cTn>
                        </p:par>
                        <p:par>
                          <p:cTn id="246" fill="hold">
                            <p:stCondLst>
                              <p:cond delay="2000"/>
                            </p:stCondLst>
                            <p:childTnLst>
                              <p:par>
                                <p:cTn id="247" presetID="22" presetClass="entr" presetSubtype="1" fill="hold" nodeType="afterEffect">
                                  <p:stCondLst>
                                    <p:cond delay="0"/>
                                  </p:stCondLst>
                                  <p:childTnLst>
                                    <p:set>
                                      <p:cBhvr>
                                        <p:cTn id="248" dur="1" fill="hold">
                                          <p:stCondLst>
                                            <p:cond delay="0"/>
                                          </p:stCondLst>
                                        </p:cTn>
                                        <p:tgtEl>
                                          <p:spTgt spid="21"/>
                                        </p:tgtEl>
                                        <p:attrNameLst>
                                          <p:attrName>style.visibility</p:attrName>
                                        </p:attrNameLst>
                                      </p:cBhvr>
                                      <p:to>
                                        <p:strVal val="visible"/>
                                      </p:to>
                                    </p:set>
                                    <p:animEffect transition="in" filter="wipe(up)">
                                      <p:cBhvr>
                                        <p:cTn id="249" dur="1000"/>
                                        <p:tgtEl>
                                          <p:spTgt spid="21"/>
                                        </p:tgtEl>
                                      </p:cBhvr>
                                    </p:animEffect>
                                  </p:childTnLst>
                                </p:cTn>
                              </p:par>
                            </p:childTnLst>
                          </p:cTn>
                        </p:par>
                        <p:par>
                          <p:cTn id="250" fill="hold">
                            <p:stCondLst>
                              <p:cond delay="3000"/>
                            </p:stCondLst>
                            <p:childTnLst>
                              <p:par>
                                <p:cTn id="251" presetID="22" presetClass="entr" presetSubtype="1" fill="hold" nodeType="afterEffect">
                                  <p:stCondLst>
                                    <p:cond delay="0"/>
                                  </p:stCondLst>
                                  <p:childTnLst>
                                    <p:set>
                                      <p:cBhvr>
                                        <p:cTn id="252" dur="1" fill="hold">
                                          <p:stCondLst>
                                            <p:cond delay="0"/>
                                          </p:stCondLst>
                                        </p:cTn>
                                        <p:tgtEl>
                                          <p:spTgt spid="22"/>
                                        </p:tgtEl>
                                        <p:attrNameLst>
                                          <p:attrName>style.visibility</p:attrName>
                                        </p:attrNameLst>
                                      </p:cBhvr>
                                      <p:to>
                                        <p:strVal val="visible"/>
                                      </p:to>
                                    </p:set>
                                    <p:animEffect transition="in" filter="wipe(up)">
                                      <p:cBhvr>
                                        <p:cTn id="253" dur="10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254" fill="hold">
                      <p:stCondLst>
                        <p:cond delay="indefinite"/>
                      </p:stCondLst>
                      <p:childTnLst>
                        <p:par>
                          <p:cTn id="255" fill="hold">
                            <p:stCondLst>
                              <p:cond delay="0"/>
                            </p:stCondLst>
                            <p:childTnLst>
                              <p:par>
                                <p:cTn id="256" presetID="22" presetClass="entr" presetSubtype="1" fill="hold" nodeType="clickEffect">
                                  <p:stCondLst>
                                    <p:cond delay="0"/>
                                  </p:stCondLst>
                                  <p:childTnLst>
                                    <p:set>
                                      <p:cBhvr>
                                        <p:cTn id="257" dur="1" fill="hold">
                                          <p:stCondLst>
                                            <p:cond delay="0"/>
                                          </p:stCondLst>
                                        </p:cTn>
                                        <p:tgtEl>
                                          <p:spTgt spid="2051"/>
                                        </p:tgtEl>
                                        <p:attrNameLst>
                                          <p:attrName>style.visibility</p:attrName>
                                        </p:attrNameLst>
                                      </p:cBhvr>
                                      <p:to>
                                        <p:strVal val="visible"/>
                                      </p:to>
                                    </p:set>
                                    <p:animEffect transition="in" filter="wipe(up)">
                                      <p:cBhvr>
                                        <p:cTn id="258"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build="p" animBg="1" autoUpdateAnimBg="0"/>
      <p:bldP spid="14" grpId="1" build="allAtOnce" animBg="1"/>
      <p:bldP spid="19" grpId="0" build="p" animBg="1"/>
      <p:bldP spid="19" grpId="1" build="allAtOnce" animBg="1"/>
      <p:bldP spid="20" grpId="0" build="p" animBg="1"/>
      <p:bldP spid="20" grpI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956"/>
            <a:ext cx="8229600" cy="816244"/>
          </a:xfrm>
        </p:spPr>
        <p:style>
          <a:lnRef idx="0">
            <a:schemeClr val="accent3"/>
          </a:lnRef>
          <a:fillRef idx="3">
            <a:schemeClr val="accent3"/>
          </a:fillRef>
          <a:effectRef idx="3">
            <a:schemeClr val="accent3"/>
          </a:effectRef>
          <a:fontRef idx="minor">
            <a:schemeClr val="lt1"/>
          </a:fontRef>
        </p:style>
        <p:txBody>
          <a:bodyPr>
            <a:normAutofit/>
          </a:bodyPr>
          <a:lstStyle/>
          <a:p>
            <a:r>
              <a:rPr lang="fa-IR" b="1" dirty="0"/>
              <a:t>سیر بیماری </a:t>
            </a:r>
            <a:r>
              <a:rPr lang="fa-IR" b="1" dirty="0" smtClean="0"/>
              <a:t>کووید- ۱۹</a:t>
            </a:r>
            <a:endParaRPr lang="en-US" dirty="0"/>
          </a:p>
        </p:txBody>
      </p:sp>
      <p:sp>
        <p:nvSpPr>
          <p:cNvPr id="3" name="Content Placeholder 2"/>
          <p:cNvSpPr>
            <a:spLocks noGrp="1"/>
          </p:cNvSpPr>
          <p:nvPr>
            <p:ph idx="1"/>
          </p:nvPr>
        </p:nvSpPr>
        <p:spPr>
          <a:xfrm>
            <a:off x="228600" y="838200"/>
            <a:ext cx="8610600" cy="5486400"/>
          </a:xfrm>
        </p:spPr>
        <p:style>
          <a:lnRef idx="1">
            <a:schemeClr val="accent3"/>
          </a:lnRef>
          <a:fillRef idx="2">
            <a:schemeClr val="accent3"/>
          </a:fillRef>
          <a:effectRef idx="1">
            <a:schemeClr val="accent3"/>
          </a:effectRef>
          <a:fontRef idx="minor">
            <a:schemeClr val="dk1"/>
          </a:fontRef>
        </p:style>
        <p:txBody>
          <a:bodyPr>
            <a:normAutofit/>
          </a:bodyPr>
          <a:lstStyle/>
          <a:p>
            <a:pPr algn="r" rtl="1"/>
            <a:r>
              <a:rPr lang="fa-IR" b="1" dirty="0" smtClean="0">
                <a:cs typeface="B Nazanin" panose="00000400000000000000" pitchFamily="2" charset="-78"/>
              </a:rPr>
              <a:t>سیر </a:t>
            </a:r>
            <a:r>
              <a:rPr lang="fa-IR" b="1" dirty="0">
                <a:cs typeface="B Nazanin" panose="00000400000000000000" pitchFamily="2" charset="-78"/>
              </a:rPr>
              <a:t>بیماری را می توان به مراحل زیر تقسیم کرد:</a:t>
            </a:r>
          </a:p>
          <a:p>
            <a:pPr marL="400050" lvl="1" indent="0" algn="r" rtl="1">
              <a:buNone/>
            </a:pPr>
            <a:r>
              <a:rPr lang="fa-IR" sz="3200" b="1" i="1" dirty="0" smtClean="0">
                <a:cs typeface="B Nazanin" panose="00000400000000000000" pitchFamily="2" charset="-78"/>
              </a:rPr>
              <a:t>۱ </a:t>
            </a:r>
            <a:r>
              <a:rPr lang="fa-IR" sz="3200" b="1" i="1" dirty="0">
                <a:cs typeface="B Nazanin" panose="00000400000000000000" pitchFamily="2" charset="-78"/>
              </a:rPr>
              <a:t>. مرحله صفر: بی علامت</a:t>
            </a:r>
            <a:r>
              <a:rPr lang="fa-IR" sz="3200" b="1" i="1" dirty="0" smtClean="0">
                <a:cs typeface="B Nazanin" panose="00000400000000000000" pitchFamily="2" charset="-78"/>
              </a:rPr>
              <a:t>/ قبل </a:t>
            </a:r>
            <a:r>
              <a:rPr lang="fa-IR" sz="3200" b="1" i="1" dirty="0">
                <a:cs typeface="B Nazanin" panose="00000400000000000000" pitchFamily="2" charset="-78"/>
              </a:rPr>
              <a:t>از بروز علائم</a:t>
            </a:r>
          </a:p>
          <a:p>
            <a:pPr marL="400050" lvl="1" indent="0" algn="r" rtl="1">
              <a:buNone/>
            </a:pPr>
            <a:r>
              <a:rPr lang="fa-IR" sz="3200" b="1" i="1" dirty="0" smtClean="0">
                <a:cs typeface="B Nazanin" panose="00000400000000000000" pitchFamily="2" charset="-78"/>
              </a:rPr>
              <a:t>۲ </a:t>
            </a:r>
            <a:r>
              <a:rPr lang="fa-IR" sz="3200" b="1" i="1" dirty="0">
                <a:cs typeface="B Nazanin" panose="00000400000000000000" pitchFamily="2" charset="-78"/>
              </a:rPr>
              <a:t>. مرحله یک: مراحل ابتدایی عفونت </a:t>
            </a:r>
            <a:r>
              <a:rPr lang="en-US" sz="3200" b="1" i="1" dirty="0" smtClean="0">
                <a:cs typeface="B Nazanin" panose="00000400000000000000" pitchFamily="2" charset="-78"/>
              </a:rPr>
              <a:t>Early infection</a:t>
            </a:r>
            <a:endParaRPr lang="en-US" sz="3200" b="1" i="1" dirty="0">
              <a:cs typeface="B Nazanin" panose="00000400000000000000" pitchFamily="2" charset="-78"/>
            </a:endParaRPr>
          </a:p>
          <a:p>
            <a:pPr marL="400050" lvl="1" indent="0" algn="r" rtl="1">
              <a:buNone/>
            </a:pPr>
            <a:r>
              <a:rPr lang="fa-IR" sz="3200" b="1" i="1" dirty="0" smtClean="0">
                <a:cs typeface="B Nazanin" panose="00000400000000000000" pitchFamily="2" charset="-78"/>
              </a:rPr>
              <a:t>۳ </a:t>
            </a:r>
            <a:r>
              <a:rPr lang="fa-IR" sz="3200" b="1" i="1" dirty="0">
                <a:cs typeface="B Nazanin" panose="00000400000000000000" pitchFamily="2" charset="-78"/>
              </a:rPr>
              <a:t>. مرحله دو: فاز تنفسی</a:t>
            </a:r>
          </a:p>
          <a:p>
            <a:pPr marL="400050" lvl="1" indent="0" algn="r" rtl="1">
              <a:buNone/>
            </a:pPr>
            <a:r>
              <a:rPr lang="fa-IR" sz="3200" b="1" i="1" dirty="0" smtClean="0">
                <a:cs typeface="B Nazanin" panose="00000400000000000000" pitchFamily="2" charset="-78"/>
              </a:rPr>
              <a:t>۴ </a:t>
            </a:r>
            <a:r>
              <a:rPr lang="fa-IR" sz="3200" b="1" i="1" dirty="0">
                <a:cs typeface="B Nazanin" panose="00000400000000000000" pitchFamily="2" charset="-78"/>
              </a:rPr>
              <a:t>. مرحله سه: فاز التهابی شدید </a:t>
            </a:r>
            <a:r>
              <a:rPr lang="en-US" sz="3200" b="1" i="1" dirty="0" smtClean="0">
                <a:cs typeface="B Nazanin" panose="00000400000000000000" pitchFamily="2" charset="-78"/>
              </a:rPr>
              <a:t>Hyper inflammation</a:t>
            </a:r>
            <a:endParaRPr lang="en-US" sz="3200" b="1" i="1" dirty="0">
              <a:cs typeface="B Nazanin" panose="00000400000000000000" pitchFamily="2" charset="-78"/>
            </a:endParaRPr>
          </a:p>
          <a:p>
            <a:pPr algn="r" rtl="1"/>
            <a:endParaRPr lang="fa-IR" sz="2800" b="1" dirty="0" smtClean="0">
              <a:cs typeface="B Nazanin" panose="00000400000000000000" pitchFamily="2" charset="-78"/>
            </a:endParaRPr>
          </a:p>
          <a:p>
            <a:pPr algn="just" rtl="1"/>
            <a:r>
              <a:rPr lang="fa-IR" sz="2800" b="1" i="1" dirty="0" smtClean="0">
                <a:solidFill>
                  <a:srgbClr val="C00000"/>
                </a:solidFill>
                <a:cs typeface="B Nazanin" panose="00000400000000000000" pitchFamily="2" charset="-78"/>
              </a:rPr>
              <a:t>خاطر </a:t>
            </a:r>
            <a:r>
              <a:rPr lang="fa-IR" sz="2800" b="1" i="1" dirty="0">
                <a:solidFill>
                  <a:srgbClr val="C00000"/>
                </a:solidFill>
                <a:cs typeface="B Nazanin" panose="00000400000000000000" pitchFamily="2" charset="-78"/>
              </a:rPr>
              <a:t>نشان می شود که نمی توان مرز دقیقی بین مراحل مختلف بیماری تصور کرد و هم پوشانی ممکن است </a:t>
            </a:r>
            <a:r>
              <a:rPr lang="fa-IR" sz="2800" b="1" i="1" dirty="0" smtClean="0">
                <a:solidFill>
                  <a:srgbClr val="C00000"/>
                </a:solidFill>
                <a:cs typeface="B Nazanin" panose="00000400000000000000" pitchFamily="2" charset="-78"/>
              </a:rPr>
              <a:t>وجود داشته </a:t>
            </a:r>
            <a:r>
              <a:rPr lang="fa-IR" sz="2800" b="1" i="1" dirty="0">
                <a:solidFill>
                  <a:srgbClr val="C00000"/>
                </a:solidFill>
                <a:cs typeface="B Nazanin" panose="00000400000000000000" pitchFamily="2" charset="-78"/>
              </a:rPr>
              <a:t>باشد. از </a:t>
            </a:r>
            <a:r>
              <a:rPr lang="fa-IR" sz="2800" b="1" i="1" dirty="0" smtClean="0">
                <a:solidFill>
                  <a:srgbClr val="C00000"/>
                </a:solidFill>
                <a:cs typeface="B Nazanin" panose="00000400000000000000" pitchFamily="2" charset="-78"/>
              </a:rPr>
              <a:t>سوی دیگر </a:t>
            </a:r>
            <a:r>
              <a:rPr lang="fa-IR" sz="2800" b="1" i="1" dirty="0">
                <a:solidFill>
                  <a:srgbClr val="C00000"/>
                </a:solidFill>
                <a:cs typeface="B Nazanin" panose="00000400000000000000" pitchFamily="2" charset="-78"/>
              </a:rPr>
              <a:t>تغییر فاز به ترتیب مراحل نیست و ممکن است فرد از مرحله یک به سرعت و ناگهانی به </a:t>
            </a:r>
            <a:r>
              <a:rPr lang="fa-IR" sz="2800" b="1" i="1" dirty="0" smtClean="0">
                <a:solidFill>
                  <a:srgbClr val="C00000"/>
                </a:solidFill>
                <a:cs typeface="B Nazanin" panose="00000400000000000000" pitchFamily="2" charset="-78"/>
              </a:rPr>
              <a:t>مرحله پیشرفته برسد.</a:t>
            </a:r>
            <a:endParaRPr lang="en-US" sz="2800" b="1" i="1" dirty="0">
              <a:solidFill>
                <a:srgbClr val="C00000"/>
              </a:solidFill>
              <a:cs typeface="B Nazanin" panose="00000400000000000000" pitchFamily="2" charset="-78"/>
            </a:endParaRPr>
          </a:p>
        </p:txBody>
      </p:sp>
      <p:sp>
        <p:nvSpPr>
          <p:cNvPr id="10" name="Date Placeholder 9"/>
          <p:cNvSpPr>
            <a:spLocks noGrp="1"/>
          </p:cNvSpPr>
          <p:nvPr>
            <p:ph type="dt" sz="half" idx="10"/>
          </p:nvPr>
        </p:nvSpPr>
        <p:spPr/>
        <p:txBody>
          <a:bodyPr/>
          <a:lstStyle/>
          <a:p>
            <a:fld id="{0AC84032-79D1-4FA0-B87B-2D4D69030095}"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12</a:t>
            </a:fld>
            <a:endParaRPr lang="en-US"/>
          </a:p>
        </p:txBody>
      </p:sp>
      <p:grpSp>
        <p:nvGrpSpPr>
          <p:cNvPr id="13" name="Group 12"/>
          <p:cNvGrpSpPr/>
          <p:nvPr/>
        </p:nvGrpSpPr>
        <p:grpSpPr>
          <a:xfrm>
            <a:off x="7848600" y="76200"/>
            <a:ext cx="762000" cy="7620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8577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up)">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0">
            <a:schemeClr val="accent5"/>
          </a:lnRef>
          <a:fillRef idx="3">
            <a:schemeClr val="accent5"/>
          </a:fillRef>
          <a:effectRef idx="3">
            <a:schemeClr val="accent5"/>
          </a:effectRef>
          <a:fontRef idx="minor">
            <a:schemeClr val="lt1"/>
          </a:fontRef>
        </p:style>
        <p:txBody>
          <a:bodyPr>
            <a:normAutofit/>
          </a:bodyPr>
          <a:lstStyle/>
          <a:p>
            <a:r>
              <a:rPr lang="fa-IR" sz="4000" b="1" dirty="0" smtClean="0"/>
              <a:t>  مرحله </a:t>
            </a:r>
            <a:r>
              <a:rPr lang="fa-IR" sz="4000" b="1" dirty="0"/>
              <a:t>صفر </a:t>
            </a:r>
            <a:r>
              <a:rPr lang="fa-IR" sz="4000" b="1" dirty="0" smtClean="0"/>
              <a:t>(بی </a:t>
            </a:r>
            <a:r>
              <a:rPr lang="fa-IR" sz="4000" b="1" dirty="0"/>
              <a:t>علامت</a:t>
            </a:r>
            <a:r>
              <a:rPr lang="fa-IR" sz="4000" b="1" dirty="0" smtClean="0"/>
              <a:t>/ قبل </a:t>
            </a:r>
            <a:r>
              <a:rPr lang="fa-IR" sz="4000" b="1" dirty="0"/>
              <a:t>از بروز </a:t>
            </a:r>
            <a:r>
              <a:rPr lang="fa-IR" sz="4000" b="1" dirty="0" smtClean="0"/>
              <a:t>علائم)</a:t>
            </a:r>
            <a:endParaRPr lang="en-US" sz="4000" dirty="0"/>
          </a:p>
        </p:txBody>
      </p:sp>
      <p:sp>
        <p:nvSpPr>
          <p:cNvPr id="3" name="Content Placeholder 2"/>
          <p:cNvSpPr>
            <a:spLocks noGrp="1"/>
          </p:cNvSpPr>
          <p:nvPr>
            <p:ph idx="1"/>
          </p:nvPr>
        </p:nvSpPr>
        <p:spPr>
          <a:xfrm>
            <a:off x="457200" y="1447800"/>
            <a:ext cx="8229600" cy="4800600"/>
          </a:xfrm>
        </p:spPr>
        <p:style>
          <a:lnRef idx="1">
            <a:schemeClr val="accent5"/>
          </a:lnRef>
          <a:fillRef idx="2">
            <a:schemeClr val="accent5"/>
          </a:fillRef>
          <a:effectRef idx="1">
            <a:schemeClr val="accent5"/>
          </a:effectRef>
          <a:fontRef idx="minor">
            <a:schemeClr val="dk1"/>
          </a:fontRef>
        </p:style>
        <p:txBody>
          <a:bodyPr>
            <a:normAutofit/>
          </a:bodyPr>
          <a:lstStyle/>
          <a:p>
            <a:pPr algn="just" rtl="1"/>
            <a:r>
              <a:rPr lang="fa-IR" sz="3600" b="1" dirty="0" smtClean="0">
                <a:cs typeface="B Nazanin" panose="00000400000000000000" pitchFamily="2" charset="-78"/>
              </a:rPr>
              <a:t>تشخیص </a:t>
            </a:r>
            <a:r>
              <a:rPr lang="fa-IR" sz="3600" b="1" dirty="0">
                <a:cs typeface="B Nazanin" panose="00000400000000000000" pitchFamily="2" charset="-78"/>
              </a:rPr>
              <a:t>بیماری در این مرحله صرفا با تست آزمایشگاهی </a:t>
            </a:r>
            <a:r>
              <a:rPr lang="en-US" sz="3600" b="1" dirty="0">
                <a:cs typeface="B Nazanin" panose="00000400000000000000" pitchFamily="2" charset="-78"/>
                <a:hlinkClick r:id="rId2" action="ppaction://hlinksldjump"/>
              </a:rPr>
              <a:t>RT-PCR</a:t>
            </a:r>
            <a:r>
              <a:rPr lang="en-US" sz="3600" b="1" dirty="0">
                <a:cs typeface="B Nazanin" panose="00000400000000000000" pitchFamily="2" charset="-78"/>
              </a:rPr>
              <a:t> </a:t>
            </a:r>
            <a:r>
              <a:rPr lang="fa-IR" sz="3600" b="1" dirty="0">
                <a:cs typeface="B Nazanin" panose="00000400000000000000" pitchFamily="2" charset="-78"/>
              </a:rPr>
              <a:t>است که در حین بیماریابی در افراد بی </a:t>
            </a:r>
            <a:r>
              <a:rPr lang="fa-IR" sz="3600" b="1" dirty="0" smtClean="0">
                <a:cs typeface="B Nazanin" panose="00000400000000000000" pitchFamily="2" charset="-78"/>
              </a:rPr>
              <a:t>علامت در </a:t>
            </a:r>
            <a:r>
              <a:rPr lang="fa-IR" sz="3600" b="1" dirty="0">
                <a:cs typeface="B Nazanin" panose="00000400000000000000" pitchFamily="2" charset="-78"/>
              </a:rPr>
              <a:t>تماس نزدیک با افراد مبتلا به کووید- </a:t>
            </a:r>
            <a:r>
              <a:rPr lang="fa-IR" sz="3600" b="1" dirty="0" smtClean="0">
                <a:cs typeface="B Nazanin" panose="00000400000000000000" pitchFamily="2" charset="-78"/>
              </a:rPr>
              <a:t>۱۹ </a:t>
            </a:r>
            <a:r>
              <a:rPr lang="fa-IR" sz="3600" b="1" dirty="0">
                <a:cs typeface="B Nazanin" panose="00000400000000000000" pitchFamily="2" charset="-78"/>
              </a:rPr>
              <a:t>با تست </a:t>
            </a:r>
            <a:r>
              <a:rPr lang="en-US" sz="3600" b="1" dirty="0">
                <a:cs typeface="B Nazanin" panose="00000400000000000000" pitchFamily="2" charset="-78"/>
              </a:rPr>
              <a:t>RT-PCR </a:t>
            </a:r>
            <a:r>
              <a:rPr lang="fa-IR" sz="3600" b="1" dirty="0" smtClean="0">
                <a:cs typeface="B Nazanin" panose="00000400000000000000" pitchFamily="2" charset="-78"/>
              </a:rPr>
              <a:t> مثبت </a:t>
            </a:r>
            <a:r>
              <a:rPr lang="fa-IR" sz="3600" b="1" dirty="0">
                <a:cs typeface="B Nazanin" panose="00000400000000000000" pitchFamily="2" charset="-78"/>
              </a:rPr>
              <a:t>و یا حین غربالگری از افراد بی علامت در </a:t>
            </a:r>
            <a:r>
              <a:rPr lang="fa-IR" sz="3600" b="1" dirty="0" smtClean="0">
                <a:cs typeface="B Nazanin" panose="00000400000000000000" pitchFamily="2" charset="-78"/>
              </a:rPr>
              <a:t>مکان های </a:t>
            </a:r>
            <a:r>
              <a:rPr lang="fa-IR" sz="3600" b="1" dirty="0">
                <a:cs typeface="B Nazanin" panose="00000400000000000000" pitchFamily="2" charset="-78"/>
              </a:rPr>
              <a:t>تجمعی </a:t>
            </a:r>
            <a:r>
              <a:rPr lang="fa-IR" sz="3600" b="1" dirty="0" smtClean="0">
                <a:cs typeface="B Nazanin" panose="00000400000000000000" pitchFamily="2" charset="-78"/>
              </a:rPr>
              <a:t>(نظیر </a:t>
            </a:r>
            <a:r>
              <a:rPr lang="fa-IR" sz="3600" b="1" dirty="0">
                <a:cs typeface="B Nazanin" panose="00000400000000000000" pitchFamily="2" charset="-78"/>
              </a:rPr>
              <a:t>زندان و... </a:t>
            </a:r>
            <a:r>
              <a:rPr lang="fa-IR" sz="3600" b="1" dirty="0" smtClean="0">
                <a:cs typeface="B Nazanin" panose="00000400000000000000" pitchFamily="2" charset="-78"/>
              </a:rPr>
              <a:t>) صورت </a:t>
            </a:r>
            <a:r>
              <a:rPr lang="fa-IR" sz="3600" b="1" dirty="0">
                <a:cs typeface="B Nazanin" panose="00000400000000000000" pitchFamily="2" charset="-78"/>
              </a:rPr>
              <a:t>می گیرد. این افراد بعد از مدتی ممکن است علامت دار شوند لذا پایش </a:t>
            </a:r>
            <a:r>
              <a:rPr lang="fa-IR" sz="3600" b="1" dirty="0" smtClean="0">
                <a:cs typeface="B Nazanin" panose="00000400000000000000" pitchFamily="2" charset="-78"/>
              </a:rPr>
              <a:t>علامتی آنها </a:t>
            </a:r>
            <a:r>
              <a:rPr lang="fa-IR" sz="3600" b="1" dirty="0">
                <a:cs typeface="B Nazanin" panose="00000400000000000000" pitchFamily="2" charset="-78"/>
              </a:rPr>
              <a:t>لازم است انجام شود .</a:t>
            </a:r>
            <a:endParaRPr lang="en-US" sz="3600" b="1" dirty="0">
              <a:cs typeface="B Nazanin" panose="00000400000000000000" pitchFamily="2" charset="-78"/>
            </a:endParaRPr>
          </a:p>
        </p:txBody>
      </p:sp>
      <p:grpSp>
        <p:nvGrpSpPr>
          <p:cNvPr id="4" name="Group 3"/>
          <p:cNvGrpSpPr/>
          <p:nvPr/>
        </p:nvGrpSpPr>
        <p:grpSpPr>
          <a:xfrm>
            <a:off x="533400" y="5410200"/>
            <a:ext cx="838200" cy="838200"/>
            <a:chOff x="7772400" y="0"/>
            <a:chExt cx="838200" cy="838200"/>
          </a:xfrm>
        </p:grpSpPr>
        <p:sp>
          <p:nvSpPr>
            <p:cNvPr id="5" name="Down Arrow 4">
              <a:hlinkClick r:id="" action="ppaction://hlinkshowjump?jump=nextslide"/>
            </p:cNvPr>
            <p:cNvSpPr/>
            <p:nvPr/>
          </p:nvSpPr>
          <p:spPr>
            <a:xfrm>
              <a:off x="8001000" y="457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3" action="ppaction://hlinksldjump"/>
              <a:hlinkHover r:id="" action="ppaction://hlinkshowjump?jump=nextslide"/>
            </p:cNvPr>
            <p:cNvSpPr/>
            <p:nvPr/>
          </p:nvSpPr>
          <p:spPr>
            <a:xfrm>
              <a:off x="8229600" y="2286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hlinkClick r:id="rId4" action="ppaction://hlinksldjump"/>
            </p:cNvPr>
            <p:cNvSpPr/>
            <p:nvPr/>
          </p:nvSpPr>
          <p:spPr>
            <a:xfrm flipH="1">
              <a:off x="7772400" y="2286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hlinkClick r:id="" action="ppaction://hlinkshowjump?jump=previousslide"/>
            </p:cNvPr>
            <p:cNvSpPr/>
            <p:nvPr/>
          </p:nvSpPr>
          <p:spPr>
            <a:xfrm flipV="1">
              <a:off x="8001000" y="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Date Placeholder 9"/>
          <p:cNvSpPr>
            <a:spLocks noGrp="1"/>
          </p:cNvSpPr>
          <p:nvPr>
            <p:ph type="dt" sz="half" idx="10"/>
          </p:nvPr>
        </p:nvSpPr>
        <p:spPr/>
        <p:txBody>
          <a:bodyPr/>
          <a:lstStyle/>
          <a:p>
            <a:fld id="{FC219234-C46D-4AB1-B8F7-85F0C040C63A}"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13</a:t>
            </a:fld>
            <a:endParaRPr lang="en-US"/>
          </a:p>
        </p:txBody>
      </p:sp>
      <p:grpSp>
        <p:nvGrpSpPr>
          <p:cNvPr id="13" name="Group 12"/>
          <p:cNvGrpSpPr/>
          <p:nvPr/>
        </p:nvGrpSpPr>
        <p:grpSpPr>
          <a:xfrm>
            <a:off x="8153400" y="3810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4413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fa-IR" b="1" dirty="0"/>
              <a:t>مرحله یک </a:t>
            </a:r>
            <a:r>
              <a:rPr lang="fa-IR" b="1" dirty="0" smtClean="0"/>
              <a:t>(مراحل </a:t>
            </a:r>
            <a:r>
              <a:rPr lang="fa-IR" b="1" dirty="0"/>
              <a:t>ابتدایی </a:t>
            </a:r>
            <a:r>
              <a:rPr lang="fa-IR" b="1" dirty="0" smtClean="0"/>
              <a:t>عفونت)</a:t>
            </a:r>
            <a:endParaRPr lang="en-US" dirty="0"/>
          </a:p>
        </p:txBody>
      </p:sp>
      <p:sp>
        <p:nvSpPr>
          <p:cNvPr id="3" name="Content Placeholder 2"/>
          <p:cNvSpPr>
            <a:spLocks noGrp="1"/>
          </p:cNvSpPr>
          <p:nvPr>
            <p:ph idx="1"/>
          </p:nvPr>
        </p:nvSpPr>
        <p:spPr>
          <a:xfrm>
            <a:off x="685800" y="1447800"/>
            <a:ext cx="8001000" cy="4953000"/>
          </a:xfrm>
        </p:spPr>
        <p:style>
          <a:lnRef idx="1">
            <a:schemeClr val="accent1"/>
          </a:lnRef>
          <a:fillRef idx="2">
            <a:schemeClr val="accent1"/>
          </a:fillRef>
          <a:effectRef idx="1">
            <a:schemeClr val="accent1"/>
          </a:effectRef>
          <a:fontRef idx="minor">
            <a:schemeClr val="dk1"/>
          </a:fontRef>
        </p:style>
        <p:txBody>
          <a:bodyPr>
            <a:normAutofit/>
          </a:bodyPr>
          <a:lstStyle/>
          <a:p>
            <a:pPr algn="just" rtl="1"/>
            <a:r>
              <a:rPr lang="fa-IR" sz="3600" b="1" dirty="0" smtClean="0"/>
              <a:t>ا</a:t>
            </a:r>
            <a:r>
              <a:rPr lang="fa-IR" sz="3000" b="1" dirty="0" smtClean="0"/>
              <a:t>ز </a:t>
            </a:r>
            <a:r>
              <a:rPr lang="fa-IR" sz="3000" b="1" dirty="0"/>
              <a:t>نظر شدت بیماری این مرحله به عنوان مرحله خفیف در نظر گرفته می شود. علائم خفیف بصورت تب کمتر از </a:t>
            </a:r>
            <a:r>
              <a:rPr lang="fa-IR" sz="3000" b="1" dirty="0" smtClean="0"/>
              <a:t>۳۸ درجه</a:t>
            </a:r>
            <a:r>
              <a:rPr lang="fa-IR" sz="3000" b="1" dirty="0"/>
              <a:t>، گلودرد با یا بدون سرفه های خشک، لرز، سردرد، از دست دادن حس چشایی و بویایی، تهوع، استفراغ، </a:t>
            </a:r>
            <a:r>
              <a:rPr lang="fa-IR" sz="3000" b="1" dirty="0" smtClean="0"/>
              <a:t>بی اشتهایی</a:t>
            </a:r>
            <a:r>
              <a:rPr lang="fa-IR" sz="3000" b="1" dirty="0"/>
              <a:t>، اسهال، بدن درد، ضعف و خستگی مفرط است. این علائم می تواند در هر فرد متفاوت باشد و بیمار یک </a:t>
            </a:r>
            <a:r>
              <a:rPr lang="fa-IR" sz="3000" b="1" dirty="0" smtClean="0"/>
              <a:t>یا چندین </a:t>
            </a:r>
            <a:r>
              <a:rPr lang="fa-IR" sz="3000" b="1" dirty="0"/>
              <a:t>مورد از علائم را داشته باشد</a:t>
            </a:r>
            <a:r>
              <a:rPr lang="fa-IR" sz="3000" b="1" dirty="0" smtClean="0"/>
              <a:t>.</a:t>
            </a:r>
          </a:p>
          <a:p>
            <a:pPr algn="just" rtl="1"/>
            <a:r>
              <a:rPr lang="fa-IR" sz="3000" b="1" dirty="0"/>
              <a:t>در این مرحله علائم حیاتی </a:t>
            </a:r>
            <a:r>
              <a:rPr lang="fa-IR" sz="3000" b="1" dirty="0" smtClean="0"/>
              <a:t>(نبض</a:t>
            </a:r>
            <a:r>
              <a:rPr lang="fa-IR" sz="3000" b="1" dirty="0"/>
              <a:t>، فشارخون و تعداد </a:t>
            </a:r>
            <a:r>
              <a:rPr lang="fa-IR" sz="3000" b="1" dirty="0" smtClean="0"/>
              <a:t>تنفس پایدار </a:t>
            </a:r>
            <a:r>
              <a:rPr lang="fa-IR" sz="3000" b="1" dirty="0"/>
              <a:t>است و </a:t>
            </a:r>
            <a:r>
              <a:rPr lang="en-US" sz="3000" b="1" dirty="0" smtClean="0"/>
              <a:t>SPO2&gt;93%</a:t>
            </a:r>
            <a:r>
              <a:rPr lang="fa-IR" sz="3000" b="1" dirty="0" smtClean="0"/>
              <a:t> </a:t>
            </a:r>
            <a:r>
              <a:rPr lang="fa-IR" sz="3000" b="1" dirty="0" smtClean="0"/>
              <a:t>سطح </a:t>
            </a:r>
            <a:r>
              <a:rPr lang="fa-IR" sz="3000" b="1" dirty="0"/>
              <a:t>اشباع </a:t>
            </a:r>
            <a:r>
              <a:rPr lang="fa-IR" sz="3000" b="1" dirty="0" smtClean="0"/>
              <a:t>اکسیژن خون می باشد. </a:t>
            </a:r>
            <a:r>
              <a:rPr lang="fa-IR" sz="3000" b="1" dirty="0"/>
              <a:t>عموما فرد نیاز به بستری ندارد.</a:t>
            </a:r>
            <a:endParaRPr lang="en-US" sz="3000" b="1" dirty="0"/>
          </a:p>
        </p:txBody>
      </p:sp>
      <p:sp>
        <p:nvSpPr>
          <p:cNvPr id="10" name="Date Placeholder 9"/>
          <p:cNvSpPr>
            <a:spLocks noGrp="1"/>
          </p:cNvSpPr>
          <p:nvPr>
            <p:ph type="dt" sz="half" idx="10"/>
          </p:nvPr>
        </p:nvSpPr>
        <p:spPr/>
        <p:txBody>
          <a:bodyPr/>
          <a:lstStyle/>
          <a:p>
            <a:fld id="{740F0D69-D020-4154-A595-8F0B00D7C4EE}"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14</a:t>
            </a:fld>
            <a:endParaRPr lang="en-US"/>
          </a:p>
        </p:txBody>
      </p:sp>
      <p:grpSp>
        <p:nvGrpSpPr>
          <p:cNvPr id="13" name="Group 12"/>
          <p:cNvGrpSpPr/>
          <p:nvPr/>
        </p:nvGrpSpPr>
        <p:grpSpPr>
          <a:xfrm>
            <a:off x="7772400" y="3810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7230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style>
          <a:lnRef idx="0">
            <a:schemeClr val="accent6"/>
          </a:lnRef>
          <a:fillRef idx="3">
            <a:schemeClr val="accent6"/>
          </a:fillRef>
          <a:effectRef idx="3">
            <a:schemeClr val="accent6"/>
          </a:effectRef>
          <a:fontRef idx="minor">
            <a:schemeClr val="lt1"/>
          </a:fontRef>
        </p:style>
        <p:txBody>
          <a:bodyPr>
            <a:normAutofit fontScale="90000"/>
          </a:bodyPr>
          <a:lstStyle/>
          <a:p>
            <a:pPr rtl="1"/>
            <a:r>
              <a:rPr lang="fa-IR" b="1" dirty="0" smtClean="0"/>
              <a:t> مرحله دو (فاز تنفسی)</a:t>
            </a:r>
            <a:br>
              <a:rPr lang="fa-IR" b="1" dirty="0" smtClean="0"/>
            </a:br>
            <a:r>
              <a:rPr lang="fa-IR" b="1" dirty="0"/>
              <a:t>فاز تنفسی متوسط </a:t>
            </a:r>
            <a:r>
              <a:rPr lang="en-US" dirty="0" smtClean="0"/>
              <a:t>Moderate</a:t>
            </a:r>
            <a:r>
              <a:rPr lang="fa-IR" dirty="0" smtClean="0"/>
              <a:t> </a:t>
            </a:r>
            <a:endParaRPr lang="en-US" dirty="0"/>
          </a:p>
        </p:txBody>
      </p:sp>
      <p:sp>
        <p:nvSpPr>
          <p:cNvPr id="3" name="Content Placeholder 2"/>
          <p:cNvSpPr>
            <a:spLocks noGrp="1"/>
          </p:cNvSpPr>
          <p:nvPr>
            <p:ph idx="1"/>
          </p:nvPr>
        </p:nvSpPr>
        <p:spPr>
          <a:xfrm>
            <a:off x="457200" y="1219200"/>
            <a:ext cx="8229600" cy="4504491"/>
          </a:xfrm>
        </p:spPr>
        <p:style>
          <a:lnRef idx="1">
            <a:schemeClr val="accent6"/>
          </a:lnRef>
          <a:fillRef idx="2">
            <a:schemeClr val="accent6"/>
          </a:fillRef>
          <a:effectRef idx="1">
            <a:schemeClr val="accent6"/>
          </a:effectRef>
          <a:fontRef idx="minor">
            <a:schemeClr val="dk1"/>
          </a:fontRef>
        </p:style>
        <p:txBody>
          <a:bodyPr>
            <a:noAutofit/>
          </a:bodyPr>
          <a:lstStyle/>
          <a:p>
            <a:pPr algn="r" rtl="1"/>
            <a:r>
              <a:rPr lang="fa-IR" sz="3600" dirty="0" smtClean="0"/>
              <a:t>در </a:t>
            </a:r>
            <a:r>
              <a:rPr lang="fa-IR" sz="3600" dirty="0"/>
              <a:t>این مرحله علائم قبلی با شدت بیشتر ممکن است وجود داشته باشد.</a:t>
            </a:r>
          </a:p>
          <a:p>
            <a:pPr algn="r" rtl="1"/>
            <a:r>
              <a:rPr lang="fa-IR" sz="3600" dirty="0"/>
              <a:t>ملاک های ورود به این مرحله عبارت است از:</a:t>
            </a:r>
          </a:p>
          <a:p>
            <a:pPr marL="914400" lvl="1" indent="-514350" algn="r" rtl="1">
              <a:buAutoNum type="arabicPeriod"/>
            </a:pPr>
            <a:r>
              <a:rPr lang="fa-IR" sz="3600" b="1" dirty="0" smtClean="0"/>
              <a:t>وجود </a:t>
            </a:r>
            <a:r>
              <a:rPr lang="fa-IR" sz="3600" b="1" dirty="0"/>
              <a:t>علائم تنفسی </a:t>
            </a:r>
            <a:r>
              <a:rPr lang="fa-IR" sz="3600" b="1" dirty="0" smtClean="0"/>
              <a:t>(شامل </a:t>
            </a:r>
            <a:r>
              <a:rPr lang="fa-IR" sz="3600" b="1" dirty="0"/>
              <a:t>تنگی نفس، احساس درد و فشار در قفسه سینه</a:t>
            </a:r>
            <a:r>
              <a:rPr lang="fa-IR" sz="3600" b="1" dirty="0" smtClean="0"/>
              <a:t>،....) با </a:t>
            </a:r>
            <a:r>
              <a:rPr lang="fa-IR" sz="3600" b="1" dirty="0"/>
              <a:t>یا بدون تب </a:t>
            </a:r>
            <a:r>
              <a:rPr lang="fa-IR" sz="3600" b="1" dirty="0" smtClean="0"/>
              <a:t>مساوی/ بیشتر از ۳۸° سانتیگراد</a:t>
            </a:r>
          </a:p>
          <a:p>
            <a:pPr marL="914400" lvl="1" indent="-514350" algn="r" rtl="1">
              <a:buAutoNum type="arabicPeriod"/>
            </a:pPr>
            <a:r>
              <a:rPr lang="en-US" sz="3600" b="1" dirty="0" smtClean="0"/>
              <a:t>SpO2 </a:t>
            </a:r>
            <a:r>
              <a:rPr lang="fa-IR" sz="3600" b="1" dirty="0" smtClean="0"/>
              <a:t> بین ۹۰ </a:t>
            </a:r>
            <a:r>
              <a:rPr lang="fa-IR" sz="3600" b="1" dirty="0"/>
              <a:t>% تا </a:t>
            </a:r>
            <a:r>
              <a:rPr lang="fa-IR" sz="3600" b="1" dirty="0" smtClean="0"/>
              <a:t>۹۳ %</a:t>
            </a:r>
            <a:endParaRPr lang="en-US" sz="3600" b="1" dirty="0"/>
          </a:p>
        </p:txBody>
      </p:sp>
      <p:sp>
        <p:nvSpPr>
          <p:cNvPr id="4" name="Rectangle 3"/>
          <p:cNvSpPr/>
          <p:nvPr/>
        </p:nvSpPr>
        <p:spPr>
          <a:xfrm>
            <a:off x="0" y="5723692"/>
            <a:ext cx="9144000" cy="677108"/>
          </a:xfrm>
          <a:prstGeom prst="rect">
            <a:avLst/>
          </a:prstGeom>
        </p:spPr>
        <p:txBody>
          <a:bodyPr wrap="square">
            <a:spAutoFit/>
          </a:bodyPr>
          <a:lstStyle/>
          <a:p>
            <a:pPr algn="r" rtl="1"/>
            <a:r>
              <a:rPr lang="en-US" sz="2000" b="1" dirty="0" err="1" smtClean="0"/>
              <a:t>SpO</a:t>
            </a:r>
            <a:r>
              <a:rPr lang="fa-IR" sz="2000" b="1" dirty="0" smtClean="0"/>
              <a:t>۲</a:t>
            </a:r>
            <a:r>
              <a:rPr lang="en-US" sz="2000" dirty="0" smtClean="0"/>
              <a:t> </a:t>
            </a:r>
            <a:r>
              <a:rPr lang="fa-IR" sz="2000" dirty="0" smtClean="0"/>
              <a:t> </a:t>
            </a:r>
            <a:r>
              <a:rPr lang="fa-IR" dirty="0" smtClean="0"/>
              <a:t>میزان </a:t>
            </a:r>
            <a:r>
              <a:rPr lang="fa-IR" dirty="0"/>
              <a:t>اشباع </a:t>
            </a:r>
            <a:r>
              <a:rPr lang="fa-IR" dirty="0" smtClean="0"/>
              <a:t>اکسیژن منظور </a:t>
            </a:r>
            <a:r>
              <a:rPr lang="fa-IR" dirty="0"/>
              <a:t>از میزان اشباع اکسیژن خون، درصدی از هموگلوبین های خون است که به اکسیژن باند شده است.</a:t>
            </a:r>
            <a:endParaRPr lang="en-US" dirty="0"/>
          </a:p>
        </p:txBody>
      </p:sp>
      <p:sp>
        <p:nvSpPr>
          <p:cNvPr id="11" name="Date Placeholder 10"/>
          <p:cNvSpPr>
            <a:spLocks noGrp="1"/>
          </p:cNvSpPr>
          <p:nvPr>
            <p:ph type="dt" sz="half" idx="10"/>
          </p:nvPr>
        </p:nvSpPr>
        <p:spPr/>
        <p:txBody>
          <a:bodyPr/>
          <a:lstStyle/>
          <a:p>
            <a:fld id="{9D2F6192-FCF9-4942-95E3-6E4D2A2D324C}" type="datetime8">
              <a:rPr lang="fa-IR" smtClean="0"/>
              <a:pPr/>
              <a:t>21 مارس 21</a:t>
            </a:fld>
            <a:endParaRPr lang="en-US"/>
          </a:p>
        </p:txBody>
      </p:sp>
      <p:sp>
        <p:nvSpPr>
          <p:cNvPr id="12" name="Footer Placeholder 11"/>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3" name="Slide Number Placeholder 12"/>
          <p:cNvSpPr>
            <a:spLocks noGrp="1"/>
          </p:cNvSpPr>
          <p:nvPr>
            <p:ph type="sldNum" sz="quarter" idx="12"/>
          </p:nvPr>
        </p:nvSpPr>
        <p:spPr/>
        <p:txBody>
          <a:bodyPr/>
          <a:lstStyle/>
          <a:p>
            <a:fld id="{2E25CA67-43F9-4FEB-A8A9-79087773B078}" type="slidenum">
              <a:rPr lang="en-US" smtClean="0"/>
              <a:pPr/>
              <a:t>15</a:t>
            </a:fld>
            <a:endParaRPr lang="en-US"/>
          </a:p>
        </p:txBody>
      </p:sp>
      <p:grpSp>
        <p:nvGrpSpPr>
          <p:cNvPr id="14" name="Group 13"/>
          <p:cNvGrpSpPr/>
          <p:nvPr/>
        </p:nvGrpSpPr>
        <p:grpSpPr>
          <a:xfrm>
            <a:off x="7772400" y="152400"/>
            <a:ext cx="838200" cy="838200"/>
            <a:chOff x="7772400" y="76200"/>
            <a:chExt cx="838200" cy="838200"/>
          </a:xfrm>
        </p:grpSpPr>
        <p:sp>
          <p:nvSpPr>
            <p:cNvPr id="15" name="Down Arrow 14">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4689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style>
          <a:lnRef idx="0">
            <a:schemeClr val="accent2"/>
          </a:lnRef>
          <a:fillRef idx="3">
            <a:schemeClr val="accent2"/>
          </a:fillRef>
          <a:effectRef idx="3">
            <a:schemeClr val="accent2"/>
          </a:effectRef>
          <a:fontRef idx="minor">
            <a:schemeClr val="lt1"/>
          </a:fontRef>
        </p:style>
        <p:txBody>
          <a:bodyPr>
            <a:normAutofit fontScale="90000"/>
          </a:bodyPr>
          <a:lstStyle/>
          <a:p>
            <a:pPr rtl="1"/>
            <a:r>
              <a:rPr lang="fa-IR" b="1" dirty="0" smtClean="0"/>
              <a:t> م</a:t>
            </a:r>
            <a:r>
              <a:rPr lang="fa-IR" sz="4000" b="1" dirty="0" smtClean="0"/>
              <a:t>رحله دو (فاز تنفسی)</a:t>
            </a:r>
            <a:br>
              <a:rPr lang="fa-IR" sz="4000" b="1" dirty="0" smtClean="0"/>
            </a:br>
            <a:r>
              <a:rPr lang="fa-IR" sz="4000" b="1" dirty="0"/>
              <a:t>فاز تنفسی </a:t>
            </a:r>
            <a:r>
              <a:rPr lang="fa-IR" sz="4000" b="1" dirty="0" smtClean="0"/>
              <a:t>شدید </a:t>
            </a:r>
            <a:r>
              <a:rPr lang="en-US" dirty="0" smtClean="0"/>
              <a:t>Severe</a:t>
            </a:r>
            <a:endParaRPr lang="en-US" dirty="0"/>
          </a:p>
        </p:txBody>
      </p:sp>
      <p:sp>
        <p:nvSpPr>
          <p:cNvPr id="3" name="Content Placeholder 2"/>
          <p:cNvSpPr>
            <a:spLocks noGrp="1"/>
          </p:cNvSpPr>
          <p:nvPr>
            <p:ph idx="1"/>
          </p:nvPr>
        </p:nvSpPr>
        <p:spPr>
          <a:xfrm>
            <a:off x="152400" y="1219200"/>
            <a:ext cx="8763000" cy="4267200"/>
          </a:xfrm>
        </p:spPr>
        <p:style>
          <a:lnRef idx="1">
            <a:schemeClr val="accent2"/>
          </a:lnRef>
          <a:fillRef idx="2">
            <a:schemeClr val="accent2"/>
          </a:fillRef>
          <a:effectRef idx="1">
            <a:schemeClr val="accent2"/>
          </a:effectRef>
          <a:fontRef idx="minor">
            <a:schemeClr val="dk1"/>
          </a:fontRef>
        </p:style>
        <p:txBody>
          <a:bodyPr>
            <a:noAutofit/>
          </a:bodyPr>
          <a:lstStyle/>
          <a:p>
            <a:pPr marL="0" indent="0" algn="r" rtl="1">
              <a:buNone/>
            </a:pPr>
            <a:r>
              <a:rPr lang="fa-IR" sz="2400" dirty="0"/>
              <a:t>در این مرحله نیز عموما علائم بالینی با شدت بیشتری وجود دارد</a:t>
            </a:r>
            <a:r>
              <a:rPr lang="fa-IR" sz="2400" dirty="0" smtClean="0"/>
              <a:t>. ملاک </a:t>
            </a:r>
            <a:r>
              <a:rPr lang="fa-IR" sz="2400" dirty="0"/>
              <a:t>های ورود به این مرحله عبارتند از :</a:t>
            </a:r>
          </a:p>
          <a:p>
            <a:pPr marL="400050" lvl="1" indent="0" algn="r" rtl="1">
              <a:buNone/>
            </a:pPr>
            <a:r>
              <a:rPr lang="fa-IR" dirty="0" smtClean="0"/>
              <a:t>۱ </a:t>
            </a:r>
            <a:r>
              <a:rPr lang="fa-IR" dirty="0"/>
              <a:t>. پیشرفت سریع علائم تنفسی به ویژه تشدید تنگی نفس</a:t>
            </a:r>
          </a:p>
          <a:p>
            <a:pPr marL="400050" lvl="1" indent="0" algn="r" rtl="1">
              <a:buNone/>
            </a:pPr>
            <a:r>
              <a:rPr lang="fa-IR" dirty="0" smtClean="0"/>
              <a:t>۲ </a:t>
            </a:r>
            <a:r>
              <a:rPr lang="fa-IR" dirty="0"/>
              <a:t>. تاکی پنه </a:t>
            </a:r>
            <a:r>
              <a:rPr lang="en-US" dirty="0" smtClean="0"/>
              <a:t>RR&gt;</a:t>
            </a:r>
            <a:r>
              <a:rPr lang="fa-IR" dirty="0" smtClean="0"/>
              <a:t>۳۰</a:t>
            </a:r>
            <a:endParaRPr lang="en-US" dirty="0"/>
          </a:p>
          <a:p>
            <a:pPr marL="400050" lvl="1" indent="0" algn="r" rtl="1">
              <a:buNone/>
            </a:pPr>
            <a:r>
              <a:rPr lang="fa-IR" dirty="0" smtClean="0"/>
              <a:t>۳. ۹۰</a:t>
            </a:r>
            <a:r>
              <a:rPr lang="en-US" dirty="0"/>
              <a:t> SpO2&lt; % ، </a:t>
            </a:r>
            <a:r>
              <a:rPr lang="fa-IR" dirty="0" smtClean="0"/>
              <a:t>۳۰۰</a:t>
            </a:r>
            <a:r>
              <a:rPr lang="en-US" dirty="0" smtClean="0"/>
              <a:t> mmHg</a:t>
            </a:r>
            <a:r>
              <a:rPr lang="fa-IR" dirty="0" smtClean="0"/>
              <a:t> </a:t>
            </a:r>
            <a:r>
              <a:rPr lang="en-US" dirty="0"/>
              <a:t>PaO2/ FiO2 ≤</a:t>
            </a:r>
            <a:r>
              <a:rPr lang="fa-IR" dirty="0" smtClean="0"/>
              <a:t> </a:t>
            </a:r>
            <a:endParaRPr lang="en-US" dirty="0"/>
          </a:p>
          <a:p>
            <a:pPr marL="400050" lvl="1" indent="0" algn="r" rtl="1">
              <a:buNone/>
            </a:pPr>
            <a:r>
              <a:rPr lang="fa-IR" dirty="0" smtClean="0"/>
              <a:t>۴ </a:t>
            </a:r>
            <a:r>
              <a:rPr lang="fa-IR" dirty="0"/>
              <a:t>. افزایش </a:t>
            </a:r>
            <a:r>
              <a:rPr lang="fa-IR" dirty="0" smtClean="0"/>
              <a:t> </a:t>
            </a:r>
            <a:r>
              <a:rPr lang="en-US" dirty="0" smtClean="0"/>
              <a:t>a </a:t>
            </a:r>
            <a:r>
              <a:rPr lang="en-US" dirty="0"/>
              <a:t>gradient-A </a:t>
            </a:r>
            <a:r>
              <a:rPr lang="fa-IR" dirty="0"/>
              <a:t>و نیز افزایش درگیری بیش از </a:t>
            </a:r>
            <a:r>
              <a:rPr lang="fa-IR" dirty="0" smtClean="0"/>
              <a:t>۵۰ </a:t>
            </a:r>
            <a:r>
              <a:rPr lang="fa-IR" dirty="0"/>
              <a:t>% از ریه در سی تی </a:t>
            </a:r>
            <a:r>
              <a:rPr lang="fa-IR" dirty="0" smtClean="0"/>
              <a:t>اسکن </a:t>
            </a:r>
          </a:p>
          <a:p>
            <a:pPr marL="0" indent="0" algn="r" rtl="1">
              <a:buNone/>
            </a:pPr>
            <a:r>
              <a:rPr lang="fa-IR" sz="2400" dirty="0" smtClean="0"/>
              <a:t>لازم </a:t>
            </a:r>
            <a:r>
              <a:rPr lang="fa-IR" sz="2400" dirty="0"/>
              <a:t>به ذکر است که بروز انواع شدید بیماری در هر زمانی از سیر بیماری ممکن است رخ دهد و بروز آن </a:t>
            </a:r>
            <a:r>
              <a:rPr lang="fa-IR" sz="2400" dirty="0" smtClean="0"/>
              <a:t>الزاماً مستلزم </a:t>
            </a:r>
            <a:r>
              <a:rPr lang="fa-IR" sz="2400" dirty="0"/>
              <a:t>طی همه مراحل قبلی نیست .</a:t>
            </a:r>
            <a:endParaRPr lang="en-US" sz="2400" dirty="0"/>
          </a:p>
        </p:txBody>
      </p:sp>
      <p:sp>
        <p:nvSpPr>
          <p:cNvPr id="5" name="Rectangle 4"/>
          <p:cNvSpPr/>
          <p:nvPr/>
        </p:nvSpPr>
        <p:spPr>
          <a:xfrm>
            <a:off x="0" y="5486400"/>
            <a:ext cx="9144000" cy="369332"/>
          </a:xfrm>
          <a:prstGeom prst="rect">
            <a:avLst/>
          </a:prstGeom>
        </p:spPr>
        <p:txBody>
          <a:bodyPr wrap="square">
            <a:spAutoFit/>
          </a:bodyPr>
          <a:lstStyle/>
          <a:p>
            <a:pPr algn="r" rtl="1"/>
            <a:r>
              <a:rPr lang="en-US" b="1" dirty="0" smtClean="0">
                <a:solidFill>
                  <a:srgbClr val="FF0000"/>
                </a:solidFill>
              </a:rPr>
              <a:t>PaO2 </a:t>
            </a:r>
            <a:r>
              <a:rPr lang="fa-IR" b="1" dirty="0" smtClean="0">
                <a:solidFill>
                  <a:srgbClr val="FF0000"/>
                </a:solidFill>
              </a:rPr>
              <a:t> فشار </a:t>
            </a:r>
            <a:r>
              <a:rPr lang="fa-IR" b="1" dirty="0">
                <a:solidFill>
                  <a:srgbClr val="FF0000"/>
                </a:solidFill>
              </a:rPr>
              <a:t>سهمی اکسیژن </a:t>
            </a:r>
            <a:r>
              <a:rPr lang="fa-IR" b="1" dirty="0" smtClean="0">
                <a:solidFill>
                  <a:srgbClr val="FF0000"/>
                </a:solidFill>
              </a:rPr>
              <a:t>شریانی مقداری </a:t>
            </a:r>
            <a:r>
              <a:rPr lang="fa-IR" b="1" dirty="0">
                <a:solidFill>
                  <a:srgbClr val="FF0000"/>
                </a:solidFill>
              </a:rPr>
              <a:t>از اکسیژن موجود در خون که در پلاسما حل می شود</a:t>
            </a:r>
            <a:endParaRPr lang="en-US" b="1" dirty="0">
              <a:solidFill>
                <a:srgbClr val="FF0000"/>
              </a:solidFill>
            </a:endParaRPr>
          </a:p>
        </p:txBody>
      </p:sp>
      <p:sp>
        <p:nvSpPr>
          <p:cNvPr id="6" name="Rectangle 5"/>
          <p:cNvSpPr/>
          <p:nvPr/>
        </p:nvSpPr>
        <p:spPr>
          <a:xfrm>
            <a:off x="-33068" y="5798403"/>
            <a:ext cx="9144000" cy="830997"/>
          </a:xfrm>
          <a:prstGeom prst="rect">
            <a:avLst/>
          </a:prstGeom>
        </p:spPr>
        <p:txBody>
          <a:bodyPr wrap="square">
            <a:spAutoFit/>
          </a:bodyPr>
          <a:lstStyle/>
          <a:p>
            <a:pPr algn="r" rtl="1"/>
            <a:r>
              <a:rPr lang="fa-IR" sz="1600" b="1" dirty="0"/>
              <a:t>: درصد اکسیژن هوای دمی </a:t>
            </a:r>
            <a:r>
              <a:rPr lang="fa-IR" sz="1600" b="1" dirty="0" smtClean="0"/>
              <a:t>( ۲۱ %) </a:t>
            </a:r>
            <a:r>
              <a:rPr lang="fa-IR" sz="1600" b="1" dirty="0"/>
              <a:t>. این درصد در موارد استفاده از تجهیزات کمک تنفسی نظیر کانولای بینی و انواع ماسک های تنفسی، تغییر می </a:t>
            </a:r>
            <a:r>
              <a:rPr lang="fa-IR" sz="1600" b="1" dirty="0" smtClean="0"/>
              <a:t>کند. </a:t>
            </a:r>
            <a:r>
              <a:rPr lang="en-US" sz="1600" b="1" dirty="0" smtClean="0"/>
              <a:t>a </a:t>
            </a:r>
            <a:r>
              <a:rPr lang="en-US" sz="1600" b="1" dirty="0"/>
              <a:t>gradient, -A </a:t>
            </a:r>
            <a:r>
              <a:rPr lang="fa-IR" sz="1600" b="1" dirty="0" smtClean="0"/>
              <a:t>: تفاوت </a:t>
            </a:r>
            <a:r>
              <a:rPr lang="fa-IR" sz="1600" b="1" dirty="0"/>
              <a:t>اکسیژن دو طرف غشا آلوئولی را بیان می کند و جهت ارزیابی سلامت این غشاء به کار می رود. این گرادیان در فرد نرمال کمتر از </a:t>
            </a:r>
            <a:r>
              <a:rPr lang="fa-IR" sz="1600" b="1" dirty="0" smtClean="0"/>
              <a:t>۳۵ سال </a:t>
            </a:r>
            <a:r>
              <a:rPr lang="fa-IR" sz="1600" b="1" dirty="0"/>
              <a:t>حداکثر </a:t>
            </a:r>
            <a:r>
              <a:rPr lang="en-US" sz="1600" b="1" dirty="0"/>
              <a:t>mmHg </a:t>
            </a:r>
            <a:r>
              <a:rPr lang="fa-IR" sz="1600" b="1" dirty="0" smtClean="0"/>
              <a:t>۱۰</a:t>
            </a:r>
            <a:r>
              <a:rPr lang="en-US" sz="1600" b="1" dirty="0" smtClean="0"/>
              <a:t> </a:t>
            </a:r>
            <a:r>
              <a:rPr lang="fa-IR" sz="1600" b="1" dirty="0"/>
              <a:t>است. با افزایش سن مقدار نرمال آن بالا می رود</a:t>
            </a:r>
            <a:endParaRPr lang="en-US" sz="1600" b="1" dirty="0"/>
          </a:p>
        </p:txBody>
      </p:sp>
      <p:sp>
        <p:nvSpPr>
          <p:cNvPr id="13" name="Date Placeholder 12"/>
          <p:cNvSpPr>
            <a:spLocks noGrp="1"/>
          </p:cNvSpPr>
          <p:nvPr>
            <p:ph type="dt" sz="half" idx="10"/>
          </p:nvPr>
        </p:nvSpPr>
        <p:spPr>
          <a:xfrm>
            <a:off x="0" y="6492875"/>
            <a:ext cx="2133600" cy="365125"/>
          </a:xfrm>
        </p:spPr>
        <p:txBody>
          <a:bodyPr/>
          <a:lstStyle/>
          <a:p>
            <a:fld id="{39FEA31B-0118-4FC7-87A2-D78CB375F1DD}" type="datetime8">
              <a:rPr lang="fa-IR" smtClean="0"/>
              <a:pPr/>
              <a:t>21 مارس 21</a:t>
            </a:fld>
            <a:endParaRPr lang="en-US" dirty="0"/>
          </a:p>
        </p:txBody>
      </p:sp>
      <p:sp>
        <p:nvSpPr>
          <p:cNvPr id="14" name="Footer Placeholder 13"/>
          <p:cNvSpPr>
            <a:spLocks noGrp="1"/>
          </p:cNvSpPr>
          <p:nvPr>
            <p:ph type="ftr" sz="quarter" idx="11"/>
          </p:nvPr>
        </p:nvSpPr>
        <p:spPr>
          <a:xfrm>
            <a:off x="2362200" y="6477000"/>
            <a:ext cx="5257800" cy="501650"/>
          </a:xfrm>
        </p:spPr>
        <p:txBody>
          <a:bodyPr/>
          <a:lstStyle/>
          <a:p>
            <a:r>
              <a:rPr lang="en-US" dirty="0" smtClean="0"/>
              <a:t>Dr. Honarpisheh Hamid</a:t>
            </a:r>
            <a:r>
              <a:rPr lang="fa-IR" dirty="0" smtClean="0"/>
              <a:t> </a:t>
            </a:r>
            <a:r>
              <a:rPr lang="en-US" dirty="0" smtClean="0"/>
              <a:t> MD PhD dr.honarpishehh@gmail.com</a:t>
            </a:r>
          </a:p>
        </p:txBody>
      </p:sp>
      <p:sp>
        <p:nvSpPr>
          <p:cNvPr id="15" name="Slide Number Placeholder 14"/>
          <p:cNvSpPr>
            <a:spLocks noGrp="1"/>
          </p:cNvSpPr>
          <p:nvPr>
            <p:ph type="sldNum" sz="quarter" idx="12"/>
          </p:nvPr>
        </p:nvSpPr>
        <p:spPr>
          <a:xfrm>
            <a:off x="7010400" y="6492875"/>
            <a:ext cx="2133600" cy="365125"/>
          </a:xfrm>
        </p:spPr>
        <p:txBody>
          <a:bodyPr/>
          <a:lstStyle/>
          <a:p>
            <a:fld id="{2E25CA67-43F9-4FEB-A8A9-79087773B078}" type="slidenum">
              <a:rPr lang="en-US" smtClean="0"/>
              <a:pPr/>
              <a:t>16</a:t>
            </a:fld>
            <a:endParaRPr lang="en-US" dirty="0"/>
          </a:p>
        </p:txBody>
      </p:sp>
      <p:grpSp>
        <p:nvGrpSpPr>
          <p:cNvPr id="16" name="Group 15"/>
          <p:cNvGrpSpPr/>
          <p:nvPr/>
        </p:nvGrpSpPr>
        <p:grpSpPr>
          <a:xfrm>
            <a:off x="7772400" y="152400"/>
            <a:ext cx="838200" cy="838200"/>
            <a:chOff x="7772400" y="76200"/>
            <a:chExt cx="838200" cy="838200"/>
          </a:xfrm>
        </p:grpSpPr>
        <p:sp>
          <p:nvSpPr>
            <p:cNvPr id="17" name="Down Arrow 16">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617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20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914400"/>
          </a:xfrm>
        </p:spPr>
        <p:style>
          <a:lnRef idx="1">
            <a:schemeClr val="accent2"/>
          </a:lnRef>
          <a:fillRef idx="2">
            <a:schemeClr val="accent2"/>
          </a:fillRef>
          <a:effectRef idx="1">
            <a:schemeClr val="accent2"/>
          </a:effectRef>
          <a:fontRef idx="minor">
            <a:schemeClr val="dk1"/>
          </a:fontRef>
        </p:style>
        <p:txBody>
          <a:bodyPr>
            <a:normAutofit fontScale="90000"/>
          </a:bodyPr>
          <a:lstStyle/>
          <a:p>
            <a:pPr rtl="1"/>
            <a:r>
              <a:rPr lang="fa-IR" sz="4000" b="1" dirty="0">
                <a:solidFill>
                  <a:srgbClr val="FF0000"/>
                </a:solidFill>
              </a:rPr>
              <a:t>مرحله </a:t>
            </a:r>
            <a:r>
              <a:rPr lang="fa-IR" sz="4000" b="1" dirty="0" smtClean="0">
                <a:solidFill>
                  <a:srgbClr val="FF0000"/>
                </a:solidFill>
              </a:rPr>
              <a:t>سه: فاز </a:t>
            </a:r>
            <a:r>
              <a:rPr lang="fa-IR" sz="4000" b="1" dirty="0">
                <a:solidFill>
                  <a:srgbClr val="FF0000"/>
                </a:solidFill>
              </a:rPr>
              <a:t>تشدید </a:t>
            </a:r>
            <a:r>
              <a:rPr lang="fa-IR" sz="4000" b="1" dirty="0" smtClean="0">
                <a:solidFill>
                  <a:srgbClr val="FF0000"/>
                </a:solidFill>
              </a:rPr>
              <a:t>التهاب (بحرانی </a:t>
            </a:r>
            <a:r>
              <a:rPr lang="fa-IR" sz="4000" b="1" dirty="0">
                <a:solidFill>
                  <a:srgbClr val="FF0000"/>
                </a:solidFill>
              </a:rPr>
              <a:t>) </a:t>
            </a:r>
            <a:r>
              <a:rPr lang="en-US" dirty="0" smtClean="0">
                <a:solidFill>
                  <a:srgbClr val="FF0000"/>
                </a:solidFill>
              </a:rPr>
              <a:t>Critical</a:t>
            </a:r>
            <a:endParaRPr lang="en-US" dirty="0">
              <a:solidFill>
                <a:srgbClr val="FF0000"/>
              </a:solidFill>
            </a:endParaRPr>
          </a:p>
        </p:txBody>
      </p:sp>
      <p:sp>
        <p:nvSpPr>
          <p:cNvPr id="3" name="Content Placeholder 2"/>
          <p:cNvSpPr>
            <a:spLocks noGrp="1"/>
          </p:cNvSpPr>
          <p:nvPr>
            <p:ph idx="1"/>
          </p:nvPr>
        </p:nvSpPr>
        <p:spPr>
          <a:xfrm>
            <a:off x="457200" y="914400"/>
            <a:ext cx="8229600" cy="5943600"/>
          </a:xfrm>
        </p:spPr>
        <p:style>
          <a:lnRef idx="1">
            <a:schemeClr val="dk1"/>
          </a:lnRef>
          <a:fillRef idx="2">
            <a:schemeClr val="dk1"/>
          </a:fillRef>
          <a:effectRef idx="1">
            <a:schemeClr val="dk1"/>
          </a:effectRef>
          <a:fontRef idx="minor">
            <a:schemeClr val="dk1"/>
          </a:fontRef>
        </p:style>
        <p:txBody>
          <a:bodyPr>
            <a:normAutofit/>
          </a:bodyPr>
          <a:lstStyle/>
          <a:p>
            <a:pPr algn="r" rtl="1"/>
            <a:r>
              <a:rPr lang="fa-IR" dirty="0" smtClean="0"/>
              <a:t>ملاک </a:t>
            </a:r>
            <a:r>
              <a:rPr lang="fa-IR" dirty="0"/>
              <a:t>های ورود به این مرحله وجود </a:t>
            </a:r>
            <a:r>
              <a:rPr lang="fa-IR" dirty="0">
                <a:solidFill>
                  <a:srgbClr val="FF0000"/>
                </a:solidFill>
              </a:rPr>
              <a:t>حداقل یکی از موارد زیر </a:t>
            </a:r>
            <a:r>
              <a:rPr lang="fa-IR" dirty="0"/>
              <a:t>است:</a:t>
            </a:r>
          </a:p>
          <a:p>
            <a:pPr marL="400050" lvl="1" indent="0" algn="r" rtl="1">
              <a:buNone/>
            </a:pPr>
            <a:r>
              <a:rPr lang="fa-IR" sz="3200" b="1" dirty="0" smtClean="0">
                <a:solidFill>
                  <a:srgbClr val="FF0000"/>
                </a:solidFill>
              </a:rPr>
              <a:t>۱ </a:t>
            </a:r>
            <a:r>
              <a:rPr lang="fa-IR" sz="3200" b="1" dirty="0">
                <a:solidFill>
                  <a:srgbClr val="FF0000"/>
                </a:solidFill>
              </a:rPr>
              <a:t>. بروز علائم نارسایی تنفسی که علیرغم اکسیژن درمانی </a:t>
            </a:r>
            <a:r>
              <a:rPr lang="fa-IR" sz="3200" b="1" dirty="0" smtClean="0">
                <a:solidFill>
                  <a:srgbClr val="FF0000"/>
                </a:solidFill>
              </a:rPr>
              <a:t>غیرتهاجمی</a:t>
            </a:r>
            <a:r>
              <a:rPr lang="en-US" sz="3200" b="1" dirty="0" smtClean="0">
                <a:solidFill>
                  <a:srgbClr val="FF0000"/>
                </a:solidFill>
              </a:rPr>
              <a:t> </a:t>
            </a:r>
            <a:r>
              <a:rPr lang="fa-IR" sz="3200" b="1" dirty="0">
                <a:solidFill>
                  <a:srgbClr val="FF0000"/>
                </a:solidFill>
              </a:rPr>
              <a:t>۸۸</a:t>
            </a:r>
            <a:r>
              <a:rPr lang="en-US" sz="3200" b="1" dirty="0">
                <a:solidFill>
                  <a:srgbClr val="FF0000"/>
                </a:solidFill>
              </a:rPr>
              <a:t>%</a:t>
            </a:r>
            <a:r>
              <a:rPr lang="fa-IR" sz="3200" b="1" dirty="0" smtClean="0">
                <a:solidFill>
                  <a:srgbClr val="FF0000"/>
                </a:solidFill>
              </a:rPr>
              <a:t> </a:t>
            </a:r>
            <a:r>
              <a:rPr lang="en-US" sz="3200" b="1" dirty="0" smtClean="0">
                <a:solidFill>
                  <a:srgbClr val="FF0000"/>
                </a:solidFill>
              </a:rPr>
              <a:t>SpO2≤ </a:t>
            </a:r>
            <a:r>
              <a:rPr lang="fa-IR" sz="3200" b="1" dirty="0" smtClean="0">
                <a:solidFill>
                  <a:srgbClr val="FF0000"/>
                </a:solidFill>
              </a:rPr>
              <a:t> باشد</a:t>
            </a:r>
            <a:endParaRPr lang="fa-IR" sz="3200" b="1" dirty="0">
              <a:solidFill>
                <a:srgbClr val="FF0000"/>
              </a:solidFill>
            </a:endParaRPr>
          </a:p>
          <a:p>
            <a:pPr marL="400050" lvl="1" indent="0" algn="r" rtl="1">
              <a:buNone/>
            </a:pPr>
            <a:r>
              <a:rPr lang="fa-IR" sz="3200" b="1" dirty="0" smtClean="0">
                <a:solidFill>
                  <a:srgbClr val="FF0000"/>
                </a:solidFill>
              </a:rPr>
              <a:t>۲ </a:t>
            </a:r>
            <a:r>
              <a:rPr lang="fa-IR" sz="3200" b="1" dirty="0">
                <a:solidFill>
                  <a:srgbClr val="FF0000"/>
                </a:solidFill>
              </a:rPr>
              <a:t>. بروز نشانه های شوک</a:t>
            </a:r>
          </a:p>
          <a:p>
            <a:pPr marL="400050" lvl="1" indent="0" algn="r" rtl="1">
              <a:buNone/>
            </a:pPr>
            <a:r>
              <a:rPr lang="fa-IR" sz="3200" b="1" dirty="0" smtClean="0">
                <a:solidFill>
                  <a:srgbClr val="FF0000"/>
                </a:solidFill>
              </a:rPr>
              <a:t>۳ </a:t>
            </a:r>
            <a:r>
              <a:rPr lang="fa-IR" sz="3200" b="1" dirty="0">
                <a:solidFill>
                  <a:srgbClr val="FF0000"/>
                </a:solidFill>
              </a:rPr>
              <a:t>. بروز نارسایی چند ارگانی</a:t>
            </a:r>
          </a:p>
          <a:p>
            <a:pPr algn="r" rtl="1"/>
            <a:r>
              <a:rPr lang="fa-IR" sz="2800" dirty="0"/>
              <a:t>در این مرحله بیمار نیازمند </a:t>
            </a:r>
            <a:r>
              <a:rPr lang="fa-IR" sz="2800" b="1" dirty="0">
                <a:solidFill>
                  <a:srgbClr val="FF0000"/>
                </a:solidFill>
              </a:rPr>
              <a:t>مراقبت های ویژه </a:t>
            </a:r>
            <a:r>
              <a:rPr lang="fa-IR" sz="2800" dirty="0"/>
              <a:t>است .همانطور که اشاره شد، بروز انواع شدید بیماری در هر زمانی </a:t>
            </a:r>
            <a:r>
              <a:rPr lang="fa-IR" sz="2800" dirty="0" smtClean="0"/>
              <a:t>از سیر </a:t>
            </a:r>
            <a:r>
              <a:rPr lang="fa-IR" sz="2800" dirty="0"/>
              <a:t>بیماری ممکن است رخ دهد و بروز آن الزاما مستلزم طی همه مراحل قبلی نیست.</a:t>
            </a:r>
            <a:endParaRPr lang="en-US" sz="2800" dirty="0"/>
          </a:p>
        </p:txBody>
      </p:sp>
      <p:sp>
        <p:nvSpPr>
          <p:cNvPr id="10" name="Date Placeholder 9"/>
          <p:cNvSpPr>
            <a:spLocks noGrp="1"/>
          </p:cNvSpPr>
          <p:nvPr>
            <p:ph type="dt" sz="half" idx="10"/>
          </p:nvPr>
        </p:nvSpPr>
        <p:spPr/>
        <p:txBody>
          <a:bodyPr/>
          <a:lstStyle/>
          <a:p>
            <a:fld id="{F24D6492-B9A3-4593-8599-D30C56B8EF63}"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17</a:t>
            </a:fld>
            <a:endParaRPr lang="en-US"/>
          </a:p>
        </p:txBody>
      </p:sp>
      <p:grpSp>
        <p:nvGrpSpPr>
          <p:cNvPr id="13" name="Group 12"/>
          <p:cNvGrpSpPr/>
          <p:nvPr/>
        </p:nvGrpSpPr>
        <p:grpSpPr>
          <a:xfrm>
            <a:off x="2133600" y="57912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7154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4135"/>
            <a:ext cx="9145524" cy="6383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6200" y="12470"/>
            <a:ext cx="9544601"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fa-IR" sz="2400" b="1" dirty="0" smtClean="0">
                <a:solidFill>
                  <a:srgbClr val="FF0000"/>
                </a:solidFill>
                <a:cs typeface="B Titr" panose="00000700000000000000" pitchFamily="2" charset="-78"/>
              </a:rPr>
              <a:t>سیر </a:t>
            </a:r>
            <a:r>
              <a:rPr lang="fa-IR" sz="2400" b="1" dirty="0">
                <a:solidFill>
                  <a:srgbClr val="FF0000"/>
                </a:solidFill>
                <a:cs typeface="B Titr" panose="00000700000000000000" pitchFamily="2" charset="-78"/>
              </a:rPr>
              <a:t>بالینی </a:t>
            </a:r>
            <a:r>
              <a:rPr lang="fa-IR" sz="2400" b="1" dirty="0" smtClean="0">
                <a:solidFill>
                  <a:srgbClr val="FF0000"/>
                </a:solidFill>
                <a:cs typeface="B Titr" panose="00000700000000000000" pitchFamily="2" charset="-78"/>
              </a:rPr>
              <a:t>بیماری در ارتباط با واکنشهای زیستی، مراقبت  و تظاهرات بالینی کووید-</a:t>
            </a:r>
            <a:r>
              <a:rPr lang="fa-IR" sz="2400" b="1" dirty="0" smtClean="0">
                <a:solidFill>
                  <a:srgbClr val="FF0000"/>
                </a:solidFill>
              </a:rPr>
              <a:t>۱۹</a:t>
            </a:r>
            <a:endParaRPr lang="en-US" sz="2400" b="1" dirty="0">
              <a:solidFill>
                <a:srgbClr val="FF0000"/>
              </a:solidFill>
            </a:endParaRPr>
          </a:p>
        </p:txBody>
      </p:sp>
      <p:sp>
        <p:nvSpPr>
          <p:cNvPr id="3" name="Date Placeholder 2"/>
          <p:cNvSpPr>
            <a:spLocks noGrp="1"/>
          </p:cNvSpPr>
          <p:nvPr>
            <p:ph type="dt" sz="half" idx="10"/>
          </p:nvPr>
        </p:nvSpPr>
        <p:spPr>
          <a:xfrm>
            <a:off x="457200" y="6492875"/>
            <a:ext cx="2133600" cy="365125"/>
          </a:xfrm>
        </p:spPr>
        <p:txBody>
          <a:bodyPr/>
          <a:lstStyle/>
          <a:p>
            <a:fld id="{935477CB-33C5-41DA-872D-8637F610D645}" type="datetime8">
              <a:rPr lang="fa-IR" smtClean="0">
                <a:solidFill>
                  <a:srgbClr val="FF0000"/>
                </a:solidFill>
              </a:rPr>
              <a:pPr/>
              <a:t>21 مارس 21</a:t>
            </a:fld>
            <a:endParaRPr lang="en-US">
              <a:solidFill>
                <a:srgbClr val="FF0000"/>
              </a:solidFill>
            </a:endParaRPr>
          </a:p>
        </p:txBody>
      </p:sp>
      <p:sp>
        <p:nvSpPr>
          <p:cNvPr id="10" name="Footer Placeholder 9"/>
          <p:cNvSpPr>
            <a:spLocks noGrp="1"/>
          </p:cNvSpPr>
          <p:nvPr>
            <p:ph type="ftr" sz="quarter" idx="11"/>
          </p:nvPr>
        </p:nvSpPr>
        <p:spPr/>
        <p:txBody>
          <a:bodyPr/>
          <a:lstStyle/>
          <a:p>
            <a:r>
              <a:rPr lang="en-US" dirty="0" smtClean="0">
                <a:solidFill>
                  <a:srgbClr val="FF0000"/>
                </a:solidFill>
              </a:rPr>
              <a:t>Dr. Honarpisheh Hamid</a:t>
            </a:r>
            <a:r>
              <a:rPr lang="fa-IR" dirty="0" smtClean="0">
                <a:solidFill>
                  <a:srgbClr val="FF0000"/>
                </a:solidFill>
              </a:rPr>
              <a:t> </a:t>
            </a:r>
            <a:r>
              <a:rPr lang="en-US" dirty="0" smtClean="0">
                <a:solidFill>
                  <a:srgbClr val="FF0000"/>
                </a:solidFill>
              </a:rPr>
              <a:t> MD PhD dr.honarpishehh@gmail.com</a:t>
            </a:r>
          </a:p>
        </p:txBody>
      </p:sp>
      <p:sp>
        <p:nvSpPr>
          <p:cNvPr id="11" name="Slide Number Placeholder 10"/>
          <p:cNvSpPr>
            <a:spLocks noGrp="1"/>
          </p:cNvSpPr>
          <p:nvPr>
            <p:ph type="sldNum" sz="quarter" idx="12"/>
          </p:nvPr>
        </p:nvSpPr>
        <p:spPr/>
        <p:txBody>
          <a:bodyPr/>
          <a:lstStyle/>
          <a:p>
            <a:fld id="{2E25CA67-43F9-4FEB-A8A9-79087773B078}" type="slidenum">
              <a:rPr lang="en-US" smtClean="0"/>
              <a:pPr/>
              <a:t>18</a:t>
            </a:fld>
            <a:endParaRPr lang="en-US"/>
          </a:p>
        </p:txBody>
      </p:sp>
      <p:grpSp>
        <p:nvGrpSpPr>
          <p:cNvPr id="12" name="Group 11"/>
          <p:cNvGrpSpPr/>
          <p:nvPr/>
        </p:nvGrpSpPr>
        <p:grpSpPr>
          <a:xfrm>
            <a:off x="533400" y="5638800"/>
            <a:ext cx="838200" cy="838200"/>
            <a:chOff x="7772400" y="76200"/>
            <a:chExt cx="838200" cy="838200"/>
          </a:xfrm>
        </p:grpSpPr>
        <p:sp>
          <p:nvSpPr>
            <p:cNvPr id="13" name="Down Arrow 12">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6200" y="4343400"/>
            <a:ext cx="1676400" cy="120032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rtl="1"/>
            <a:r>
              <a:rPr lang="fa-IR" b="1" dirty="0" smtClean="0">
                <a:cs typeface="B Davat" panose="00000400000000000000" pitchFamily="2" charset="-78"/>
              </a:rPr>
              <a:t>مهمترین  یافته  آزمایشگاهی در مرحله بدون علامت بیماری کووید  19 چیست؟</a:t>
            </a:r>
            <a:endParaRPr lang="en-US" b="1" dirty="0">
              <a:cs typeface="B Davat" panose="00000400000000000000" pitchFamily="2" charset="-78"/>
            </a:endParaRPr>
          </a:p>
        </p:txBody>
      </p:sp>
      <p:sp>
        <p:nvSpPr>
          <p:cNvPr id="17" name="TextBox 16"/>
          <p:cNvSpPr txBox="1"/>
          <p:nvPr/>
        </p:nvSpPr>
        <p:spPr>
          <a:xfrm>
            <a:off x="1905000" y="4343400"/>
            <a:ext cx="1676400"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rtl="1"/>
            <a:r>
              <a:rPr lang="fa-IR" sz="2400" b="1" dirty="0" smtClean="0">
                <a:cs typeface="B Davat" panose="00000400000000000000" pitchFamily="2" charset="-78"/>
              </a:rPr>
              <a:t>مهمترین  ویژگی های بالینی برای مراقبت سرپایی</a:t>
            </a:r>
            <a:r>
              <a:rPr lang="fa-IR" sz="2400" b="1" dirty="0">
                <a:cs typeface="B Davat" panose="00000400000000000000" pitchFamily="2" charset="-78"/>
              </a:rPr>
              <a:t> بیمار کووید  19</a:t>
            </a:r>
            <a:r>
              <a:rPr lang="fa-IR" sz="2400" b="1" dirty="0" smtClean="0">
                <a:cs typeface="B Davat" panose="00000400000000000000" pitchFamily="2" charset="-78"/>
              </a:rPr>
              <a:t> در اپیدمی اخیر ایران کدامند؟ </a:t>
            </a:r>
            <a:endParaRPr lang="en-US" sz="2400" b="1" dirty="0">
              <a:cs typeface="B Davat" panose="00000400000000000000" pitchFamily="2" charset="-78"/>
            </a:endParaRPr>
          </a:p>
        </p:txBody>
      </p:sp>
      <p:sp>
        <p:nvSpPr>
          <p:cNvPr id="18" name="TextBox 17"/>
          <p:cNvSpPr txBox="1"/>
          <p:nvPr/>
        </p:nvSpPr>
        <p:spPr>
          <a:xfrm>
            <a:off x="3657600" y="4343400"/>
            <a:ext cx="1828800" cy="2308324"/>
          </a:xfrm>
          <a:prstGeom prst="rect">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rtl="1"/>
            <a:r>
              <a:rPr lang="fa-IR" sz="2400" b="1" dirty="0" smtClean="0">
                <a:cs typeface="B Davat" panose="00000400000000000000" pitchFamily="2" charset="-78"/>
              </a:rPr>
              <a:t>با چه علائم و یافته های بالینی  بستری بیمار کووید  19 در اپیدمی اخیر ایران توصیه می شود؟</a:t>
            </a:r>
            <a:endParaRPr lang="en-US" sz="2400" b="1" dirty="0">
              <a:cs typeface="B Davat" panose="00000400000000000000" pitchFamily="2" charset="-78"/>
            </a:endParaRPr>
          </a:p>
        </p:txBody>
      </p:sp>
      <p:sp>
        <p:nvSpPr>
          <p:cNvPr id="19" name="TextBox 18"/>
          <p:cNvSpPr txBox="1"/>
          <p:nvPr/>
        </p:nvSpPr>
        <p:spPr>
          <a:xfrm>
            <a:off x="5486400" y="4343400"/>
            <a:ext cx="1828800" cy="255454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fa-IR" sz="2000" b="1" dirty="0" smtClean="0">
                <a:cs typeface="B Davat" panose="00000400000000000000" pitchFamily="2" charset="-78"/>
              </a:rPr>
              <a:t>چه تغییراتی در علائم و یافته های بالینی، آزمایشگاهی  و تصویربرداری  دربیمار کووید  19 در اپیدمی اخیر  هشدار و نیاز به مراقبتهای ویژه را در بر دارد؟</a:t>
            </a:r>
            <a:endParaRPr lang="en-US" sz="2000" b="1" dirty="0">
              <a:cs typeface="B Davat" panose="00000400000000000000" pitchFamily="2" charset="-78"/>
            </a:endParaRPr>
          </a:p>
        </p:txBody>
      </p:sp>
      <p:sp>
        <p:nvSpPr>
          <p:cNvPr id="20" name="TextBox 19"/>
          <p:cNvSpPr txBox="1"/>
          <p:nvPr/>
        </p:nvSpPr>
        <p:spPr>
          <a:xfrm>
            <a:off x="7315200" y="4343400"/>
            <a:ext cx="1828800" cy="1938992"/>
          </a:xfrm>
          <a:prstGeom prst="rect">
            <a:avLst/>
          </a:prstGeom>
          <a:solidFill>
            <a:srgbClr val="FF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fa-IR" sz="2400" b="1" dirty="0" smtClean="0">
                <a:cs typeface="B Davat" panose="00000400000000000000" pitchFamily="2" charset="-78"/>
              </a:rPr>
              <a:t>با چه علائم و در چه شرایط بالینی  مراقبتهای ویژه  در </a:t>
            </a:r>
            <a:r>
              <a:rPr lang="fa-IR" sz="2400" b="1" dirty="0">
                <a:cs typeface="B Davat" panose="00000400000000000000" pitchFamily="2" charset="-78"/>
              </a:rPr>
              <a:t>بیمار کووید  19</a:t>
            </a:r>
            <a:r>
              <a:rPr lang="fa-IR" sz="2400" b="1" dirty="0" smtClean="0">
                <a:cs typeface="B Davat" panose="00000400000000000000" pitchFamily="2" charset="-78"/>
              </a:rPr>
              <a:t> ضروری است؟</a:t>
            </a:r>
            <a:endParaRPr lang="en-US" sz="2400" b="1" dirty="0">
              <a:cs typeface="B Davat" panose="00000400000000000000" pitchFamily="2" charset="-78"/>
            </a:endParaRPr>
          </a:p>
        </p:txBody>
      </p:sp>
    </p:spTree>
    <p:extLst>
      <p:ext uri="{BB962C8B-B14F-4D97-AF65-F5344CB8AC3E}">
        <p14:creationId xmlns:p14="http://schemas.microsoft.com/office/powerpoint/2010/main" val="192842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up)">
                                      <p:cBhvr>
                                        <p:cTn id="12" dur="3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a:ln/>
        </p:spPr>
        <p:style>
          <a:lnRef idx="0">
            <a:schemeClr val="accent1"/>
          </a:lnRef>
          <a:fillRef idx="3">
            <a:schemeClr val="accent1"/>
          </a:fillRef>
          <a:effectRef idx="3">
            <a:schemeClr val="accent1"/>
          </a:effectRef>
          <a:fontRef idx="minor">
            <a:schemeClr val="lt1"/>
          </a:fontRef>
        </p:style>
        <p:txBody>
          <a:bodyPr>
            <a:normAutofit fontScale="90000"/>
          </a:bodyPr>
          <a:lstStyle/>
          <a:p>
            <a:r>
              <a:rPr lang="fa-IR" b="1" dirty="0" smtClean="0">
                <a:effectLst>
                  <a:outerShdw blurRad="38100" dist="38100" dir="2700000" algn="tl">
                    <a:srgbClr val="000000">
                      <a:alpha val="43137"/>
                    </a:srgbClr>
                  </a:outerShdw>
                </a:effectLst>
              </a:rPr>
              <a:t> مرور تعریف</a:t>
            </a:r>
            <a:r>
              <a:rPr lang="fa-IR" b="1" baseline="30000" dirty="0" smtClean="0">
                <a:effectLst>
                  <a:outerShdw blurRad="38100" dist="38100" dir="2700000" algn="tl">
                    <a:srgbClr val="000000">
                      <a:alpha val="43137"/>
                    </a:srgbClr>
                  </a:outerShdw>
                </a:effectLst>
              </a:rPr>
              <a:t>*</a:t>
            </a:r>
            <a:r>
              <a:rPr lang="fa-IR" b="1" dirty="0" smtClean="0">
                <a:effectLst>
                  <a:outerShdw blurRad="38100" dist="38100" dir="2700000" algn="tl">
                    <a:srgbClr val="000000">
                      <a:alpha val="43137"/>
                    </a:srgbClr>
                  </a:outerShdw>
                </a:effectLst>
              </a:rPr>
              <a:t> </a:t>
            </a:r>
            <a:r>
              <a:rPr lang="fa-IR" b="1" dirty="0">
                <a:effectLst>
                  <a:outerShdw blurRad="38100" dist="38100" dir="2700000" algn="tl">
                    <a:srgbClr val="000000">
                      <a:alpha val="43137"/>
                    </a:srgbClr>
                  </a:outerShdw>
                </a:effectLst>
              </a:rPr>
              <a:t>موارد </a:t>
            </a:r>
            <a:r>
              <a:rPr lang="fa-IR" b="1" dirty="0" smtClean="0">
                <a:effectLst>
                  <a:outerShdw blurRad="38100" dist="38100" dir="2700000" algn="tl">
                    <a:srgbClr val="000000">
                      <a:alpha val="43137"/>
                    </a:srgbClr>
                  </a:outerShdw>
                </a:effectLst>
              </a:rPr>
              <a:t>و سیر بیماری کووید۱۹ </a:t>
            </a:r>
            <a:endParaRPr lang="en-US" dirty="0">
              <a:effectLst>
                <a:outerShdw blurRad="38100" dist="38100" dir="2700000" algn="tl">
                  <a:srgbClr val="000000">
                    <a:alpha val="43137"/>
                  </a:srgbClr>
                </a:outerShdw>
              </a:effectLst>
            </a:endParaRPr>
          </a:p>
        </p:txBody>
      </p:sp>
      <p:sp>
        <p:nvSpPr>
          <p:cNvPr id="4" name="Rectangle 3"/>
          <p:cNvSpPr/>
          <p:nvPr/>
        </p:nvSpPr>
        <p:spPr>
          <a:xfrm>
            <a:off x="114300" y="6096000"/>
            <a:ext cx="8801100" cy="461665"/>
          </a:xfrm>
          <a:prstGeom prst="rect">
            <a:avLst/>
          </a:prstGeom>
        </p:spPr>
        <p:txBody>
          <a:bodyPr wrap="square">
            <a:spAutoFit/>
          </a:bodyPr>
          <a:lstStyle/>
          <a:p>
            <a:r>
              <a:rPr lang="fa-IR" sz="2400" b="1" dirty="0" smtClean="0"/>
              <a:t>*</a:t>
            </a:r>
            <a:r>
              <a:rPr lang="en-US" b="1" dirty="0" smtClean="0"/>
              <a:t>Public </a:t>
            </a:r>
            <a:r>
              <a:rPr lang="en-US" b="1" dirty="0"/>
              <a:t>health surveillance for </a:t>
            </a:r>
            <a:r>
              <a:rPr lang="en-US" b="1" dirty="0" smtClean="0"/>
              <a:t>COVID-</a:t>
            </a:r>
            <a:r>
              <a:rPr lang="fa-IR" b="1" dirty="0" smtClean="0"/>
              <a:t>۱۹</a:t>
            </a:r>
            <a:r>
              <a:rPr lang="en-US" b="1" dirty="0" smtClean="0"/>
              <a:t> </a:t>
            </a:r>
            <a:r>
              <a:rPr lang="en-US" b="1" dirty="0"/>
              <a:t>, WHO Interim guidance </a:t>
            </a:r>
            <a:r>
              <a:rPr lang="fa-IR" b="1" dirty="0" smtClean="0"/>
              <a:t>۷</a:t>
            </a:r>
            <a:r>
              <a:rPr lang="en-US" b="1" dirty="0" smtClean="0"/>
              <a:t> </a:t>
            </a:r>
            <a:r>
              <a:rPr lang="en-US" b="1" dirty="0"/>
              <a:t>August </a:t>
            </a:r>
            <a:r>
              <a:rPr lang="fa-IR" b="1" dirty="0" smtClean="0"/>
              <a:t>۲۰۲۰</a:t>
            </a:r>
            <a:endParaRPr lang="en-US" b="1" dirty="0"/>
          </a:p>
        </p:txBody>
      </p:sp>
      <p:sp>
        <p:nvSpPr>
          <p:cNvPr id="6" name="Date Placeholder 5"/>
          <p:cNvSpPr>
            <a:spLocks noGrp="1"/>
          </p:cNvSpPr>
          <p:nvPr>
            <p:ph type="dt" sz="half" idx="10"/>
          </p:nvPr>
        </p:nvSpPr>
        <p:spPr/>
        <p:txBody>
          <a:bodyPr/>
          <a:lstStyle/>
          <a:p>
            <a:fld id="{4E134F3C-AC6B-45B0-9B10-62A7E94F4E80}" type="datetime8">
              <a:rPr lang="fa-IR" smtClean="0"/>
              <a:pPr/>
              <a:t>21 مارس 21</a:t>
            </a:fld>
            <a:endParaRPr lang="en-US"/>
          </a:p>
        </p:txBody>
      </p:sp>
      <p:sp>
        <p:nvSpPr>
          <p:cNvPr id="7" name="Footer Placeholder 6"/>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8" name="Slide Number Placeholder 7"/>
          <p:cNvSpPr>
            <a:spLocks noGrp="1"/>
          </p:cNvSpPr>
          <p:nvPr>
            <p:ph type="sldNum" sz="quarter" idx="12"/>
          </p:nvPr>
        </p:nvSpPr>
        <p:spPr/>
        <p:txBody>
          <a:bodyPr/>
          <a:lstStyle/>
          <a:p>
            <a:fld id="{2E25CA67-43F9-4FEB-A8A9-79087773B078}" type="slidenum">
              <a:rPr lang="en-US" smtClean="0"/>
              <a:pPr/>
              <a:t>19</a:t>
            </a:fld>
            <a:endParaRPr lang="en-US"/>
          </a:p>
        </p:txBody>
      </p:sp>
      <p:sp>
        <p:nvSpPr>
          <p:cNvPr id="14" name="Content Placeholder 2"/>
          <p:cNvSpPr>
            <a:spLocks noGrp="1"/>
          </p:cNvSpPr>
          <p:nvPr>
            <p:ph idx="1"/>
          </p:nvPr>
        </p:nvSpPr>
        <p:spPr>
          <a:xfrm>
            <a:off x="457200" y="914400"/>
            <a:ext cx="8229600" cy="5257800"/>
          </a:xfrm>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r" rtl="1"/>
            <a:r>
              <a:rPr lang="fa-IR" b="1" dirty="0">
                <a:solidFill>
                  <a:srgbClr val="FF0000"/>
                </a:solidFill>
              </a:rPr>
              <a:t>تعریف موارد </a:t>
            </a:r>
            <a:r>
              <a:rPr lang="fa-IR" b="1" dirty="0" smtClean="0">
                <a:solidFill>
                  <a:srgbClr val="FF0000"/>
                </a:solidFill>
              </a:rPr>
              <a:t>بیماری</a:t>
            </a:r>
            <a:endParaRPr lang="fa-IR" b="1" dirty="0">
              <a:solidFill>
                <a:srgbClr val="FF0000"/>
              </a:solidFill>
            </a:endParaRPr>
          </a:p>
          <a:p>
            <a:pPr lvl="1" algn="r" rtl="1"/>
            <a:r>
              <a:rPr lang="fa-IR" b="1" dirty="0"/>
              <a:t>مورد </a:t>
            </a:r>
            <a:r>
              <a:rPr lang="fa-IR" b="1" dirty="0" smtClean="0">
                <a:hlinkClick r:id="rId2" action="ppaction://hlinksldjump"/>
              </a:rPr>
              <a:t>مشکوک</a:t>
            </a:r>
            <a:endParaRPr lang="fa-IR" b="1" dirty="0"/>
          </a:p>
          <a:p>
            <a:pPr lvl="1" algn="r" rtl="1"/>
            <a:r>
              <a:rPr lang="fa-IR" b="1" dirty="0"/>
              <a:t>مورد </a:t>
            </a:r>
            <a:r>
              <a:rPr lang="fa-IR" b="1" dirty="0" smtClean="0">
                <a:hlinkClick r:id="rId3" action="ppaction://hlinksldjump"/>
              </a:rPr>
              <a:t>محتمل</a:t>
            </a:r>
            <a:endParaRPr lang="fa-IR" b="1" dirty="0"/>
          </a:p>
          <a:p>
            <a:pPr lvl="1" algn="r" rtl="1"/>
            <a:r>
              <a:rPr lang="fa-IR" b="1" dirty="0"/>
              <a:t>مورد </a:t>
            </a:r>
            <a:r>
              <a:rPr lang="fa-IR" b="1" dirty="0" smtClean="0">
                <a:hlinkClick r:id="rId4" action="ppaction://hlinksldjump"/>
              </a:rPr>
              <a:t>قطعی</a:t>
            </a:r>
            <a:endParaRPr lang="fa-IR" b="1" dirty="0"/>
          </a:p>
          <a:p>
            <a:pPr lvl="1" algn="r" rtl="1"/>
            <a:r>
              <a:rPr lang="fa-IR" b="1" dirty="0"/>
              <a:t>تعریف </a:t>
            </a:r>
            <a:r>
              <a:rPr lang="fa-IR" b="1" dirty="0">
                <a:hlinkClick r:id="rId5" action="ppaction://hlinksldjump"/>
              </a:rPr>
              <a:t>تماس </a:t>
            </a:r>
            <a:r>
              <a:rPr lang="fa-IR" b="1" dirty="0" smtClean="0">
                <a:hlinkClick r:id="rId5" action="ppaction://hlinksldjump"/>
              </a:rPr>
              <a:t>نزدیک</a:t>
            </a:r>
            <a:endParaRPr lang="fa-IR" b="1" dirty="0"/>
          </a:p>
          <a:p>
            <a:pPr lvl="1" algn="r" rtl="1"/>
            <a:r>
              <a:rPr lang="fa-IR" b="1" dirty="0"/>
              <a:t>تعریف </a:t>
            </a:r>
            <a:r>
              <a:rPr lang="fa-IR" b="1" dirty="0">
                <a:hlinkClick r:id="rId6" action="ppaction://hlinksldjump"/>
              </a:rPr>
              <a:t>مرگ ناشی از کووید- </a:t>
            </a:r>
            <a:r>
              <a:rPr lang="fa-IR" b="1" dirty="0" smtClean="0">
                <a:hlinkClick r:id="rId6" action="ppaction://hlinksldjump"/>
              </a:rPr>
              <a:t>۱۹</a:t>
            </a:r>
            <a:endParaRPr lang="fa-IR" b="1" dirty="0"/>
          </a:p>
          <a:p>
            <a:pPr marL="457200" lvl="1" indent="0" algn="r" rtl="1">
              <a:buNone/>
            </a:pPr>
            <a:r>
              <a:rPr lang="fa-IR" sz="3500" b="1" dirty="0" smtClean="0">
                <a:solidFill>
                  <a:srgbClr val="FF0000"/>
                </a:solidFill>
              </a:rPr>
              <a:t>مقدمه - </a:t>
            </a:r>
            <a:r>
              <a:rPr lang="fa-IR" sz="3500" b="1" dirty="0">
                <a:solidFill>
                  <a:srgbClr val="FF0000"/>
                </a:solidFill>
              </a:rPr>
              <a:t>سیر بیماری کووید- </a:t>
            </a:r>
            <a:r>
              <a:rPr lang="fa-IR" sz="3500" b="1" dirty="0" smtClean="0">
                <a:solidFill>
                  <a:srgbClr val="FF0000"/>
                </a:solidFill>
              </a:rPr>
              <a:t>۱۹</a:t>
            </a:r>
            <a:endParaRPr lang="fa-IR" sz="3500" b="1" dirty="0">
              <a:solidFill>
                <a:srgbClr val="FF0000"/>
              </a:solidFill>
            </a:endParaRPr>
          </a:p>
          <a:p>
            <a:pPr lvl="1" algn="r" rtl="1"/>
            <a:r>
              <a:rPr lang="fa-IR" b="1" dirty="0"/>
              <a:t>مرحله </a:t>
            </a:r>
            <a:r>
              <a:rPr lang="fa-IR" b="1" dirty="0">
                <a:hlinkClick r:id="rId7" action="ppaction://hlinksldjump"/>
              </a:rPr>
              <a:t>صفر </a:t>
            </a:r>
            <a:r>
              <a:rPr lang="fa-IR" b="1" dirty="0" smtClean="0"/>
              <a:t>(بی </a:t>
            </a:r>
            <a:r>
              <a:rPr lang="fa-IR" b="1" dirty="0"/>
              <a:t>علامت/قبل از بروز </a:t>
            </a:r>
            <a:r>
              <a:rPr lang="fa-IR" b="1" dirty="0" smtClean="0"/>
              <a:t>علائم) </a:t>
            </a:r>
            <a:endParaRPr lang="fa-IR" b="1" dirty="0"/>
          </a:p>
          <a:p>
            <a:pPr lvl="1" algn="r" rtl="1"/>
            <a:r>
              <a:rPr lang="fa-IR" b="1" dirty="0"/>
              <a:t>مرحله </a:t>
            </a:r>
            <a:r>
              <a:rPr lang="fa-IR" b="1" dirty="0">
                <a:hlinkClick r:id="rId8" action="ppaction://hlinksldjump"/>
              </a:rPr>
              <a:t>یک </a:t>
            </a:r>
            <a:r>
              <a:rPr lang="fa-IR" b="1" dirty="0" smtClean="0"/>
              <a:t>(مراحل </a:t>
            </a:r>
            <a:r>
              <a:rPr lang="fa-IR" b="1" dirty="0"/>
              <a:t>ابتدایی </a:t>
            </a:r>
            <a:r>
              <a:rPr lang="fa-IR" b="1" dirty="0" smtClean="0"/>
              <a:t>عفونت)</a:t>
            </a:r>
            <a:endParaRPr lang="fa-IR" b="1" dirty="0"/>
          </a:p>
          <a:p>
            <a:pPr lvl="1" algn="r" rtl="1"/>
            <a:r>
              <a:rPr lang="fa-IR" b="1" dirty="0"/>
              <a:t>مرحله </a:t>
            </a:r>
            <a:r>
              <a:rPr lang="fa-IR" b="1" dirty="0">
                <a:hlinkMouseOver r:id="rId9" action="ppaction://hlinksldjump"/>
              </a:rPr>
              <a:t>دو </a:t>
            </a:r>
            <a:r>
              <a:rPr lang="fa-IR" b="1" dirty="0" smtClean="0"/>
              <a:t>(فاز تنفسی </a:t>
            </a:r>
            <a:r>
              <a:rPr lang="fa-IR" b="1" dirty="0" smtClean="0">
                <a:hlinkClick r:id="rId9" action="ppaction://hlinksldjump"/>
              </a:rPr>
              <a:t>متوسط </a:t>
            </a:r>
            <a:r>
              <a:rPr lang="fa-IR" b="1" dirty="0" smtClean="0"/>
              <a:t>/ </a:t>
            </a:r>
            <a:r>
              <a:rPr lang="fa-IR" b="1" dirty="0" smtClean="0">
                <a:hlinkClick r:id="rId10" action="ppaction://hlinksldjump"/>
              </a:rPr>
              <a:t>شدید</a:t>
            </a:r>
            <a:r>
              <a:rPr lang="fa-IR" b="1" dirty="0" smtClean="0"/>
              <a:t>) </a:t>
            </a:r>
            <a:endParaRPr lang="fa-IR" b="1" dirty="0"/>
          </a:p>
          <a:p>
            <a:pPr lvl="1" algn="r" rtl="1"/>
            <a:r>
              <a:rPr lang="fa-IR" b="1" dirty="0"/>
              <a:t>مرحله </a:t>
            </a:r>
            <a:r>
              <a:rPr lang="fa-IR" b="1" dirty="0">
                <a:hlinkClick r:id="rId11" action="ppaction://hlinksldjump"/>
              </a:rPr>
              <a:t>سه </a:t>
            </a:r>
            <a:r>
              <a:rPr lang="fa-IR" b="1" dirty="0" smtClean="0"/>
              <a:t>(فاز </a:t>
            </a:r>
            <a:r>
              <a:rPr lang="fa-IR" b="1" dirty="0"/>
              <a:t>تشدید </a:t>
            </a:r>
            <a:r>
              <a:rPr lang="fa-IR" b="1" dirty="0" smtClean="0"/>
              <a:t>التهاب </a:t>
            </a:r>
            <a:r>
              <a:rPr lang="fa-IR" b="1" dirty="0"/>
              <a:t>-بحرانی ) </a:t>
            </a:r>
            <a:r>
              <a:rPr lang="en-US" b="1" dirty="0"/>
              <a:t>Critical</a:t>
            </a:r>
            <a:endParaRPr lang="en-US" dirty="0"/>
          </a:p>
        </p:txBody>
      </p:sp>
      <p:grpSp>
        <p:nvGrpSpPr>
          <p:cNvPr id="15" name="Group 14"/>
          <p:cNvGrpSpPr/>
          <p:nvPr/>
        </p:nvGrpSpPr>
        <p:grpSpPr>
          <a:xfrm>
            <a:off x="609600" y="5162550"/>
            <a:ext cx="838200" cy="838200"/>
            <a:chOff x="7772400" y="76200"/>
            <a:chExt cx="838200" cy="838200"/>
          </a:xfrm>
        </p:grpSpPr>
        <p:sp>
          <p:nvSpPr>
            <p:cNvPr id="16" name="Down Arrow 15">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a:hlinkClick r:id="rId1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hlinkClick r:id="rId1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0889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bg/>
                                          </p:spTgt>
                                        </p:tgtEl>
                                        <p:attrNameLst>
                                          <p:attrName>style.visibility</p:attrName>
                                        </p:attrNameLst>
                                      </p:cBhvr>
                                      <p:to>
                                        <p:strVal val="visible"/>
                                      </p:to>
                                    </p:set>
                                    <p:animEffect transition="in" filter="wipe(right)">
                                      <p:cBhvr>
                                        <p:cTn id="12" dur="500"/>
                                        <p:tgtEl>
                                          <p:spTgt spid="14">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iterate type="wd">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wipe(right)">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iterate type="wd">
                                    <p:tmPct val="10000"/>
                                  </p:iterate>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wipe(right)">
                                      <p:cBhvr>
                                        <p:cTn id="22" dur="500"/>
                                        <p:tgtEl>
                                          <p:spTgt spid="1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iterate type="wd">
                                    <p:tmPct val="10000"/>
                                  </p:iterate>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wipe(right)">
                                      <p:cBhvr>
                                        <p:cTn id="27" dur="500"/>
                                        <p:tgtEl>
                                          <p:spTgt spid="1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iterate type="wd">
                                    <p:tmPct val="10000"/>
                                  </p:iterate>
                                  <p:childTnLst>
                                    <p:set>
                                      <p:cBhvr>
                                        <p:cTn id="31" dur="1" fill="hold">
                                          <p:stCondLst>
                                            <p:cond delay="0"/>
                                          </p:stCondLst>
                                        </p:cTn>
                                        <p:tgtEl>
                                          <p:spTgt spid="14">
                                            <p:txEl>
                                              <p:pRg st="3" end="3"/>
                                            </p:txEl>
                                          </p:spTgt>
                                        </p:tgtEl>
                                        <p:attrNameLst>
                                          <p:attrName>style.visibility</p:attrName>
                                        </p:attrNameLst>
                                      </p:cBhvr>
                                      <p:to>
                                        <p:strVal val="visible"/>
                                      </p:to>
                                    </p:set>
                                    <p:animEffect transition="in" filter="wipe(right)">
                                      <p:cBhvr>
                                        <p:cTn id="32" dur="500"/>
                                        <p:tgtEl>
                                          <p:spTgt spid="1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iterate type="wd">
                                    <p:tmPct val="10000"/>
                                  </p:iterate>
                                  <p:childTnLst>
                                    <p:set>
                                      <p:cBhvr>
                                        <p:cTn id="36" dur="1" fill="hold">
                                          <p:stCondLst>
                                            <p:cond delay="0"/>
                                          </p:stCondLst>
                                        </p:cTn>
                                        <p:tgtEl>
                                          <p:spTgt spid="14">
                                            <p:txEl>
                                              <p:pRg st="4" end="4"/>
                                            </p:txEl>
                                          </p:spTgt>
                                        </p:tgtEl>
                                        <p:attrNameLst>
                                          <p:attrName>style.visibility</p:attrName>
                                        </p:attrNameLst>
                                      </p:cBhvr>
                                      <p:to>
                                        <p:strVal val="visible"/>
                                      </p:to>
                                    </p:set>
                                    <p:animEffect transition="in" filter="wipe(right)">
                                      <p:cBhvr>
                                        <p:cTn id="37" dur="500"/>
                                        <p:tgtEl>
                                          <p:spTgt spid="1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iterate type="wd">
                                    <p:tmPct val="10000"/>
                                  </p:iterate>
                                  <p:childTnLst>
                                    <p:set>
                                      <p:cBhvr>
                                        <p:cTn id="41" dur="1" fill="hold">
                                          <p:stCondLst>
                                            <p:cond delay="0"/>
                                          </p:stCondLst>
                                        </p:cTn>
                                        <p:tgtEl>
                                          <p:spTgt spid="14">
                                            <p:txEl>
                                              <p:pRg st="5" end="5"/>
                                            </p:txEl>
                                          </p:spTgt>
                                        </p:tgtEl>
                                        <p:attrNameLst>
                                          <p:attrName>style.visibility</p:attrName>
                                        </p:attrNameLst>
                                      </p:cBhvr>
                                      <p:to>
                                        <p:strVal val="visible"/>
                                      </p:to>
                                    </p:set>
                                    <p:animEffect transition="in" filter="wipe(right)">
                                      <p:cBhvr>
                                        <p:cTn id="42" dur="500"/>
                                        <p:tgtEl>
                                          <p:spTgt spid="1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iterate type="wd">
                                    <p:tmPct val="10000"/>
                                  </p:iterate>
                                  <p:childTnLst>
                                    <p:set>
                                      <p:cBhvr>
                                        <p:cTn id="46" dur="1" fill="hold">
                                          <p:stCondLst>
                                            <p:cond delay="0"/>
                                          </p:stCondLst>
                                        </p:cTn>
                                        <p:tgtEl>
                                          <p:spTgt spid="14">
                                            <p:txEl>
                                              <p:pRg st="6" end="6"/>
                                            </p:txEl>
                                          </p:spTgt>
                                        </p:tgtEl>
                                        <p:attrNameLst>
                                          <p:attrName>style.visibility</p:attrName>
                                        </p:attrNameLst>
                                      </p:cBhvr>
                                      <p:to>
                                        <p:strVal val="visible"/>
                                      </p:to>
                                    </p:set>
                                    <p:animEffect transition="in" filter="wipe(right)">
                                      <p:cBhvr>
                                        <p:cTn id="47" dur="500"/>
                                        <p:tgtEl>
                                          <p:spTgt spid="1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iterate type="wd">
                                    <p:tmPct val="10000"/>
                                  </p:iterate>
                                  <p:childTnLst>
                                    <p:set>
                                      <p:cBhvr>
                                        <p:cTn id="51" dur="1" fill="hold">
                                          <p:stCondLst>
                                            <p:cond delay="0"/>
                                          </p:stCondLst>
                                        </p:cTn>
                                        <p:tgtEl>
                                          <p:spTgt spid="14">
                                            <p:txEl>
                                              <p:pRg st="7" end="7"/>
                                            </p:txEl>
                                          </p:spTgt>
                                        </p:tgtEl>
                                        <p:attrNameLst>
                                          <p:attrName>style.visibility</p:attrName>
                                        </p:attrNameLst>
                                      </p:cBhvr>
                                      <p:to>
                                        <p:strVal val="visible"/>
                                      </p:to>
                                    </p:set>
                                    <p:animEffect transition="in" filter="wipe(right)">
                                      <p:cBhvr>
                                        <p:cTn id="52" dur="500"/>
                                        <p:tgtEl>
                                          <p:spTgt spid="14">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iterate type="wd">
                                    <p:tmPct val="10000"/>
                                  </p:iterate>
                                  <p:childTnLst>
                                    <p:set>
                                      <p:cBhvr>
                                        <p:cTn id="56" dur="1" fill="hold">
                                          <p:stCondLst>
                                            <p:cond delay="0"/>
                                          </p:stCondLst>
                                        </p:cTn>
                                        <p:tgtEl>
                                          <p:spTgt spid="14">
                                            <p:txEl>
                                              <p:pRg st="8" end="8"/>
                                            </p:txEl>
                                          </p:spTgt>
                                        </p:tgtEl>
                                        <p:attrNameLst>
                                          <p:attrName>style.visibility</p:attrName>
                                        </p:attrNameLst>
                                      </p:cBhvr>
                                      <p:to>
                                        <p:strVal val="visible"/>
                                      </p:to>
                                    </p:set>
                                    <p:animEffect transition="in" filter="wipe(right)">
                                      <p:cBhvr>
                                        <p:cTn id="57" dur="500"/>
                                        <p:tgtEl>
                                          <p:spTgt spid="14">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iterate type="wd">
                                    <p:tmPct val="10000"/>
                                  </p:iterate>
                                  <p:childTnLst>
                                    <p:set>
                                      <p:cBhvr>
                                        <p:cTn id="61" dur="1" fill="hold">
                                          <p:stCondLst>
                                            <p:cond delay="0"/>
                                          </p:stCondLst>
                                        </p:cTn>
                                        <p:tgtEl>
                                          <p:spTgt spid="14">
                                            <p:txEl>
                                              <p:pRg st="9" end="9"/>
                                            </p:txEl>
                                          </p:spTgt>
                                        </p:tgtEl>
                                        <p:attrNameLst>
                                          <p:attrName>style.visibility</p:attrName>
                                        </p:attrNameLst>
                                      </p:cBhvr>
                                      <p:to>
                                        <p:strVal val="visible"/>
                                      </p:to>
                                    </p:set>
                                    <p:animEffect transition="in" filter="wipe(right)">
                                      <p:cBhvr>
                                        <p:cTn id="62" dur="500"/>
                                        <p:tgtEl>
                                          <p:spTgt spid="14">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iterate type="wd">
                                    <p:tmPct val="10000"/>
                                  </p:iterate>
                                  <p:childTnLst>
                                    <p:set>
                                      <p:cBhvr>
                                        <p:cTn id="66" dur="1" fill="hold">
                                          <p:stCondLst>
                                            <p:cond delay="0"/>
                                          </p:stCondLst>
                                        </p:cTn>
                                        <p:tgtEl>
                                          <p:spTgt spid="14">
                                            <p:txEl>
                                              <p:pRg st="10" end="10"/>
                                            </p:txEl>
                                          </p:spTgt>
                                        </p:tgtEl>
                                        <p:attrNameLst>
                                          <p:attrName>style.visibility</p:attrName>
                                        </p:attrNameLst>
                                      </p:cBhvr>
                                      <p:to>
                                        <p:strVal val="visible"/>
                                      </p:to>
                                    </p:set>
                                    <p:animEffect transition="in" filter="wipe(right)">
                                      <p:cBhvr>
                                        <p:cTn id="67" dur="500"/>
                                        <p:tgtEl>
                                          <p:spTgt spid="14">
                                            <p:txEl>
                                              <p:pRg st="10" end="10"/>
                                            </p:txEl>
                                          </p:spTgt>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6200" y="6356350"/>
            <a:ext cx="1143000" cy="425450"/>
          </a:xfrm>
        </p:spPr>
        <p:txBody>
          <a:bodyPr/>
          <a:lstStyle/>
          <a:p>
            <a:fld id="{FC7121CE-A9E6-40E4-84E1-1BE9AEA995F7}" type="datetime8">
              <a:rPr lang="fa-IR" smtClean="0"/>
              <a:pPr/>
              <a:t>21 مارس 21</a:t>
            </a:fld>
            <a:endParaRPr lang="en-US" dirty="0"/>
          </a:p>
        </p:txBody>
      </p:sp>
      <p:sp>
        <p:nvSpPr>
          <p:cNvPr id="4" name="Footer Placeholder 3"/>
          <p:cNvSpPr>
            <a:spLocks noGrp="1"/>
          </p:cNvSpPr>
          <p:nvPr>
            <p:ph type="ftr" sz="quarter" idx="11"/>
          </p:nvPr>
        </p:nvSpPr>
        <p:spPr>
          <a:xfrm>
            <a:off x="4953000" y="6248401"/>
            <a:ext cx="2971800" cy="533400"/>
          </a:xfrm>
        </p:spPr>
        <p:txBody>
          <a:bodyPr/>
          <a:lstStyle/>
          <a:p>
            <a:r>
              <a:rPr lang="en-US" sz="1600" dirty="0" smtClean="0">
                <a:solidFill>
                  <a:schemeClr val="tx1"/>
                </a:solidFill>
              </a:rPr>
              <a:t>Dr. Honarpisheh Hamid</a:t>
            </a:r>
            <a:r>
              <a:rPr lang="fa-IR" sz="1600" dirty="0" smtClean="0">
                <a:solidFill>
                  <a:schemeClr val="tx1"/>
                </a:solidFill>
              </a:rPr>
              <a:t> </a:t>
            </a:r>
            <a:r>
              <a:rPr lang="en-US" sz="1600" dirty="0" smtClean="0">
                <a:solidFill>
                  <a:schemeClr val="tx1"/>
                </a:solidFill>
              </a:rPr>
              <a:t> MD PhD dr.honarpishehh@gmail.com</a:t>
            </a:r>
          </a:p>
        </p:txBody>
      </p:sp>
      <p:sp>
        <p:nvSpPr>
          <p:cNvPr id="6" name="Slide Number Placeholder 5"/>
          <p:cNvSpPr>
            <a:spLocks noGrp="1"/>
          </p:cNvSpPr>
          <p:nvPr>
            <p:ph type="sldNum" sz="quarter" idx="12"/>
          </p:nvPr>
        </p:nvSpPr>
        <p:spPr/>
        <p:txBody>
          <a:bodyPr/>
          <a:lstStyle/>
          <a:p>
            <a:fld id="{2E25CA67-43F9-4FEB-A8A9-79087773B078}" type="slidenum">
              <a:rPr lang="en-US" smtClean="0"/>
              <a:pPr/>
              <a:t>2</a:t>
            </a:fld>
            <a:endParaRPr lang="en-US"/>
          </a:p>
        </p:txBody>
      </p:sp>
      <p:sp>
        <p:nvSpPr>
          <p:cNvPr id="2" name="Rectangle 1"/>
          <p:cNvSpPr/>
          <p:nvPr/>
        </p:nvSpPr>
        <p:spPr>
          <a:xfrm>
            <a:off x="0" y="0"/>
            <a:ext cx="9144000" cy="6001643"/>
          </a:xfrm>
          <a:prstGeom prst="rect">
            <a:avLst/>
          </a:prstGeom>
        </p:spPr>
        <p:txBody>
          <a:bodyPr wrap="square">
            <a:spAutoFit/>
          </a:bodyPr>
          <a:lstStyle/>
          <a:p>
            <a:pPr algn="just" rtl="1"/>
            <a:r>
              <a:rPr lang="fa-IR" sz="2400" b="1" i="1" dirty="0">
                <a:cs typeface="B Nazanin" panose="00000400000000000000" pitchFamily="2" charset="-78"/>
              </a:rPr>
              <a:t>این بسته آموزشی با </a:t>
            </a:r>
            <a:r>
              <a:rPr lang="fa-IR" sz="2400" b="1" i="1" dirty="0" smtClean="0">
                <a:cs typeface="B Nazanin" panose="00000400000000000000" pitchFamily="2" charset="-78"/>
              </a:rPr>
              <a:t>رویکرد بکارگیری راهبردهای اثربخش درکنترل همه گیری کووید۱۹ تهیه </a:t>
            </a:r>
            <a:r>
              <a:rPr lang="fa-IR" sz="2400" b="1" i="1" dirty="0">
                <a:cs typeface="B Nazanin" panose="00000400000000000000" pitchFamily="2" charset="-78"/>
              </a:rPr>
              <a:t>گردیده </a:t>
            </a:r>
            <a:r>
              <a:rPr lang="fa-IR" sz="2400" b="1" i="1" dirty="0" smtClean="0">
                <a:cs typeface="B Nazanin" panose="00000400000000000000" pitchFamily="2" charset="-78"/>
              </a:rPr>
              <a:t>است </a:t>
            </a:r>
            <a:r>
              <a:rPr lang="fa-IR" sz="2400" b="1" i="1" dirty="0">
                <a:cs typeface="B Nazanin" panose="00000400000000000000" pitchFamily="2" charset="-78"/>
              </a:rPr>
              <a:t>و جهت بهره برداری دانشجویان عزیز </a:t>
            </a:r>
            <a:r>
              <a:rPr lang="fa-IR" sz="2400" b="1" i="1" dirty="0" smtClean="0">
                <a:cs typeface="B Nazanin" panose="00000400000000000000" pitchFamily="2" charset="-78"/>
              </a:rPr>
              <a:t>به روش </a:t>
            </a:r>
            <a:r>
              <a:rPr lang="fa-IR" sz="2400" b="1" i="1" dirty="0" smtClean="0">
                <a:solidFill>
                  <a:srgbClr val="00B050"/>
                </a:solidFill>
                <a:cs typeface="B Nazanin" panose="00000400000000000000" pitchFamily="2" charset="-78"/>
              </a:rPr>
              <a:t>آموزش خودراهبر </a:t>
            </a:r>
            <a:r>
              <a:rPr lang="en-US" sz="2400" b="1" i="1" dirty="0" smtClean="0">
                <a:cs typeface="B Nazanin" panose="00000400000000000000" pitchFamily="2" charset="-78"/>
              </a:rPr>
              <a:t>Self-Directed </a:t>
            </a:r>
            <a:r>
              <a:rPr lang="en-US" sz="2400" b="1" i="1" dirty="0">
                <a:cs typeface="B Nazanin" panose="00000400000000000000" pitchFamily="2" charset="-78"/>
              </a:rPr>
              <a:t>Learning </a:t>
            </a:r>
            <a:r>
              <a:rPr lang="fa-IR" sz="2400" b="1" i="1" dirty="0" smtClean="0">
                <a:cs typeface="B Nazanin" panose="00000400000000000000" pitchFamily="2" charset="-78"/>
              </a:rPr>
              <a:t> و </a:t>
            </a:r>
            <a:r>
              <a:rPr lang="fa-IR" sz="2400" b="1" i="1" dirty="0">
                <a:cs typeface="B Nazanin" panose="00000400000000000000" pitchFamily="2" charset="-78"/>
              </a:rPr>
              <a:t>همکاران گرامی </a:t>
            </a:r>
            <a:r>
              <a:rPr lang="fa-IR" sz="2400" b="1" i="1" dirty="0">
                <a:solidFill>
                  <a:srgbClr val="FF0000"/>
                </a:solidFill>
                <a:cs typeface="B Nazanin" panose="00000400000000000000" pitchFamily="2" charset="-78"/>
              </a:rPr>
              <a:t>با رعایت حقوق معنوی </a:t>
            </a:r>
            <a:r>
              <a:rPr lang="fa-IR" sz="2400" b="1" i="1" dirty="0" smtClean="0">
                <a:cs typeface="B Nazanin" panose="00000400000000000000" pitchFamily="2" charset="-78"/>
              </a:rPr>
              <a:t>در </a:t>
            </a:r>
            <a:r>
              <a:rPr lang="fa-IR" sz="2400" b="1" i="1" dirty="0">
                <a:cs typeface="B Nazanin" panose="00000400000000000000" pitchFamily="2" charset="-78"/>
              </a:rPr>
              <a:t>اختیار همگان قرار می گیرد. </a:t>
            </a:r>
            <a:r>
              <a:rPr lang="fa-IR" sz="2400" b="1" i="1" dirty="0" smtClean="0">
                <a:solidFill>
                  <a:srgbClr val="00B050"/>
                </a:solidFill>
                <a:cs typeface="B Nazanin" panose="00000400000000000000" pitchFamily="2" charset="-78"/>
              </a:rPr>
              <a:t>در پایان این بسته آموزشی یک خودآزمون</a:t>
            </a:r>
            <a:r>
              <a:rPr lang="en-US" sz="2400" b="1" i="1" dirty="0" smtClean="0">
                <a:solidFill>
                  <a:srgbClr val="00B050"/>
                </a:solidFill>
                <a:cs typeface="B Nazanin" panose="00000400000000000000" pitchFamily="2" charset="-78"/>
              </a:rPr>
              <a:t> </a:t>
            </a:r>
            <a:r>
              <a:rPr lang="fa-IR" sz="2400" b="1" i="1" dirty="0" smtClean="0">
                <a:solidFill>
                  <a:srgbClr val="00B050"/>
                </a:solidFill>
                <a:cs typeface="B Nazanin" panose="00000400000000000000" pitchFamily="2" charset="-78"/>
              </a:rPr>
              <a:t>با امکان هوشمند تحلیل، بازنمایی </a:t>
            </a:r>
            <a:r>
              <a:rPr lang="en-US" sz="2400" b="1" i="1" dirty="0" smtClean="0">
                <a:solidFill>
                  <a:srgbClr val="00B050"/>
                </a:solidFill>
                <a:cs typeface="B Nazanin" panose="00000400000000000000" pitchFamily="2" charset="-78"/>
              </a:rPr>
              <a:t>Reflection</a:t>
            </a:r>
            <a:r>
              <a:rPr lang="fa-IR" sz="2400" b="1" i="1" dirty="0" smtClean="0">
                <a:solidFill>
                  <a:srgbClr val="00B050"/>
                </a:solidFill>
                <a:cs typeface="B Nazanin" panose="00000400000000000000" pitchFamily="2" charset="-78"/>
              </a:rPr>
              <a:t> و ثبت نتایج نصب شده است.</a:t>
            </a:r>
          </a:p>
          <a:p>
            <a:pPr algn="just" rtl="1"/>
            <a:r>
              <a:rPr lang="fa-IR" sz="2400" b="1" i="1" dirty="0" smtClean="0">
                <a:cs typeface="B Nazanin" panose="00000400000000000000" pitchFamily="2" charset="-78"/>
              </a:rPr>
              <a:t>	لطفاْ اسلایدها را مرور کنید، محتویات آنرا با بهره گیری از شواهد علمی و تجارب شخصی خود با ذکر منبع به روزرسانی کنید </a:t>
            </a:r>
            <a:r>
              <a:rPr lang="en-US" sz="2400" b="1" i="1" dirty="0" smtClean="0">
                <a:cs typeface="B Nazanin" panose="00000400000000000000" pitchFamily="2" charset="-78"/>
              </a:rPr>
              <a:t>(Active learning)</a:t>
            </a:r>
            <a:r>
              <a:rPr lang="fa-IR" sz="2400" b="1" i="1" dirty="0" smtClean="0">
                <a:cs typeface="B Nazanin" panose="00000400000000000000" pitchFamily="2" charset="-78"/>
              </a:rPr>
              <a:t> و برای یادگیری تعاملی</a:t>
            </a:r>
            <a:r>
              <a:rPr lang="en-US" sz="2400" b="1" i="1" dirty="0" smtClean="0">
                <a:cs typeface="B Nazanin" panose="00000400000000000000" pitchFamily="2" charset="-78"/>
              </a:rPr>
              <a:t>Interactive learning</a:t>
            </a:r>
            <a:r>
              <a:rPr lang="fa-IR" sz="2400" b="1" i="1" dirty="0" smtClean="0">
                <a:cs typeface="B Nazanin" panose="00000400000000000000" pitchFamily="2" charset="-78"/>
              </a:rPr>
              <a:t> با </a:t>
            </a:r>
            <a:r>
              <a:rPr lang="fa-IR" sz="2400" b="1" i="1" dirty="0">
                <a:cs typeface="B Nazanin" panose="00000400000000000000" pitchFamily="2" charset="-78"/>
              </a:rPr>
              <a:t>رعایت </a:t>
            </a:r>
            <a:r>
              <a:rPr lang="fa-IR" sz="2400" b="1" i="1" dirty="0" smtClean="0">
                <a:cs typeface="B Nazanin" panose="00000400000000000000" pitchFamily="2" charset="-78"/>
              </a:rPr>
              <a:t>اصول آموزش بزرگسالان </a:t>
            </a:r>
            <a:r>
              <a:rPr lang="en-US" sz="2400" b="1" i="1" dirty="0" smtClean="0">
                <a:cs typeface="B Nazanin" panose="00000400000000000000" pitchFamily="2" charset="-78"/>
              </a:rPr>
              <a:t>(Adult education)</a:t>
            </a:r>
            <a:r>
              <a:rPr lang="fa-IR" sz="2400" b="1" i="1" dirty="0" smtClean="0">
                <a:solidFill>
                  <a:srgbClr val="FF0000"/>
                </a:solidFill>
                <a:cs typeface="B Nazanin" panose="00000400000000000000" pitchFamily="2" charset="-78"/>
              </a:rPr>
              <a:t> </a:t>
            </a:r>
            <a:r>
              <a:rPr lang="fa-IR" sz="2400" b="1" i="1" dirty="0" smtClean="0">
                <a:cs typeface="B Nazanin" panose="00000400000000000000" pitchFamily="2" charset="-78"/>
              </a:rPr>
              <a:t>در اختیار دیگران (بویژه دانشجویان عزیز) قرار دهید.  </a:t>
            </a:r>
          </a:p>
          <a:p>
            <a:pPr algn="just" rtl="1"/>
            <a:r>
              <a:rPr lang="fa-IR" sz="2400" b="1" i="1" dirty="0" smtClean="0">
                <a:cs typeface="B Nazanin" panose="00000400000000000000" pitchFamily="2" charset="-78"/>
              </a:rPr>
              <a:t> پس از مرور و </a:t>
            </a:r>
            <a:r>
              <a:rPr lang="fa-IR" sz="2400" b="1" i="1" dirty="0" smtClean="0">
                <a:cs typeface="B Nazanin" panose="00000400000000000000" pitchFamily="2" charset="-78"/>
                <a:hlinkClick r:id="rId2" action="ppaction://hlinksldjump"/>
              </a:rPr>
              <a:t>خودآزمایی </a:t>
            </a:r>
            <a:r>
              <a:rPr lang="en-US" sz="2400" b="1" i="1" dirty="0" smtClean="0">
                <a:cs typeface="B Nazanin" panose="00000400000000000000" pitchFamily="2" charset="-78"/>
              </a:rPr>
              <a:t>(Self assessment)</a:t>
            </a:r>
            <a:r>
              <a:rPr lang="fa-IR" sz="2400" b="1" i="1" dirty="0">
                <a:cs typeface="B Nazanin" panose="00000400000000000000" pitchFamily="2" charset="-78"/>
              </a:rPr>
              <a:t> </a:t>
            </a:r>
            <a:r>
              <a:rPr lang="fa-IR" sz="2400" b="1" i="1" dirty="0" smtClean="0">
                <a:cs typeface="B Nazanin" panose="00000400000000000000" pitchFamily="2" charset="-78"/>
              </a:rPr>
              <a:t> پرسشها، پیشنهادات </a:t>
            </a:r>
            <a:r>
              <a:rPr lang="fa-IR" sz="2400" b="1" i="1" dirty="0">
                <a:cs typeface="B Nazanin" panose="00000400000000000000" pitchFamily="2" charset="-78"/>
              </a:rPr>
              <a:t>و نظرات نقد سازنده خود </a:t>
            </a:r>
            <a:r>
              <a:rPr lang="fa-IR" sz="2400" b="1" i="1" dirty="0" smtClean="0">
                <a:cs typeface="B Nazanin" panose="00000400000000000000" pitchFamily="2" charset="-78"/>
              </a:rPr>
              <a:t>را بر اساس تفکر انتقادی</a:t>
            </a:r>
            <a:r>
              <a:rPr lang="fa-IR" sz="2400" b="1" i="1" dirty="0">
                <a:cs typeface="B Nazanin" panose="00000400000000000000" pitchFamily="2" charset="-78"/>
              </a:rPr>
              <a:t> </a:t>
            </a:r>
            <a:r>
              <a:rPr lang="fa-IR" sz="2400" b="1" i="1" dirty="0" smtClean="0">
                <a:cs typeface="B Nazanin" panose="00000400000000000000" pitchFamily="2" charset="-78"/>
              </a:rPr>
              <a:t>و مبنای پرسشگری </a:t>
            </a:r>
            <a:r>
              <a:rPr lang="en-US" sz="2400" b="1" i="1" dirty="0" smtClean="0">
                <a:cs typeface="B Nazanin" panose="00000400000000000000" pitchFamily="2" charset="-78"/>
              </a:rPr>
              <a:t>(Critical thinking and </a:t>
            </a:r>
            <a:r>
              <a:rPr lang="en-US" sz="2400" b="1" dirty="0">
                <a:cs typeface="B Nazanin" panose="00000400000000000000" pitchFamily="2" charset="-78"/>
              </a:rPr>
              <a:t>inquiry-based</a:t>
            </a:r>
            <a:r>
              <a:rPr lang="en-US" sz="2400" u="sng" dirty="0">
                <a:cs typeface="B Nazanin" panose="00000400000000000000" pitchFamily="2" charset="-78"/>
                <a:hlinkClick r:id="rId3" tooltip="Inquiry-based learning"/>
              </a:rPr>
              <a:t> </a:t>
            </a:r>
            <a:r>
              <a:rPr lang="en-US" sz="2400" b="1" dirty="0">
                <a:cs typeface="B Nazanin" panose="00000400000000000000" pitchFamily="2" charset="-78"/>
              </a:rPr>
              <a:t>learning</a:t>
            </a:r>
            <a:r>
              <a:rPr lang="en-US" sz="2400" b="1" i="1" dirty="0" smtClean="0">
                <a:cs typeface="B Nazanin" panose="00000400000000000000" pitchFamily="2" charset="-78"/>
              </a:rPr>
              <a:t>)</a:t>
            </a:r>
            <a:r>
              <a:rPr lang="fa-IR" sz="2400" b="1" i="1" dirty="0" smtClean="0">
                <a:cs typeface="B Nazanin" panose="00000400000000000000" pitchFamily="2" charset="-78"/>
              </a:rPr>
              <a:t> </a:t>
            </a:r>
            <a:r>
              <a:rPr lang="fa-IR" sz="2400" b="1" i="1" u="sng" dirty="0" smtClean="0">
                <a:cs typeface="B Nazanin" panose="00000400000000000000" pitchFamily="2" charset="-78"/>
              </a:rPr>
              <a:t>در </a:t>
            </a:r>
            <a:r>
              <a:rPr lang="fa-IR" sz="2400" b="1" i="1" u="sng" dirty="0">
                <a:cs typeface="B Nazanin" panose="00000400000000000000" pitchFamily="2" charset="-78"/>
              </a:rPr>
              <a:t>ارتباط با رشته تخصصی </a:t>
            </a:r>
            <a:r>
              <a:rPr lang="fa-IR" sz="2400" b="1" i="1" dirty="0">
                <a:cs typeface="B Nazanin" panose="00000400000000000000" pitchFamily="2" charset="-78"/>
              </a:rPr>
              <a:t>خود به آدرس ایمیل </a:t>
            </a:r>
            <a:r>
              <a:rPr lang="fa-IR" sz="2400" b="1" i="1" dirty="0" smtClean="0">
                <a:cs typeface="B Nazanin" panose="00000400000000000000" pitchFamily="2" charset="-78"/>
              </a:rPr>
              <a:t>زیر</a:t>
            </a:r>
            <a:r>
              <a:rPr lang="fa-IR" sz="2400" b="1" i="1" dirty="0">
                <a:cs typeface="B Nazanin" panose="00000400000000000000" pitchFamily="2" charset="-78"/>
              </a:rPr>
              <a:t> (</a:t>
            </a:r>
            <a:r>
              <a:rPr lang="fa-IR" sz="2400" b="1" i="1" dirty="0">
                <a:cs typeface="B Nazanin" panose="00000400000000000000" pitchFamily="2" charset="-78"/>
                <a:hlinkMouseOver r:id="rId4" action="ppaction://hlinksldjump"/>
              </a:rPr>
              <a:t>بازخورد </a:t>
            </a:r>
            <a:r>
              <a:rPr lang="en-US" sz="2400" b="1" i="1" dirty="0">
                <a:cs typeface="B Nazanin" panose="00000400000000000000" pitchFamily="2" charset="-78"/>
              </a:rPr>
              <a:t>Feedback</a:t>
            </a:r>
            <a:r>
              <a:rPr lang="fa-IR" sz="2400" b="1" i="1" dirty="0">
                <a:cs typeface="B Nazanin" panose="00000400000000000000" pitchFamily="2" charset="-78"/>
              </a:rPr>
              <a:t>)</a:t>
            </a:r>
            <a:r>
              <a:rPr lang="fa-IR" sz="2400" b="1" i="1" dirty="0" smtClean="0">
                <a:cs typeface="B Nazanin" panose="00000400000000000000" pitchFamily="2" charset="-78"/>
              </a:rPr>
              <a:t> </a:t>
            </a:r>
            <a:r>
              <a:rPr lang="fa-IR" sz="2400" b="1" i="1" dirty="0">
                <a:cs typeface="B Nazanin" panose="00000400000000000000" pitchFamily="2" charset="-78"/>
              </a:rPr>
              <a:t>ارسال </a:t>
            </a:r>
            <a:r>
              <a:rPr lang="fa-IR" sz="2400" b="1" i="1" dirty="0" smtClean="0">
                <a:cs typeface="B Nazanin" panose="00000400000000000000" pitchFamily="2" charset="-78"/>
              </a:rPr>
              <a:t>کنید تا با</a:t>
            </a:r>
            <a:r>
              <a:rPr lang="fa-IR" sz="2400" b="1" i="1" dirty="0" smtClean="0">
                <a:solidFill>
                  <a:srgbClr val="FF0000"/>
                </a:solidFill>
                <a:cs typeface="B Nazanin" panose="00000400000000000000" pitchFamily="2" charset="-78"/>
              </a:rPr>
              <a:t> جوانب تحلیل علمی موضوع در </a:t>
            </a:r>
            <a:r>
              <a:rPr lang="fa-IR" sz="2400" b="1" i="1" dirty="0" smtClean="0">
                <a:cs typeface="B Nazanin" panose="00000400000000000000" pitchFamily="2" charset="-78"/>
              </a:rPr>
              <a:t>سطوح بالاتر </a:t>
            </a:r>
            <a:r>
              <a:rPr lang="fa-IR" sz="2400" b="1" i="1" dirty="0">
                <a:cs typeface="B Nazanin" panose="00000400000000000000" pitchFamily="2" charset="-78"/>
              </a:rPr>
              <a:t>یادگیری </a:t>
            </a:r>
            <a:r>
              <a:rPr lang="fa-IR" sz="2400" b="1" i="1" dirty="0" smtClean="0">
                <a:cs typeface="B Nazanin" panose="00000400000000000000" pitchFamily="2" charset="-78"/>
              </a:rPr>
              <a:t>و با هدف </a:t>
            </a:r>
            <a:r>
              <a:rPr lang="fa-IR" sz="2400" b="1" i="1" dirty="0">
                <a:cs typeface="B Nazanin" panose="00000400000000000000" pitchFamily="2" charset="-78"/>
              </a:rPr>
              <a:t>بهتر شدن </a:t>
            </a:r>
            <a:r>
              <a:rPr lang="fa-IR" sz="2400" b="1" i="1" dirty="0">
                <a:solidFill>
                  <a:srgbClr val="FF0000"/>
                </a:solidFill>
                <a:cs typeface="B Nazanin" panose="00000400000000000000" pitchFamily="2" charset="-78"/>
              </a:rPr>
              <a:t>با رعایت حقوق معنوی </a:t>
            </a:r>
            <a:r>
              <a:rPr lang="fa-IR" sz="2400" b="1" i="1" dirty="0" smtClean="0">
                <a:cs typeface="B Nazanin" panose="00000400000000000000" pitchFamily="2" charset="-78"/>
              </a:rPr>
              <a:t>به </a:t>
            </a:r>
            <a:r>
              <a:rPr lang="fa-IR" sz="2400" b="1" i="1" dirty="0">
                <a:cs typeface="B Nazanin" panose="00000400000000000000" pitchFamily="2" charset="-78"/>
              </a:rPr>
              <a:t>نام خودتان در نسخه های بعدی درج و در اختیار همگان قرار گیرد. </a:t>
            </a:r>
            <a:r>
              <a:rPr lang="fa-IR" sz="2400" b="1" i="1" dirty="0" smtClean="0">
                <a:solidFill>
                  <a:schemeClr val="tx1">
                    <a:lumMod val="65000"/>
                    <a:lumOff val="35000"/>
                  </a:schemeClr>
                </a:solidFill>
                <a:cs typeface="B Nazanin" panose="00000400000000000000" pitchFamily="2" charset="-78"/>
              </a:rPr>
              <a:t>					</a:t>
            </a:r>
            <a:r>
              <a:rPr lang="fa-IR" sz="2400" b="1" i="1" dirty="0" smtClean="0">
                <a:solidFill>
                  <a:srgbClr val="0070C0"/>
                </a:solidFill>
                <a:cs typeface="B Nazanin" panose="00000400000000000000" pitchFamily="2" charset="-78"/>
              </a:rPr>
              <a:t>معاونت </a:t>
            </a:r>
            <a:r>
              <a:rPr lang="fa-IR" sz="2400" b="1" i="1" dirty="0">
                <a:solidFill>
                  <a:srgbClr val="0070C0"/>
                </a:solidFill>
                <a:cs typeface="B Nazanin" panose="00000400000000000000" pitchFamily="2" charset="-78"/>
              </a:rPr>
              <a:t>آموزشی</a:t>
            </a:r>
            <a:endParaRPr lang="en-US" sz="2400" i="1" dirty="0">
              <a:solidFill>
                <a:srgbClr val="0070C0"/>
              </a:solidFill>
              <a:cs typeface="B Nazanin" panose="00000400000000000000" pitchFamily="2" charset="-78"/>
            </a:endParaRPr>
          </a:p>
        </p:txBody>
      </p:sp>
      <p:grpSp>
        <p:nvGrpSpPr>
          <p:cNvPr id="5" name="Group 4"/>
          <p:cNvGrpSpPr/>
          <p:nvPr/>
        </p:nvGrpSpPr>
        <p:grpSpPr>
          <a:xfrm>
            <a:off x="2286000" y="5105400"/>
            <a:ext cx="2110264" cy="1837871"/>
            <a:chOff x="6324600" y="4943929"/>
            <a:chExt cx="2110264" cy="1837871"/>
          </a:xfrm>
        </p:grpSpPr>
        <p:grpSp>
          <p:nvGrpSpPr>
            <p:cNvPr id="23" name="Group 22"/>
            <p:cNvGrpSpPr/>
            <p:nvPr/>
          </p:nvGrpSpPr>
          <p:grpSpPr>
            <a:xfrm>
              <a:off x="6324600" y="4943929"/>
              <a:ext cx="2110264" cy="1447800"/>
              <a:chOff x="6412468" y="5334000"/>
              <a:chExt cx="2110264" cy="1447800"/>
            </a:xfrm>
          </p:grpSpPr>
          <p:sp>
            <p:nvSpPr>
              <p:cNvPr id="24" name="Down Arrow 23">
                <a:hlinkClick r:id="" action="ppaction://hlinkshowjump?jump=nextslide"/>
              </p:cNvPr>
              <p:cNvSpPr/>
              <p:nvPr/>
            </p:nvSpPr>
            <p:spPr>
              <a:xfrm>
                <a:off x="7239000" y="6096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ight Arrow 24">
                <a:hlinkClick r:id="" action="ppaction://hlinkshowjump?jump=firstslide"/>
              </p:cNvPr>
              <p:cNvSpPr/>
              <p:nvPr/>
            </p:nvSpPr>
            <p:spPr>
              <a:xfrm>
                <a:off x="74676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Right Arrow 25">
                <a:hlinkClick r:id="rId2" action="ppaction://hlinksldjump"/>
              </p:cNvPr>
              <p:cNvSpPr/>
              <p:nvPr/>
            </p:nvSpPr>
            <p:spPr>
              <a:xfrm flipH="1">
                <a:off x="70104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Down Arrow 26">
                <a:hlinkClick r:id="" action="ppaction://hlinkshowjump?jump=previousslide"/>
              </p:cNvPr>
              <p:cNvSpPr/>
              <p:nvPr/>
            </p:nvSpPr>
            <p:spPr>
              <a:xfrm flipV="1">
                <a:off x="7239000" y="5638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p:cNvSpPr txBox="1"/>
              <p:nvPr/>
            </p:nvSpPr>
            <p:spPr>
              <a:xfrm>
                <a:off x="6781800" y="5334000"/>
                <a:ext cx="1371600" cy="276999"/>
              </a:xfrm>
              <a:prstGeom prst="rect">
                <a:avLst/>
              </a:prstGeom>
              <a:solidFill>
                <a:srgbClr val="00B050"/>
              </a:solidFill>
            </p:spPr>
            <p:txBody>
              <a:bodyPr wrap="square" rtlCol="0">
                <a:spAutoFit/>
              </a:bodyPr>
              <a:lstStyle/>
              <a:p>
                <a:r>
                  <a:rPr lang="fa-IR" sz="1200" b="1" dirty="0" smtClean="0">
                    <a:solidFill>
                      <a:schemeClr val="bg1"/>
                    </a:solidFill>
                  </a:rPr>
                  <a:t>بازگشت به اسلاید قبلی</a:t>
                </a:r>
                <a:endParaRPr lang="en-US" sz="1200" b="1" dirty="0">
                  <a:solidFill>
                    <a:schemeClr val="bg1"/>
                  </a:solidFill>
                </a:endParaRPr>
              </a:p>
            </p:txBody>
          </p:sp>
          <p:sp>
            <p:nvSpPr>
              <p:cNvPr id="29" name="TextBox 28"/>
              <p:cNvSpPr txBox="1"/>
              <p:nvPr/>
            </p:nvSpPr>
            <p:spPr>
              <a:xfrm>
                <a:off x="6781800" y="6504801"/>
                <a:ext cx="1371600" cy="276999"/>
              </a:xfrm>
              <a:prstGeom prst="rect">
                <a:avLst/>
              </a:prstGeom>
              <a:solidFill>
                <a:srgbClr val="FF0000"/>
              </a:solidFill>
            </p:spPr>
            <p:txBody>
              <a:bodyPr wrap="square" rtlCol="0">
                <a:spAutoFit/>
              </a:bodyPr>
              <a:lstStyle/>
              <a:p>
                <a:r>
                  <a:rPr lang="fa-IR" sz="1200" b="1" dirty="0" smtClean="0">
                    <a:solidFill>
                      <a:schemeClr val="bg1"/>
                    </a:solidFill>
                  </a:rPr>
                  <a:t>پیشرفت به اسلاید بعدی</a:t>
                </a:r>
                <a:endParaRPr lang="en-US" sz="1200" b="1" dirty="0">
                  <a:solidFill>
                    <a:schemeClr val="bg1"/>
                  </a:solidFill>
                </a:endParaRPr>
              </a:p>
            </p:txBody>
          </p:sp>
          <p:sp>
            <p:nvSpPr>
              <p:cNvPr id="30" name="TextBox 29"/>
              <p:cNvSpPr txBox="1"/>
              <p:nvPr/>
            </p:nvSpPr>
            <p:spPr>
              <a:xfrm>
                <a:off x="6412468" y="5548698"/>
                <a:ext cx="369332" cy="1018401"/>
              </a:xfrm>
              <a:prstGeom prst="rect">
                <a:avLst/>
              </a:prstGeom>
              <a:solidFill>
                <a:srgbClr val="FFFF00"/>
              </a:solidFill>
            </p:spPr>
            <p:txBody>
              <a:bodyPr vert="vert" wrap="square" rtlCol="0">
                <a:spAutoFit/>
              </a:bodyPr>
              <a:lstStyle/>
              <a:p>
                <a:r>
                  <a:rPr lang="fa-IR" sz="1200" b="1" dirty="0" smtClean="0"/>
                  <a:t>گذر به اسلاید آخر</a:t>
                </a:r>
                <a:endParaRPr lang="en-US" sz="1200" b="1" dirty="0"/>
              </a:p>
            </p:txBody>
          </p:sp>
          <p:sp>
            <p:nvSpPr>
              <p:cNvPr id="31" name="TextBox 30"/>
              <p:cNvSpPr txBox="1"/>
              <p:nvPr/>
            </p:nvSpPr>
            <p:spPr>
              <a:xfrm>
                <a:off x="8153400" y="5562600"/>
                <a:ext cx="369332" cy="942200"/>
              </a:xfrm>
              <a:prstGeom prst="rect">
                <a:avLst/>
              </a:prstGeom>
              <a:solidFill>
                <a:srgbClr val="0070C0"/>
              </a:solidFill>
            </p:spPr>
            <p:txBody>
              <a:bodyPr vert="vert270" wrap="square" rtlCol="0">
                <a:spAutoFit/>
              </a:bodyPr>
              <a:lstStyle/>
              <a:p>
                <a:r>
                  <a:rPr lang="fa-IR" sz="1200" b="1" dirty="0" smtClean="0">
                    <a:solidFill>
                      <a:schemeClr val="bg1"/>
                    </a:solidFill>
                  </a:rPr>
                  <a:t>برگرد اسلاید اول</a:t>
                </a:r>
                <a:endParaRPr lang="en-US" sz="1200" b="1" dirty="0">
                  <a:solidFill>
                    <a:schemeClr val="bg1"/>
                  </a:solidFill>
                </a:endParaRPr>
              </a:p>
            </p:txBody>
          </p:sp>
        </p:grpSp>
        <p:sp>
          <p:nvSpPr>
            <p:cNvPr id="22" name="Rectangle 21"/>
            <p:cNvSpPr/>
            <p:nvPr/>
          </p:nvSpPr>
          <p:spPr>
            <a:xfrm>
              <a:off x="6922532" y="6320135"/>
              <a:ext cx="813043" cy="461665"/>
            </a:xfrm>
            <a:prstGeom prst="rect">
              <a:avLst/>
            </a:prstGeom>
          </p:spPr>
          <p:txBody>
            <a:bodyPr wrap="none">
              <a:spAutoFit/>
            </a:bodyPr>
            <a:lstStyle/>
            <a:p>
              <a:r>
                <a:rPr lang="fa-IR" sz="2400" b="1" i="1" dirty="0" smtClean="0"/>
                <a:t>راهنما</a:t>
              </a:r>
              <a:endParaRPr lang="en-US" sz="2400" dirty="0"/>
            </a:p>
          </p:txBody>
        </p:sp>
      </p:grpSp>
    </p:spTree>
    <p:extLst>
      <p:ext uri="{BB962C8B-B14F-4D97-AF65-F5344CB8AC3E}">
        <p14:creationId xmlns:p14="http://schemas.microsoft.com/office/powerpoint/2010/main" val="340883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a:solidFill>
            <a:srgbClr val="00B050"/>
          </a:solidFill>
        </p:spPr>
        <p:style>
          <a:lnRef idx="0">
            <a:schemeClr val="accent3"/>
          </a:lnRef>
          <a:fillRef idx="3">
            <a:schemeClr val="accent3"/>
          </a:fillRef>
          <a:effectRef idx="3">
            <a:schemeClr val="accent3"/>
          </a:effectRef>
          <a:fontRef idx="minor">
            <a:schemeClr val="lt1"/>
          </a:fontRef>
        </p:style>
        <p:txBody>
          <a:bodyPr/>
          <a:lstStyle/>
          <a:p>
            <a:r>
              <a:rPr lang="fa-IR" b="1" dirty="0"/>
              <a:t>تشخیص و درمان بیماران سرپایی</a:t>
            </a:r>
            <a:endParaRPr lang="en-US" dirty="0"/>
          </a:p>
        </p:txBody>
      </p:sp>
      <p:sp>
        <p:nvSpPr>
          <p:cNvPr id="3" name="Content Placeholder 2"/>
          <p:cNvSpPr>
            <a:spLocks noGrp="1"/>
          </p:cNvSpPr>
          <p:nvPr>
            <p:ph idx="1"/>
          </p:nvPr>
        </p:nvSpPr>
        <p:spPr>
          <a:xfrm>
            <a:off x="457200" y="914400"/>
            <a:ext cx="8229600" cy="5410200"/>
          </a:xfr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algn="r" rtl="1"/>
            <a:r>
              <a:rPr lang="fa-IR" b="1" dirty="0">
                <a:hlinkMouseOver r:id="rId2" action="ppaction://hlinksldjump"/>
              </a:rPr>
              <a:t>گروه های در معرض خطر ابتلا نوع عارضه دار کووید- </a:t>
            </a:r>
            <a:r>
              <a:rPr lang="fa-IR" b="1" dirty="0" smtClean="0">
                <a:hlinkMouseOver r:id="rId2" action="ppaction://hlinksldjump"/>
              </a:rPr>
              <a:t>۱۹ </a:t>
            </a:r>
            <a:r>
              <a:rPr lang="fa-IR" b="1" dirty="0" smtClean="0">
                <a:hlinkClick r:id="rId3" action="ppaction://hlinksldjump"/>
              </a:rPr>
              <a:t>فلوچارت </a:t>
            </a:r>
            <a:r>
              <a:rPr lang="fa-IR" b="1" dirty="0">
                <a:hlinkClick r:id="rId3" action="ppaction://hlinksldjump"/>
              </a:rPr>
              <a:t>تشخیص و درمان بیماری کووید - </a:t>
            </a:r>
            <a:r>
              <a:rPr lang="fa-IR" b="1" dirty="0" smtClean="0">
                <a:hlinkClick r:id="rId3" action="ppaction://hlinksldjump"/>
              </a:rPr>
              <a:t>۱۹</a:t>
            </a:r>
            <a:endParaRPr lang="fa-IR" b="1" dirty="0"/>
          </a:p>
          <a:p>
            <a:pPr algn="r" rtl="1"/>
            <a:r>
              <a:rPr lang="fa-IR" b="1" dirty="0"/>
              <a:t>گروه </a:t>
            </a:r>
            <a:r>
              <a:rPr lang="fa-IR" b="1" dirty="0">
                <a:hlinkClick r:id="rId4" action="ppaction://hlinksldjump"/>
              </a:rPr>
              <a:t>اول</a:t>
            </a:r>
            <a:r>
              <a:rPr lang="fa-IR" b="1" dirty="0"/>
              <a:t>: نیازمند ارجاع به </a:t>
            </a:r>
            <a:r>
              <a:rPr lang="fa-IR" b="1" dirty="0" smtClean="0"/>
              <a:t>بیمارستان</a:t>
            </a:r>
            <a:endParaRPr lang="fa-IR" b="1" dirty="0"/>
          </a:p>
          <a:p>
            <a:pPr algn="r" rtl="1"/>
            <a:r>
              <a:rPr lang="fa-IR" b="1" dirty="0"/>
              <a:t>گروه </a:t>
            </a:r>
            <a:r>
              <a:rPr lang="fa-IR" b="1" dirty="0">
                <a:hlinkClick r:id="rId5" action="ppaction://hlinksldjump"/>
              </a:rPr>
              <a:t>دوم</a:t>
            </a:r>
            <a:r>
              <a:rPr lang="fa-IR" b="1" dirty="0"/>
              <a:t>: افراد پرخطر با اندیکاسیون درمان سرپایی ضد </a:t>
            </a:r>
            <a:r>
              <a:rPr lang="fa-IR" b="1" dirty="0" smtClean="0"/>
              <a:t>ویروسی</a:t>
            </a:r>
            <a:endParaRPr lang="fa-IR" b="1" dirty="0"/>
          </a:p>
          <a:p>
            <a:pPr algn="r" rtl="1"/>
            <a:r>
              <a:rPr lang="fa-IR" b="1" dirty="0"/>
              <a:t>گروه </a:t>
            </a:r>
            <a:r>
              <a:rPr lang="fa-IR" b="1" dirty="0">
                <a:hlinkClick r:id="rId6" action="ppaction://hlinksldjump"/>
              </a:rPr>
              <a:t>سوم</a:t>
            </a:r>
            <a:r>
              <a:rPr lang="fa-IR" b="1" dirty="0"/>
              <a:t>: افرادی که اندیکاسیون درمان سرپایی ضد ویروسی را </a:t>
            </a:r>
            <a:r>
              <a:rPr lang="fa-IR" b="1" dirty="0" smtClean="0"/>
              <a:t>ندارند</a:t>
            </a:r>
          </a:p>
          <a:p>
            <a:pPr algn="r" rtl="1"/>
            <a:r>
              <a:rPr lang="fa-IR" b="1" dirty="0" smtClean="0">
                <a:hlinkClick r:id="rId7" action="ppaction://hlinksldjump"/>
              </a:rPr>
              <a:t>خدمات </a:t>
            </a:r>
            <a:r>
              <a:rPr lang="fa-IR" b="1" dirty="0">
                <a:hlinkClick r:id="rId7" action="ppaction://hlinksldjump"/>
              </a:rPr>
              <a:t>تشخیص و درمان بیماران </a:t>
            </a:r>
            <a:r>
              <a:rPr lang="fa-IR" b="1" dirty="0" smtClean="0">
                <a:hlinkClick r:id="rId7" action="ppaction://hlinksldjump"/>
              </a:rPr>
              <a:t>سرپایی</a:t>
            </a:r>
            <a:r>
              <a:rPr lang="fa-IR" b="1" dirty="0"/>
              <a:t> و </a:t>
            </a:r>
            <a:r>
              <a:rPr lang="fa-IR" b="1" dirty="0">
                <a:hlinkClick r:id="rId8" action="ppaction://hlinksldjump"/>
              </a:rPr>
              <a:t>پایش بیماران</a:t>
            </a:r>
            <a:endParaRPr lang="fa-IR" b="1" dirty="0"/>
          </a:p>
          <a:p>
            <a:pPr algn="r" rtl="1"/>
            <a:r>
              <a:rPr lang="fa-IR" b="1" dirty="0"/>
              <a:t>مدیریت مراقبت و درمان موارد </a:t>
            </a:r>
            <a:r>
              <a:rPr lang="fa-IR" b="1" dirty="0" smtClean="0"/>
              <a:t>بستری</a:t>
            </a:r>
            <a:endParaRPr lang="fa-IR" b="1" dirty="0"/>
          </a:p>
          <a:p>
            <a:pPr marL="400050" lvl="1" indent="0" algn="r" rtl="1">
              <a:buNone/>
            </a:pPr>
            <a:r>
              <a:rPr lang="fa-IR" sz="3300" b="1" dirty="0" smtClean="0">
                <a:hlinkClick r:id="rId7" action="ppaction://hlinksldjump"/>
              </a:rPr>
              <a:t>۱ </a:t>
            </a:r>
            <a:r>
              <a:rPr lang="fa-IR" sz="3300" b="1" dirty="0"/>
              <a:t>.افراد بی علامت</a:t>
            </a:r>
            <a:r>
              <a:rPr lang="fa-IR" sz="3300" b="1" dirty="0" smtClean="0"/>
              <a:t>/ قبل </a:t>
            </a:r>
            <a:r>
              <a:rPr lang="fa-IR" sz="3300" b="1" dirty="0"/>
              <a:t>از بروز </a:t>
            </a:r>
            <a:r>
              <a:rPr lang="fa-IR" sz="3300" b="1" dirty="0" smtClean="0"/>
              <a:t>علائم</a:t>
            </a:r>
            <a:endParaRPr lang="fa-IR" sz="3300" b="1" dirty="0"/>
          </a:p>
          <a:p>
            <a:pPr marL="400050" lvl="1" indent="0" algn="r" rtl="1">
              <a:buNone/>
            </a:pPr>
            <a:r>
              <a:rPr lang="fa-IR" sz="3300" b="1" dirty="0" smtClean="0">
                <a:hlinkClick r:id="rId9" action="ppaction://hlinksldjump"/>
              </a:rPr>
              <a:t>۲ </a:t>
            </a:r>
            <a:r>
              <a:rPr lang="fa-IR" sz="3300" b="1" dirty="0"/>
              <a:t>.افراد با علائم مراحل ابتدایی عفونت </a:t>
            </a:r>
            <a:r>
              <a:rPr lang="fa-IR" sz="3300" b="1" dirty="0" smtClean="0"/>
              <a:t>(خفیف)</a:t>
            </a:r>
            <a:endParaRPr lang="fa-IR" sz="3300" b="1" dirty="0"/>
          </a:p>
          <a:p>
            <a:pPr algn="r" rtl="1"/>
            <a:r>
              <a:rPr lang="fa-IR" b="1" dirty="0">
                <a:hlinkClick r:id="rId10" action="ppaction://hlinksldjump"/>
              </a:rPr>
              <a:t>نکات کلیدی </a:t>
            </a:r>
            <a:r>
              <a:rPr lang="fa-IR" b="1" dirty="0"/>
              <a:t>تجویز و پایش درمان </a:t>
            </a:r>
            <a:r>
              <a:rPr lang="fa-IR" b="1" dirty="0" smtClean="0"/>
              <a:t>سرپایی</a:t>
            </a:r>
            <a:endParaRPr lang="fa-IR" b="1" dirty="0"/>
          </a:p>
          <a:p>
            <a:pPr algn="r" rtl="1"/>
            <a:r>
              <a:rPr lang="fa-IR" b="1" dirty="0">
                <a:hlinkClick r:id="rId11" action="ppaction://hlinksldjump"/>
              </a:rPr>
              <a:t>عوارض دارویی و نحوه برخورد با </a:t>
            </a:r>
            <a:r>
              <a:rPr lang="fa-IR" b="1" dirty="0" smtClean="0">
                <a:hlinkClick r:id="rId11" action="ppaction://hlinksldjump"/>
              </a:rPr>
              <a:t>آنها</a:t>
            </a:r>
            <a:endParaRPr lang="en-US" dirty="0"/>
          </a:p>
        </p:txBody>
      </p:sp>
      <p:sp>
        <p:nvSpPr>
          <p:cNvPr id="5" name="Date Placeholder 4"/>
          <p:cNvSpPr>
            <a:spLocks noGrp="1"/>
          </p:cNvSpPr>
          <p:nvPr>
            <p:ph type="dt" sz="half" idx="10"/>
          </p:nvPr>
        </p:nvSpPr>
        <p:spPr/>
        <p:txBody>
          <a:bodyPr/>
          <a:lstStyle/>
          <a:p>
            <a:fld id="{8D31EE93-EFE8-4BCE-824F-EAD7F408BD8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20</a:t>
            </a:fld>
            <a:endParaRPr lang="en-US"/>
          </a:p>
        </p:txBody>
      </p:sp>
    </p:spTree>
    <p:extLst>
      <p:ext uri="{BB962C8B-B14F-4D97-AF65-F5344CB8AC3E}">
        <p14:creationId xmlns:p14="http://schemas.microsoft.com/office/powerpoint/2010/main" val="185520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wd">
                                    <p:tmPct val="1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wd">
                                    <p:tmPct val="10000"/>
                                  </p:iterate>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wd">
                                    <p:tmPct val="10000"/>
                                  </p:iterate>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wd">
                                    <p:tmPct val="10000"/>
                                  </p:iterate>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wd">
                                    <p:tmPct val="10000"/>
                                  </p:iterate>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wd">
                                    <p:tmPct val="10000"/>
                                  </p:iterate>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wd">
                                    <p:tmPct val="10000"/>
                                  </p:iterate>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wd">
                                    <p:tmPct val="10000"/>
                                  </p:iterate>
                                  <p:childTnLst>
                                    <p:set>
                                      <p:cBhvr>
                                        <p:cTn id="51" dur="1" fill="hold">
                                          <p:stCondLst>
                                            <p:cond delay="0"/>
                                          </p:stCondLst>
                                        </p:cTn>
                                        <p:tgtEl>
                                          <p:spTgt spid="3">
                                            <p:txEl>
                                              <p:pRg st="7" end="7"/>
                                            </p:txEl>
                                          </p:spTgt>
                                        </p:tgtEl>
                                        <p:attrNameLst>
                                          <p:attrName>style.visibility</p:attrName>
                                        </p:attrNameLst>
                                      </p:cBhvr>
                                      <p:to>
                                        <p:strVal val="visible"/>
                                      </p:to>
                                    </p:set>
                                    <p:animEffect transition="in" filter="wipe(up)">
                                      <p:cBhvr>
                                        <p:cTn id="52" dur="2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iterate type="wd">
                                    <p:tmPct val="10000"/>
                                  </p:iterate>
                                  <p:childTnLst>
                                    <p:set>
                                      <p:cBhvr>
                                        <p:cTn id="56" dur="1" fill="hold">
                                          <p:stCondLst>
                                            <p:cond delay="0"/>
                                          </p:stCondLst>
                                        </p:cTn>
                                        <p:tgtEl>
                                          <p:spTgt spid="3">
                                            <p:txEl>
                                              <p:pRg st="8" end="8"/>
                                            </p:txEl>
                                          </p:spTgt>
                                        </p:tgtEl>
                                        <p:attrNameLst>
                                          <p:attrName>style.visibility</p:attrName>
                                        </p:attrNameLst>
                                      </p:cBhvr>
                                      <p:to>
                                        <p:strVal val="visible"/>
                                      </p:to>
                                    </p:set>
                                    <p:animEffect transition="in" filter="wipe(up)">
                                      <p:cBhvr>
                                        <p:cTn id="57" dur="2000"/>
                                        <p:tgtEl>
                                          <p:spTgt spid="3">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iterate type="wd">
                                    <p:tmPct val="10000"/>
                                  </p:iterate>
                                  <p:childTnLst>
                                    <p:set>
                                      <p:cBhvr>
                                        <p:cTn id="61" dur="1" fill="hold">
                                          <p:stCondLst>
                                            <p:cond delay="0"/>
                                          </p:stCondLst>
                                        </p:cTn>
                                        <p:tgtEl>
                                          <p:spTgt spid="3">
                                            <p:txEl>
                                              <p:pRg st="9" end="9"/>
                                            </p:txEl>
                                          </p:spTgt>
                                        </p:tgtEl>
                                        <p:attrNameLst>
                                          <p:attrName>style.visibility</p:attrName>
                                        </p:attrNameLst>
                                      </p:cBhvr>
                                      <p:to>
                                        <p:strVal val="visible"/>
                                      </p:to>
                                    </p:set>
                                    <p:animEffect transition="in" filter="wipe(up)">
                                      <p:cBhvr>
                                        <p:cTn id="6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14400"/>
          </a:xfrm>
        </p:spPr>
        <p:style>
          <a:lnRef idx="0">
            <a:schemeClr val="accent6"/>
          </a:lnRef>
          <a:fillRef idx="3">
            <a:schemeClr val="accent6"/>
          </a:fillRef>
          <a:effectRef idx="3">
            <a:schemeClr val="accent6"/>
          </a:effectRef>
          <a:fontRef idx="minor">
            <a:schemeClr val="lt1"/>
          </a:fontRef>
        </p:style>
        <p:txBody>
          <a:bodyPr>
            <a:noAutofit/>
          </a:bodyPr>
          <a:lstStyle/>
          <a:p>
            <a:pPr algn="l"/>
            <a:r>
              <a:rPr lang="fa-IR" sz="3200" b="1" dirty="0"/>
              <a:t>گروه های در معرض خطر ابتلا نوع عارضه دار کووید- </a:t>
            </a:r>
            <a:r>
              <a:rPr lang="fa-IR" sz="3200" b="1" dirty="0" smtClean="0"/>
              <a:t>۱۹</a:t>
            </a:r>
            <a:endParaRPr lang="en-US" sz="3200" dirty="0"/>
          </a:p>
        </p:txBody>
      </p:sp>
      <p:sp>
        <p:nvSpPr>
          <p:cNvPr id="3" name="Content Placeholder 2"/>
          <p:cNvSpPr>
            <a:spLocks noGrp="1"/>
          </p:cNvSpPr>
          <p:nvPr>
            <p:ph idx="1"/>
          </p:nvPr>
        </p:nvSpPr>
        <p:spPr>
          <a:xfrm>
            <a:off x="457200" y="1066800"/>
            <a:ext cx="8229600" cy="5715000"/>
          </a:xfrm>
        </p:spPr>
        <p:style>
          <a:lnRef idx="1">
            <a:schemeClr val="accent6"/>
          </a:lnRef>
          <a:fillRef idx="2">
            <a:schemeClr val="accent6"/>
          </a:fillRef>
          <a:effectRef idx="1">
            <a:schemeClr val="accent6"/>
          </a:effectRef>
          <a:fontRef idx="minor">
            <a:schemeClr val="dk1"/>
          </a:fontRef>
        </p:style>
        <p:txBody>
          <a:bodyPr>
            <a:normAutofit/>
          </a:bodyPr>
          <a:lstStyle/>
          <a:p>
            <a:pPr algn="just" rtl="1"/>
            <a:r>
              <a:rPr lang="fa-IR" sz="4000" b="1" dirty="0" smtClean="0"/>
              <a:t>بطور </a:t>
            </a:r>
            <a:r>
              <a:rPr lang="fa-IR" sz="4000" b="1" dirty="0"/>
              <a:t>کلی در افراد </a:t>
            </a:r>
            <a:r>
              <a:rPr lang="fa-IR" sz="4000" b="1" dirty="0">
                <a:solidFill>
                  <a:srgbClr val="FF0000"/>
                </a:solidFill>
              </a:rPr>
              <a:t>بالای </a:t>
            </a:r>
            <a:r>
              <a:rPr lang="fa-IR" sz="4000" b="1" dirty="0" smtClean="0">
                <a:solidFill>
                  <a:srgbClr val="FF0000"/>
                </a:solidFill>
              </a:rPr>
              <a:t>۶۵ </a:t>
            </a:r>
            <a:r>
              <a:rPr lang="fa-IR" sz="4000" b="1" dirty="0">
                <a:solidFill>
                  <a:srgbClr val="FF0000"/>
                </a:solidFill>
              </a:rPr>
              <a:t>سال </a:t>
            </a:r>
            <a:r>
              <a:rPr lang="fa-IR" sz="4000" b="1" dirty="0"/>
              <a:t>احتمال بروز موارد بیماری عارضه دار افزایش می یابد. همچنین در مطالعات </a:t>
            </a:r>
            <a:r>
              <a:rPr lang="fa-IR" sz="4000" b="1" dirty="0" smtClean="0"/>
              <a:t>مختلف </a:t>
            </a:r>
            <a:r>
              <a:rPr lang="fa-IR" sz="4000" b="1" dirty="0" smtClean="0">
                <a:solidFill>
                  <a:srgbClr val="FF0000"/>
                </a:solidFill>
              </a:rPr>
              <a:t>چاقی</a:t>
            </a:r>
            <a:r>
              <a:rPr lang="fa-IR" sz="4000" b="1" dirty="0" smtClean="0"/>
              <a:t> </a:t>
            </a:r>
            <a:r>
              <a:rPr lang="fa-IR" sz="4000" b="1" dirty="0"/>
              <a:t>بعنوان یکی از زمینه های مهم در ابتلا به انواع شدید و بحرانی در نظر گرفته شده است و در این راستا </a:t>
            </a:r>
            <a:r>
              <a:rPr lang="fa-IR" sz="4000" b="1" dirty="0" smtClean="0"/>
              <a:t>توصیه می </a:t>
            </a:r>
            <a:r>
              <a:rPr lang="fa-IR" sz="4000" b="1" dirty="0"/>
              <a:t>شود که در طی </a:t>
            </a:r>
            <a:r>
              <a:rPr lang="fa-IR" sz="4000" b="1" dirty="0" smtClean="0"/>
              <a:t>معاینات </a:t>
            </a:r>
            <a:r>
              <a:rPr lang="en-US" sz="4000" b="1" dirty="0" smtClean="0">
                <a:solidFill>
                  <a:srgbClr val="FF0000"/>
                </a:solidFill>
              </a:rPr>
              <a:t>BMI</a:t>
            </a:r>
            <a:r>
              <a:rPr lang="en-US" sz="4000" b="1" dirty="0" smtClean="0"/>
              <a:t> </a:t>
            </a:r>
            <a:r>
              <a:rPr lang="fa-IR" sz="4000" b="1" dirty="0" smtClean="0"/>
              <a:t> بیمار </a:t>
            </a:r>
            <a:r>
              <a:rPr lang="fa-IR" sz="4000" b="1" dirty="0"/>
              <a:t>محاسبه شود</a:t>
            </a:r>
            <a:r>
              <a:rPr lang="fa-IR" sz="4000" b="1" dirty="0" smtClean="0"/>
              <a:t>.</a:t>
            </a:r>
            <a:endParaRPr lang="fa-IR" sz="4000" b="1" dirty="0"/>
          </a:p>
        </p:txBody>
      </p:sp>
      <p:sp>
        <p:nvSpPr>
          <p:cNvPr id="5" name="Date Placeholder 4"/>
          <p:cNvSpPr>
            <a:spLocks noGrp="1"/>
          </p:cNvSpPr>
          <p:nvPr>
            <p:ph type="dt" sz="half" idx="10"/>
          </p:nvPr>
        </p:nvSpPr>
        <p:spPr/>
        <p:txBody>
          <a:bodyPr/>
          <a:lstStyle/>
          <a:p>
            <a:fld id="{6C987995-3FC5-44BE-BFA5-ABF61A110D50}"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21</a:t>
            </a:fld>
            <a:endParaRPr lang="en-US"/>
          </a:p>
        </p:txBody>
      </p:sp>
      <p:grpSp>
        <p:nvGrpSpPr>
          <p:cNvPr id="4" name="Group 3"/>
          <p:cNvGrpSpPr/>
          <p:nvPr/>
        </p:nvGrpSpPr>
        <p:grpSpPr>
          <a:xfrm>
            <a:off x="81534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9327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762000"/>
          </a:xfrm>
        </p:spPr>
        <p:style>
          <a:lnRef idx="0">
            <a:schemeClr val="accent3"/>
          </a:lnRef>
          <a:fillRef idx="3">
            <a:schemeClr val="accent3"/>
          </a:fillRef>
          <a:effectRef idx="3">
            <a:schemeClr val="accent3"/>
          </a:effectRef>
          <a:fontRef idx="minor">
            <a:schemeClr val="lt1"/>
          </a:fontRef>
        </p:style>
        <p:txBody>
          <a:bodyPr>
            <a:normAutofit/>
          </a:bodyPr>
          <a:lstStyle/>
          <a:p>
            <a:r>
              <a:rPr lang="fa-IR" sz="3600" b="1" dirty="0" smtClean="0">
                <a:hlinkClick r:id="rId3" action="ppaction://hlinksldjump"/>
              </a:rPr>
              <a:t>الگوریتم </a:t>
            </a:r>
            <a:r>
              <a:rPr lang="fa-IR" sz="3600" b="1" dirty="0"/>
              <a:t>تشخیص و درمان بیماری کووید - </a:t>
            </a:r>
            <a:r>
              <a:rPr lang="fa-IR" b="1" dirty="0" smtClean="0"/>
              <a:t>۱۹</a:t>
            </a:r>
            <a:endParaRPr lang="en-US" dirty="0"/>
          </a:p>
        </p:txBody>
      </p:sp>
      <p:sp>
        <p:nvSpPr>
          <p:cNvPr id="3" name="Content Placeholder 2"/>
          <p:cNvSpPr>
            <a:spLocks noGrp="1"/>
          </p:cNvSpPr>
          <p:nvPr>
            <p:ph idx="1"/>
          </p:nvPr>
        </p:nvSpPr>
        <p:spPr>
          <a:xfrm>
            <a:off x="152400" y="838200"/>
            <a:ext cx="8686800" cy="5334000"/>
          </a:xfrm>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algn="just" rtl="1"/>
            <a:r>
              <a:rPr lang="fa-IR" sz="4100" b="1" dirty="0" smtClean="0"/>
              <a:t>کلیه </a:t>
            </a:r>
            <a:r>
              <a:rPr lang="fa-IR" sz="4100" b="1" dirty="0">
                <a:hlinkClick r:id="rId4" action="ppaction://hlinksldjump"/>
              </a:rPr>
              <a:t>پزشکان</a:t>
            </a:r>
            <a:r>
              <a:rPr lang="fa-IR" sz="4100" b="1" dirty="0"/>
              <a:t> اعم از بخش دولتی، خصوصی و خیریه ها باید به </a:t>
            </a:r>
            <a:r>
              <a:rPr lang="fa-IR" sz="4100" b="1" dirty="0" smtClean="0"/>
              <a:t>فلوچارت </a:t>
            </a:r>
            <a:r>
              <a:rPr lang="fa-IR" sz="4400" b="1" dirty="0"/>
              <a:t>تشخیص و درمان بیماری کووید - </a:t>
            </a:r>
            <a:r>
              <a:rPr lang="fa-IR" sz="4400" b="1" dirty="0" smtClean="0"/>
              <a:t>۱۹ </a:t>
            </a:r>
            <a:r>
              <a:rPr lang="fa-IR" sz="4100" b="1" dirty="0" smtClean="0"/>
              <a:t>دسترسی </a:t>
            </a:r>
            <a:r>
              <a:rPr lang="fa-IR" sz="4100" b="1" dirty="0"/>
              <a:t>داشته و بتوانند به عنوان </a:t>
            </a:r>
            <a:r>
              <a:rPr lang="fa-IR" sz="4100" b="1" dirty="0" smtClean="0"/>
              <a:t>قدم اول </a:t>
            </a:r>
            <a:r>
              <a:rPr lang="fa-IR" sz="4100" b="1" dirty="0"/>
              <a:t>در غربالگری بیماران از آن استفاده کنند. </a:t>
            </a:r>
            <a:endParaRPr lang="fa-IR" sz="4100" b="1" dirty="0" smtClean="0"/>
          </a:p>
          <a:p>
            <a:pPr algn="r" rtl="1"/>
            <a:r>
              <a:rPr lang="fa-IR" sz="4100" dirty="0" smtClean="0"/>
              <a:t>متناسب </a:t>
            </a:r>
            <a:r>
              <a:rPr lang="fa-IR" sz="4100" dirty="0"/>
              <a:t>با علائم و نشانه های بالینی، بیماران در قدم اول ارزیابی به سه گروه تقسیم می شوند:</a:t>
            </a:r>
          </a:p>
          <a:p>
            <a:pPr marL="800100" lvl="2" indent="-520700" algn="r" rtl="1">
              <a:buNone/>
            </a:pPr>
            <a:r>
              <a:rPr lang="fa-IR" sz="3600" b="1" dirty="0" smtClean="0"/>
              <a:t>۱ </a:t>
            </a:r>
            <a:r>
              <a:rPr lang="fa-IR" sz="3600" b="1" dirty="0"/>
              <a:t>. </a:t>
            </a:r>
            <a:r>
              <a:rPr lang="fa-IR" sz="3600" b="1" dirty="0">
                <a:hlinkClick r:id="rId5" action="ppaction://hlinksldjump"/>
              </a:rPr>
              <a:t>بیماران نیازمند ارجاع به بیمارستان</a:t>
            </a:r>
            <a:endParaRPr lang="fa-IR" sz="3600" b="1" dirty="0"/>
          </a:p>
          <a:p>
            <a:pPr marL="800100" lvl="2" indent="-520700" algn="r" rtl="1">
              <a:buNone/>
            </a:pPr>
            <a:r>
              <a:rPr lang="fa-IR" sz="3600" b="1" dirty="0" smtClean="0"/>
              <a:t>۲ </a:t>
            </a:r>
            <a:r>
              <a:rPr lang="fa-IR" sz="3600" b="1" dirty="0"/>
              <a:t>. </a:t>
            </a:r>
            <a:r>
              <a:rPr lang="fa-IR" sz="3600" b="1" dirty="0">
                <a:hlinkClick r:id="rId6" action="ppaction://hlinksldjump"/>
              </a:rPr>
              <a:t>بیماران پر خطر با اندیکاسیون درمان سرپایی ضد ویروسی</a:t>
            </a:r>
            <a:endParaRPr lang="fa-IR" sz="3600" b="1" dirty="0"/>
          </a:p>
          <a:p>
            <a:pPr marL="800100" lvl="2" indent="-520700" algn="r" rtl="1">
              <a:buNone/>
            </a:pPr>
            <a:r>
              <a:rPr lang="fa-IR" sz="3600" b="1" dirty="0" smtClean="0"/>
              <a:t>۳ </a:t>
            </a:r>
            <a:r>
              <a:rPr lang="fa-IR" sz="3600" b="1" dirty="0"/>
              <a:t>. </a:t>
            </a:r>
            <a:r>
              <a:rPr lang="fa-IR" sz="3600" b="1" dirty="0">
                <a:hlinkClick r:id="rId7" action="ppaction://hlinksldjump"/>
              </a:rPr>
              <a:t>بیمارانی بدون اندیکاسیون درمان سرپایی ضد ویروسی</a:t>
            </a:r>
            <a:endParaRPr lang="en-US" sz="3600" b="1" dirty="0"/>
          </a:p>
        </p:txBody>
      </p:sp>
      <p:sp>
        <p:nvSpPr>
          <p:cNvPr id="5" name="Date Placeholder 4"/>
          <p:cNvSpPr>
            <a:spLocks noGrp="1"/>
          </p:cNvSpPr>
          <p:nvPr>
            <p:ph type="dt" sz="half" idx="10"/>
          </p:nvPr>
        </p:nvSpPr>
        <p:spPr/>
        <p:txBody>
          <a:bodyPr/>
          <a:lstStyle/>
          <a:p>
            <a:fld id="{67FF8527-AC57-4AD0-A831-CA35A11828E6}"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22</a:t>
            </a:fld>
            <a:endParaRPr lang="en-US"/>
          </a:p>
        </p:txBody>
      </p:sp>
      <p:grpSp>
        <p:nvGrpSpPr>
          <p:cNvPr id="8" name="Group 7"/>
          <p:cNvGrpSpPr/>
          <p:nvPr/>
        </p:nvGrpSpPr>
        <p:grpSpPr>
          <a:xfrm>
            <a:off x="8305800" y="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8"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9"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4019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92162"/>
          </a:xfrm>
        </p:spPr>
        <p:style>
          <a:lnRef idx="0">
            <a:schemeClr val="accent2"/>
          </a:lnRef>
          <a:fillRef idx="3">
            <a:schemeClr val="accent2"/>
          </a:fillRef>
          <a:effectRef idx="3">
            <a:schemeClr val="accent2"/>
          </a:effectRef>
          <a:fontRef idx="minor">
            <a:schemeClr val="lt1"/>
          </a:fontRef>
        </p:style>
        <p:txBody>
          <a:bodyPr>
            <a:normAutofit/>
          </a:bodyPr>
          <a:lstStyle/>
          <a:p>
            <a:r>
              <a:rPr lang="fa-IR" b="1" dirty="0"/>
              <a:t>گروه اول: نیازمند ارجاع به </a:t>
            </a:r>
            <a:r>
              <a:rPr lang="fa-IR" b="1" dirty="0" smtClean="0"/>
              <a:t>بیمارستان</a:t>
            </a:r>
            <a:endParaRPr lang="en-US" dirty="0"/>
          </a:p>
        </p:txBody>
      </p:sp>
      <p:sp>
        <p:nvSpPr>
          <p:cNvPr id="3" name="Content Placeholder 2"/>
          <p:cNvSpPr>
            <a:spLocks noGrp="1"/>
          </p:cNvSpPr>
          <p:nvPr>
            <p:ph idx="1"/>
          </p:nvPr>
        </p:nvSpPr>
        <p:spPr>
          <a:xfrm>
            <a:off x="0" y="838200"/>
            <a:ext cx="9144000" cy="5029200"/>
          </a:xfrm>
        </p:spPr>
        <p:style>
          <a:lnRef idx="1">
            <a:schemeClr val="dk1"/>
          </a:lnRef>
          <a:fillRef idx="2">
            <a:schemeClr val="dk1"/>
          </a:fillRef>
          <a:effectRef idx="1">
            <a:schemeClr val="dk1"/>
          </a:effectRef>
          <a:fontRef idx="minor">
            <a:schemeClr val="dk1"/>
          </a:fontRef>
        </p:style>
        <p:txBody>
          <a:bodyPr>
            <a:noAutofit/>
          </a:bodyPr>
          <a:lstStyle/>
          <a:p>
            <a:pPr marL="465138" lvl="1" indent="-344488" algn="r" rtl="1">
              <a:lnSpc>
                <a:spcPct val="150000"/>
              </a:lnSpc>
              <a:buNone/>
            </a:pPr>
            <a:r>
              <a:rPr lang="fa-IR" sz="2400" b="1" dirty="0" smtClean="0">
                <a:cs typeface="B Titr" panose="00000700000000000000" pitchFamily="2" charset="-78"/>
              </a:rPr>
              <a:t>۱ . بیمارانی که علاوه بر علائمی که به نفع بیماری کووید- ۱۹ می باشد، دچار </a:t>
            </a:r>
            <a:r>
              <a:rPr lang="fa-IR" sz="2400" b="1" dirty="0" smtClean="0">
                <a:solidFill>
                  <a:srgbClr val="FF0000"/>
                </a:solidFill>
                <a:cs typeface="B Titr" panose="00000700000000000000" pitchFamily="2" charset="-78"/>
              </a:rPr>
              <a:t>تنگی نفس و هیپوکسمی </a:t>
            </a:r>
            <a:r>
              <a:rPr lang="fa-IR" sz="2400" b="1" dirty="0">
                <a:cs typeface="B Titr" panose="00000700000000000000" pitchFamily="2" charset="-78"/>
              </a:rPr>
              <a:t>* ۹۰</a:t>
            </a:r>
            <a:r>
              <a:rPr lang="en-US" sz="2400" b="1" dirty="0">
                <a:cs typeface="B Titr" panose="00000700000000000000" pitchFamily="2" charset="-78"/>
              </a:rPr>
              <a:t>%</a:t>
            </a:r>
            <a:r>
              <a:rPr lang="fa-IR" sz="2400" b="1" dirty="0" smtClean="0">
                <a:cs typeface="B Titr" panose="00000700000000000000" pitchFamily="2" charset="-78"/>
              </a:rPr>
              <a:t> </a:t>
            </a:r>
            <a:r>
              <a:rPr lang="en-US" sz="2400" b="1" dirty="0" smtClean="0">
                <a:cs typeface="B Titr" panose="00000700000000000000" pitchFamily="2" charset="-78"/>
              </a:rPr>
              <a:t> SpO2&lt; </a:t>
            </a:r>
            <a:r>
              <a:rPr lang="fa-IR" sz="2400" b="1" dirty="0" smtClean="0">
                <a:cs typeface="B Titr" panose="00000700000000000000" pitchFamily="2" charset="-78"/>
              </a:rPr>
              <a:t>یا  **</a:t>
            </a:r>
            <a:r>
              <a:rPr lang="en-US" sz="2400" b="1" dirty="0" smtClean="0">
                <a:cs typeface="B Titr" panose="00000700000000000000" pitchFamily="2" charset="-78"/>
              </a:rPr>
              <a:t>RR&gt;24 </a:t>
            </a:r>
            <a:r>
              <a:rPr lang="fa-IR" sz="2400" b="1" dirty="0" smtClean="0">
                <a:cs typeface="B Titr" panose="00000700000000000000" pitchFamily="2" charset="-78"/>
              </a:rPr>
              <a:t> باشند</a:t>
            </a:r>
          </a:p>
          <a:p>
            <a:pPr marL="465138" lvl="1" indent="-344488" algn="r" rtl="1">
              <a:lnSpc>
                <a:spcPct val="150000"/>
              </a:lnSpc>
              <a:buNone/>
            </a:pPr>
            <a:r>
              <a:rPr lang="fa-IR" sz="2400" b="1" dirty="0" smtClean="0">
                <a:cs typeface="B Titr" panose="00000700000000000000" pitchFamily="2" charset="-78"/>
              </a:rPr>
              <a:t>۲ </a:t>
            </a:r>
            <a:r>
              <a:rPr lang="fa-IR" sz="2400" b="1" dirty="0">
                <a:cs typeface="B Titr" panose="00000700000000000000" pitchFamily="2" charset="-78"/>
              </a:rPr>
              <a:t>. بیمارانی که دچار </a:t>
            </a:r>
            <a:r>
              <a:rPr lang="fa-IR" sz="2400" b="1" dirty="0">
                <a:solidFill>
                  <a:srgbClr val="FF0000"/>
                </a:solidFill>
                <a:cs typeface="B Titr" panose="00000700000000000000" pitchFamily="2" charset="-78"/>
              </a:rPr>
              <a:t>کاهش سطح هشیاری </a:t>
            </a:r>
            <a:r>
              <a:rPr lang="fa-IR" sz="2400" b="1" dirty="0">
                <a:cs typeface="B Titr" panose="00000700000000000000" pitchFamily="2" charset="-78"/>
              </a:rPr>
              <a:t>شده باشند،</a:t>
            </a:r>
          </a:p>
          <a:p>
            <a:pPr marL="465138" lvl="1" indent="-344488" algn="r" rtl="1">
              <a:lnSpc>
                <a:spcPct val="150000"/>
              </a:lnSpc>
              <a:buNone/>
            </a:pPr>
            <a:r>
              <a:rPr lang="fa-IR" sz="2400" b="1" dirty="0" smtClean="0">
                <a:cs typeface="B Titr" panose="00000700000000000000" pitchFamily="2" charset="-78"/>
              </a:rPr>
              <a:t>۳ </a:t>
            </a:r>
            <a:r>
              <a:rPr lang="fa-IR" sz="2400" b="1" dirty="0">
                <a:cs typeface="B Titr" panose="00000700000000000000" pitchFamily="2" charset="-78"/>
              </a:rPr>
              <a:t>. بیمارانی که دچار </a:t>
            </a:r>
            <a:r>
              <a:rPr lang="fa-IR" sz="2400" b="1" dirty="0">
                <a:solidFill>
                  <a:srgbClr val="FF0000"/>
                </a:solidFill>
                <a:cs typeface="B Titr" panose="00000700000000000000" pitchFamily="2" charset="-78"/>
              </a:rPr>
              <a:t>افت فشار خون </a:t>
            </a:r>
            <a:r>
              <a:rPr lang="fa-IR" sz="2400" b="1" dirty="0" smtClean="0">
                <a:cs typeface="B Titr" panose="00000700000000000000" pitchFamily="2" charset="-78"/>
              </a:rPr>
              <a:t>باشند(فشار </a:t>
            </a:r>
            <a:r>
              <a:rPr lang="fa-IR" sz="2400" b="1" dirty="0">
                <a:cs typeface="B Titr" panose="00000700000000000000" pitchFamily="2" charset="-78"/>
              </a:rPr>
              <a:t>سیستولیک کمتر از </a:t>
            </a:r>
            <a:r>
              <a:rPr lang="fa-IR" sz="2400" b="1" dirty="0" smtClean="0">
                <a:cs typeface="B Titr" panose="00000700000000000000" pitchFamily="2" charset="-78"/>
              </a:rPr>
              <a:t>۹۰</a:t>
            </a:r>
            <a:r>
              <a:rPr lang="en-US" sz="2400" b="1" dirty="0" smtClean="0">
                <a:cs typeface="B Titr" panose="00000700000000000000" pitchFamily="2" charset="-78"/>
              </a:rPr>
              <a:t>mmHg </a:t>
            </a:r>
            <a:r>
              <a:rPr lang="fa-IR" sz="2400" b="1" dirty="0" smtClean="0">
                <a:cs typeface="B Titr" panose="00000700000000000000" pitchFamily="2" charset="-78"/>
              </a:rPr>
              <a:t>)</a:t>
            </a:r>
            <a:endParaRPr lang="en-US" sz="2400" b="1" dirty="0">
              <a:cs typeface="B Titr" panose="00000700000000000000" pitchFamily="2" charset="-78"/>
            </a:endParaRPr>
          </a:p>
          <a:p>
            <a:pPr marL="465138" lvl="1" indent="-344488" algn="r" rtl="1">
              <a:lnSpc>
                <a:spcPct val="150000"/>
              </a:lnSpc>
              <a:buNone/>
            </a:pPr>
            <a:r>
              <a:rPr lang="fa-IR" sz="2400" b="1" dirty="0" smtClean="0">
                <a:cs typeface="B Titr" panose="00000700000000000000" pitchFamily="2" charset="-78"/>
              </a:rPr>
              <a:t>۴ </a:t>
            </a:r>
            <a:r>
              <a:rPr lang="fa-IR" sz="2400" b="1" dirty="0">
                <a:cs typeface="B Titr" panose="00000700000000000000" pitchFamily="2" charset="-78"/>
              </a:rPr>
              <a:t>. بیمارانی که پس از درمان های حمایتی سرپایی دچار </a:t>
            </a:r>
            <a:r>
              <a:rPr lang="fa-IR" sz="2400" b="1" dirty="0">
                <a:solidFill>
                  <a:srgbClr val="FF0000"/>
                </a:solidFill>
                <a:cs typeface="B Titr" panose="00000700000000000000" pitchFamily="2" charset="-78"/>
              </a:rPr>
              <a:t>تداوم دهیدراتاسیون و عدم تحمل خوراکی </a:t>
            </a:r>
            <a:r>
              <a:rPr lang="fa-IR" sz="2400" b="1" dirty="0">
                <a:cs typeface="B Titr" panose="00000700000000000000" pitchFamily="2" charset="-78"/>
              </a:rPr>
              <a:t>باشند</a:t>
            </a:r>
          </a:p>
          <a:p>
            <a:pPr marL="465138" lvl="1" indent="-344488" algn="r" rtl="1">
              <a:lnSpc>
                <a:spcPct val="150000"/>
              </a:lnSpc>
              <a:buNone/>
            </a:pPr>
            <a:r>
              <a:rPr lang="fa-IR" sz="2000" b="1" dirty="0" smtClean="0">
                <a:cs typeface="B Titr" panose="00000700000000000000" pitchFamily="2" charset="-78"/>
              </a:rPr>
              <a:t>۵ </a:t>
            </a:r>
            <a:r>
              <a:rPr lang="fa-IR" sz="2000" b="1" dirty="0">
                <a:cs typeface="B Titr" panose="00000700000000000000" pitchFamily="2" charset="-78"/>
              </a:rPr>
              <a:t>. بیماران در معرض خطر کووید عارضه دار بدون تنگی نفس و هیپوکسی اما با </a:t>
            </a:r>
            <a:r>
              <a:rPr lang="fa-IR" sz="2000" b="1" dirty="0">
                <a:solidFill>
                  <a:srgbClr val="FF0000"/>
                </a:solidFill>
                <a:cs typeface="B Titr" panose="00000700000000000000" pitchFamily="2" charset="-78"/>
              </a:rPr>
              <a:t>یافته های مثبت تصویر </a:t>
            </a:r>
            <a:r>
              <a:rPr lang="fa-IR" sz="2000" b="1" dirty="0" smtClean="0">
                <a:solidFill>
                  <a:srgbClr val="FF0000"/>
                </a:solidFill>
                <a:cs typeface="B Titr" panose="00000700000000000000" pitchFamily="2" charset="-78"/>
              </a:rPr>
              <a:t>برداری ریه </a:t>
            </a:r>
            <a:r>
              <a:rPr lang="fa-IR" sz="2000" b="1" dirty="0">
                <a:cs typeface="B Titr" panose="00000700000000000000" pitchFamily="2" charset="-78"/>
              </a:rPr>
              <a:t>بر اساس شرایط بالینی و شدت درگیری ریه در </a:t>
            </a:r>
            <a:r>
              <a:rPr lang="en-US" sz="2000" b="1" dirty="0">
                <a:cs typeface="B Titr" panose="00000700000000000000" pitchFamily="2" charset="-78"/>
              </a:rPr>
              <a:t>CT scan ، </a:t>
            </a:r>
            <a:r>
              <a:rPr lang="fa-IR" sz="2000" b="1" dirty="0">
                <a:cs typeface="B Titr" panose="00000700000000000000" pitchFamily="2" charset="-78"/>
              </a:rPr>
              <a:t>بنا به </a:t>
            </a:r>
            <a:r>
              <a:rPr lang="fa-IR" sz="2000" b="1" dirty="0">
                <a:solidFill>
                  <a:srgbClr val="FF0000"/>
                </a:solidFill>
                <a:cs typeface="B Titr" panose="00000700000000000000" pitchFamily="2" charset="-78"/>
              </a:rPr>
              <a:t>قضاوت پزشک</a:t>
            </a:r>
            <a:r>
              <a:rPr lang="fa-IR" sz="2000" b="1" dirty="0">
                <a:cs typeface="B Titr" panose="00000700000000000000" pitchFamily="2" charset="-78"/>
              </a:rPr>
              <a:t> نیز </a:t>
            </a:r>
            <a:r>
              <a:rPr lang="fa-IR" sz="2000" b="1" u="sng" dirty="0">
                <a:cs typeface="B Titr" panose="00000700000000000000" pitchFamily="2" charset="-78"/>
              </a:rPr>
              <a:t>ممکن است </a:t>
            </a:r>
            <a:r>
              <a:rPr lang="fa-IR" sz="2000" b="1" dirty="0" smtClean="0">
                <a:cs typeface="B Titr" panose="00000700000000000000" pitchFamily="2" charset="-78"/>
              </a:rPr>
              <a:t>نیازمند ارجاع </a:t>
            </a:r>
            <a:r>
              <a:rPr lang="fa-IR" sz="2000" b="1" dirty="0">
                <a:cs typeface="B Titr" panose="00000700000000000000" pitchFamily="2" charset="-78"/>
              </a:rPr>
              <a:t>به مراکز بیمارستانی منتخب جهت ارزیابی بیشتر باشند.</a:t>
            </a:r>
            <a:endParaRPr lang="en-US" sz="2000" b="1" dirty="0">
              <a:cs typeface="B Titr" panose="00000700000000000000" pitchFamily="2" charset="-78"/>
            </a:endParaRPr>
          </a:p>
        </p:txBody>
      </p:sp>
      <p:sp>
        <p:nvSpPr>
          <p:cNvPr id="5" name="Rectangle 4"/>
          <p:cNvSpPr/>
          <p:nvPr/>
        </p:nvSpPr>
        <p:spPr>
          <a:xfrm>
            <a:off x="5257800" y="6400800"/>
            <a:ext cx="3752950" cy="369332"/>
          </a:xfrm>
          <a:prstGeom prst="rect">
            <a:avLst/>
          </a:prstGeom>
        </p:spPr>
        <p:txBody>
          <a:bodyPr wrap="none">
            <a:spAutoFit/>
          </a:bodyPr>
          <a:lstStyle/>
          <a:p>
            <a:r>
              <a:rPr lang="fa-IR" b="1" i="1" dirty="0"/>
              <a:t>** </a:t>
            </a:r>
            <a:r>
              <a:rPr lang="fa-IR" b="1" i="1" dirty="0" smtClean="0"/>
              <a:t>تعداد </a:t>
            </a:r>
            <a:r>
              <a:rPr lang="fa-IR" b="1" i="1" dirty="0"/>
              <a:t>تنفس بیش از </a:t>
            </a:r>
            <a:r>
              <a:rPr lang="fa-IR" b="1" i="1" dirty="0" smtClean="0"/>
              <a:t>۲۴ </a:t>
            </a:r>
            <a:r>
              <a:rPr lang="fa-IR" b="1" i="1" dirty="0"/>
              <a:t>در بیماران بدون تب</a:t>
            </a:r>
            <a:endParaRPr lang="en-US" b="1" i="1" dirty="0"/>
          </a:p>
        </p:txBody>
      </p:sp>
      <p:sp>
        <p:nvSpPr>
          <p:cNvPr id="6" name="Rectangle 5"/>
          <p:cNvSpPr/>
          <p:nvPr/>
        </p:nvSpPr>
        <p:spPr>
          <a:xfrm>
            <a:off x="0" y="6019800"/>
            <a:ext cx="9144000" cy="369332"/>
          </a:xfrm>
          <a:prstGeom prst="rect">
            <a:avLst/>
          </a:prstGeom>
        </p:spPr>
        <p:txBody>
          <a:bodyPr wrap="square">
            <a:spAutoFit/>
          </a:bodyPr>
          <a:lstStyle/>
          <a:p>
            <a:pPr algn="r" rtl="1"/>
            <a:r>
              <a:rPr lang="en-US" b="1" i="1" dirty="0"/>
              <a:t>*</a:t>
            </a:r>
            <a:r>
              <a:rPr lang="fa-IR" b="1" i="1" dirty="0" smtClean="0"/>
              <a:t>در مواردیکه ۹۰-۹۳%</a:t>
            </a:r>
            <a:r>
              <a:rPr lang="en-US" b="1" i="1" dirty="0" smtClean="0"/>
              <a:t>SpO2=  </a:t>
            </a:r>
            <a:r>
              <a:rPr lang="fa-IR" b="1" i="1" dirty="0" smtClean="0"/>
              <a:t>، باید </a:t>
            </a:r>
            <a:r>
              <a:rPr lang="fa-IR" b="1" i="1" dirty="0"/>
              <a:t>بر اساس شرایط بالینی و بیماری های </a:t>
            </a:r>
            <a:r>
              <a:rPr lang="fa-IR" b="1" i="1" dirty="0" smtClean="0"/>
              <a:t>زمینه ای </a:t>
            </a:r>
            <a:r>
              <a:rPr lang="fa-IR" b="1" i="1" dirty="0"/>
              <a:t>بیمار، تصمیم گیری شود</a:t>
            </a:r>
            <a:endParaRPr lang="en-US" b="1" i="1" dirty="0"/>
          </a:p>
        </p:txBody>
      </p:sp>
      <p:sp>
        <p:nvSpPr>
          <p:cNvPr id="8" name="Date Placeholder 7"/>
          <p:cNvSpPr>
            <a:spLocks noGrp="1"/>
          </p:cNvSpPr>
          <p:nvPr>
            <p:ph type="dt" sz="half" idx="10"/>
          </p:nvPr>
        </p:nvSpPr>
        <p:spPr/>
        <p:txBody>
          <a:bodyPr/>
          <a:lstStyle/>
          <a:p>
            <a:fld id="{AA6DDA1D-B455-4439-91C1-CF347F69C856}" type="datetime8">
              <a:rPr lang="fa-IR" smtClean="0"/>
              <a:pPr/>
              <a:t>21 مارس 21</a:t>
            </a:fld>
            <a:endParaRPr lang="en-US" dirty="0"/>
          </a:p>
        </p:txBody>
      </p:sp>
      <p:sp>
        <p:nvSpPr>
          <p:cNvPr id="9" name="Footer Placeholder 8"/>
          <p:cNvSpPr>
            <a:spLocks noGrp="1"/>
          </p:cNvSpPr>
          <p:nvPr>
            <p:ph type="ftr" sz="quarter" idx="11"/>
          </p:nvPr>
        </p:nvSpPr>
        <p:spPr>
          <a:xfrm>
            <a:off x="2590800" y="6356350"/>
            <a:ext cx="2895600" cy="501650"/>
          </a:xfrm>
        </p:spPr>
        <p:txBody>
          <a:bodyPr/>
          <a:lstStyle/>
          <a:p>
            <a:r>
              <a:rPr lang="en-US" sz="1400" dirty="0" smtClean="0">
                <a:solidFill>
                  <a:srgbClr val="FF0000"/>
                </a:solidFill>
              </a:rPr>
              <a:t>Dr. Honarpisheh Hamid</a:t>
            </a:r>
            <a:r>
              <a:rPr lang="fa-IR" sz="1400" dirty="0" smtClean="0">
                <a:solidFill>
                  <a:srgbClr val="FF0000"/>
                </a:solidFill>
              </a:rPr>
              <a:t> </a:t>
            </a:r>
            <a:r>
              <a:rPr lang="en-US" sz="1400" dirty="0" smtClean="0">
                <a:solidFill>
                  <a:srgbClr val="FF0000"/>
                </a:solidFill>
              </a:rPr>
              <a:t> MD PhD dr.honarpishehh@gmail.com</a:t>
            </a:r>
          </a:p>
        </p:txBody>
      </p:sp>
      <p:sp>
        <p:nvSpPr>
          <p:cNvPr id="10" name="Slide Number Placeholder 9"/>
          <p:cNvSpPr>
            <a:spLocks noGrp="1"/>
          </p:cNvSpPr>
          <p:nvPr>
            <p:ph type="sldNum" sz="quarter" idx="12"/>
          </p:nvPr>
        </p:nvSpPr>
        <p:spPr/>
        <p:txBody>
          <a:bodyPr/>
          <a:lstStyle/>
          <a:p>
            <a:fld id="{2E25CA67-43F9-4FEB-A8A9-79087773B078}" type="slidenum">
              <a:rPr lang="en-US" smtClean="0"/>
              <a:pPr/>
              <a:t>23</a:t>
            </a:fld>
            <a:endParaRPr lang="en-US"/>
          </a:p>
        </p:txBody>
      </p:sp>
      <p:grpSp>
        <p:nvGrpSpPr>
          <p:cNvPr id="11" name="Group 10"/>
          <p:cNvGrpSpPr/>
          <p:nvPr/>
        </p:nvGrpSpPr>
        <p:grpSpPr>
          <a:xfrm>
            <a:off x="8153400" y="0"/>
            <a:ext cx="838200" cy="838200"/>
            <a:chOff x="8153400" y="152400"/>
            <a:chExt cx="838200" cy="838200"/>
          </a:xfrm>
        </p:grpSpPr>
        <p:sp>
          <p:nvSpPr>
            <p:cNvPr id="12" name="Down Arrow 11">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6919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2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0"/>
            <a:ext cx="8229600" cy="1066800"/>
          </a:xfrm>
        </p:spPr>
        <p:style>
          <a:lnRef idx="0">
            <a:schemeClr val="accent6"/>
          </a:lnRef>
          <a:fillRef idx="3">
            <a:schemeClr val="accent6"/>
          </a:fillRef>
          <a:effectRef idx="3">
            <a:schemeClr val="accent6"/>
          </a:effectRef>
          <a:fontRef idx="minor">
            <a:schemeClr val="lt1"/>
          </a:fontRef>
        </p:style>
        <p:txBody>
          <a:bodyPr>
            <a:noAutofit/>
          </a:bodyPr>
          <a:lstStyle/>
          <a:p>
            <a:r>
              <a:rPr lang="fa-IR" sz="3600" b="1" dirty="0"/>
              <a:t>گروه دوم: افراد پرخطر با اندیکاسیون درمان سرپایی ضد ویروسی</a:t>
            </a:r>
            <a:endParaRPr lang="en-US" sz="3600" dirty="0"/>
          </a:p>
        </p:txBody>
      </p:sp>
      <p:sp>
        <p:nvSpPr>
          <p:cNvPr id="3" name="Content Placeholder 2"/>
          <p:cNvSpPr>
            <a:spLocks noGrp="1"/>
          </p:cNvSpPr>
          <p:nvPr>
            <p:ph idx="1"/>
          </p:nvPr>
        </p:nvSpPr>
        <p:spPr>
          <a:xfrm>
            <a:off x="228600" y="1066800"/>
            <a:ext cx="8763000" cy="5257800"/>
          </a:xfrm>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algn="ctr" rtl="1">
              <a:buNone/>
            </a:pPr>
            <a:r>
              <a:rPr lang="fa-IR" dirty="0" smtClean="0">
                <a:solidFill>
                  <a:schemeClr val="tx1"/>
                </a:solidFill>
              </a:rPr>
              <a:t>اساسا برای بیماران </a:t>
            </a:r>
            <a:r>
              <a:rPr lang="fa-IR" dirty="0" smtClean="0">
                <a:solidFill>
                  <a:schemeClr val="tx1"/>
                </a:solidFill>
                <a:hlinkClick r:id="rId3" action="ppaction://hlinksldjump"/>
              </a:rPr>
              <a:t>پرخطر</a:t>
            </a:r>
            <a:r>
              <a:rPr lang="fa-IR" dirty="0" smtClean="0">
                <a:solidFill>
                  <a:schemeClr val="tx1"/>
                </a:solidFill>
              </a:rPr>
              <a:t> که اندیکاسیون بستری ندارند</a:t>
            </a:r>
            <a:endParaRPr lang="fa-IR" b="1" dirty="0" smtClean="0"/>
          </a:p>
          <a:p>
            <a:pPr algn="r" rtl="1"/>
            <a:r>
              <a:rPr lang="fa-IR" b="1" dirty="0" smtClean="0"/>
              <a:t>اقدامات </a:t>
            </a:r>
            <a:r>
              <a:rPr lang="fa-IR" b="1" dirty="0"/>
              <a:t>مراقبتی </a:t>
            </a:r>
            <a:endParaRPr lang="fa-IR" b="1" dirty="0" smtClean="0"/>
          </a:p>
          <a:p>
            <a:pPr algn="r" rtl="1"/>
            <a:r>
              <a:rPr lang="fa-IR" b="1" dirty="0" smtClean="0"/>
              <a:t>مراقبت </a:t>
            </a:r>
            <a:r>
              <a:rPr lang="fa-IR" b="1" dirty="0"/>
              <a:t>و جداسازی در منزل </a:t>
            </a:r>
            <a:endParaRPr lang="fa-IR" b="1" dirty="0" smtClean="0"/>
          </a:p>
          <a:p>
            <a:pPr algn="r" rtl="1"/>
            <a:r>
              <a:rPr lang="fa-IR" b="1" dirty="0" smtClean="0"/>
              <a:t>تجویز </a:t>
            </a:r>
            <a:r>
              <a:rPr lang="fa-IR" b="1" dirty="0"/>
              <a:t>درمانهای علامتی </a:t>
            </a:r>
            <a:endParaRPr lang="fa-IR" b="1" dirty="0" smtClean="0"/>
          </a:p>
          <a:p>
            <a:pPr algn="r" rtl="1"/>
            <a:r>
              <a:rPr lang="fa-IR" b="1" dirty="0" smtClean="0">
                <a:hlinkClick r:id="rId4" action="ppaction://hlinksldjump"/>
              </a:rPr>
              <a:t>رژیم </a:t>
            </a:r>
            <a:r>
              <a:rPr lang="fa-IR" b="1" dirty="0">
                <a:hlinkClick r:id="rId4" action="ppaction://hlinksldjump"/>
              </a:rPr>
              <a:t>دارویی کلروکین</a:t>
            </a:r>
            <a:r>
              <a:rPr lang="fa-IR" b="1" dirty="0" smtClean="0">
                <a:hlinkClick r:id="rId4" action="ppaction://hlinksldjump"/>
              </a:rPr>
              <a:t>/ هیدروکسی کلروکین</a:t>
            </a:r>
            <a:endParaRPr lang="fa-IR" b="1" dirty="0" smtClean="0"/>
          </a:p>
          <a:p>
            <a:pPr algn="r" rtl="1"/>
            <a:r>
              <a:rPr lang="fa-IR" b="1" dirty="0"/>
              <a:t>تصویر برداری </a:t>
            </a:r>
            <a:r>
              <a:rPr lang="fa-IR" b="1" dirty="0" smtClean="0"/>
              <a:t>ریه</a:t>
            </a:r>
          </a:p>
          <a:p>
            <a:pPr algn="r" rtl="1"/>
            <a:r>
              <a:rPr lang="fa-IR" b="1" dirty="0"/>
              <a:t>ارجاع </a:t>
            </a:r>
            <a:r>
              <a:rPr lang="fa-IR" b="1" dirty="0" smtClean="0"/>
              <a:t>به </a:t>
            </a:r>
            <a:r>
              <a:rPr lang="fa-IR" b="1" dirty="0"/>
              <a:t>مراکز بیمارستانی </a:t>
            </a:r>
            <a:r>
              <a:rPr lang="fa-IR" b="1" dirty="0" smtClean="0"/>
              <a:t>منتخب</a:t>
            </a:r>
          </a:p>
          <a:p>
            <a:pPr algn="r" rtl="1"/>
            <a:r>
              <a:rPr lang="fa-IR" b="1" dirty="0" smtClean="0"/>
              <a:t> </a:t>
            </a:r>
            <a:r>
              <a:rPr lang="fa-IR" b="1" dirty="0"/>
              <a:t>پیگیری فعال تلفنی تا </a:t>
            </a:r>
            <a:r>
              <a:rPr lang="fa-IR" b="1" dirty="0" smtClean="0"/>
              <a:t>۵ </a:t>
            </a:r>
            <a:r>
              <a:rPr lang="fa-IR" b="1" dirty="0"/>
              <a:t>روز </a:t>
            </a:r>
            <a:r>
              <a:rPr lang="fa-IR" b="1" dirty="0" smtClean="0"/>
              <a:t>اول</a:t>
            </a:r>
          </a:p>
          <a:p>
            <a:pPr algn="r" rtl="1"/>
            <a:r>
              <a:rPr lang="fa-IR" b="1" dirty="0"/>
              <a:t>آخرین پیگیری بیمار در </a:t>
            </a:r>
            <a:r>
              <a:rPr lang="fa-IR" b="1" dirty="0" smtClean="0"/>
              <a:t>روز چهاردهم </a:t>
            </a:r>
            <a:r>
              <a:rPr lang="fa-IR" b="1" dirty="0"/>
              <a:t>از زمان ثبت در سامانه سیب</a:t>
            </a:r>
          </a:p>
        </p:txBody>
      </p:sp>
      <p:sp>
        <p:nvSpPr>
          <p:cNvPr id="4" name="Date Placeholder 3"/>
          <p:cNvSpPr>
            <a:spLocks noGrp="1"/>
          </p:cNvSpPr>
          <p:nvPr>
            <p:ph type="dt" sz="half" idx="10"/>
          </p:nvPr>
        </p:nvSpPr>
        <p:spPr/>
        <p:txBody>
          <a:bodyPr/>
          <a:lstStyle/>
          <a:p>
            <a:fld id="{08A63695-5A70-44C8-94FB-0616017867A8}" type="datetime8">
              <a:rPr lang="fa-IR" smtClean="0"/>
              <a:pPr/>
              <a:t>21 مارس 21</a:t>
            </a:fld>
            <a:endParaRPr lang="en-US"/>
          </a:p>
        </p:txBody>
      </p:sp>
      <p:sp>
        <p:nvSpPr>
          <p:cNvPr id="8" name="Footer Placeholder 7"/>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9" name="Slide Number Placeholder 8"/>
          <p:cNvSpPr>
            <a:spLocks noGrp="1"/>
          </p:cNvSpPr>
          <p:nvPr>
            <p:ph type="sldNum" sz="quarter" idx="12"/>
          </p:nvPr>
        </p:nvSpPr>
        <p:spPr/>
        <p:txBody>
          <a:bodyPr/>
          <a:lstStyle/>
          <a:p>
            <a:fld id="{2E25CA67-43F9-4FEB-A8A9-79087773B078}" type="slidenum">
              <a:rPr lang="en-US" smtClean="0"/>
              <a:pPr/>
              <a:t>24</a:t>
            </a:fld>
            <a:endParaRPr lang="en-US"/>
          </a:p>
        </p:txBody>
      </p:sp>
      <p:grpSp>
        <p:nvGrpSpPr>
          <p:cNvPr id="7" name="Group 6"/>
          <p:cNvGrpSpPr/>
          <p:nvPr/>
        </p:nvGrpSpPr>
        <p:grpSpPr>
          <a:xfrm>
            <a:off x="8305800" y="0"/>
            <a:ext cx="838200" cy="838200"/>
            <a:chOff x="8153400" y="152400"/>
            <a:chExt cx="838200" cy="838200"/>
          </a:xfrm>
        </p:grpSpPr>
        <p:sp>
          <p:nvSpPr>
            <p:cNvPr id="10" name="Down Arrow 9">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5"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hlinkClick r:id="rId6"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7425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wipe(up)">
                                      <p:cBhvr>
                                        <p:cTn id="52" dur="2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wipe(up)">
                                      <p:cBhvr>
                                        <p:cTn id="5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848600" cy="1066800"/>
          </a:xfrm>
        </p:spPr>
        <p:style>
          <a:lnRef idx="0">
            <a:schemeClr val="accent1"/>
          </a:lnRef>
          <a:fillRef idx="3">
            <a:schemeClr val="accent1"/>
          </a:fillRef>
          <a:effectRef idx="3">
            <a:schemeClr val="accent1"/>
          </a:effectRef>
          <a:fontRef idx="minor">
            <a:schemeClr val="lt1"/>
          </a:fontRef>
        </p:style>
        <p:txBody>
          <a:bodyPr>
            <a:noAutofit/>
          </a:bodyPr>
          <a:lstStyle/>
          <a:p>
            <a:r>
              <a:rPr lang="fa-IR" sz="3600" b="1" dirty="0"/>
              <a:t>گروه سوم: افرادی که اندیکاسیون درمان سرپایی ضد ویروسی را ندارند</a:t>
            </a:r>
            <a:endParaRPr lang="en-US" sz="3600" dirty="0"/>
          </a:p>
        </p:txBody>
      </p:sp>
      <p:sp>
        <p:nvSpPr>
          <p:cNvPr id="3" name="Content Placeholder 2"/>
          <p:cNvSpPr>
            <a:spLocks noGrp="1"/>
          </p:cNvSpPr>
          <p:nvPr>
            <p:ph idx="1"/>
          </p:nvPr>
        </p:nvSpPr>
        <p:spPr>
          <a:xfrm>
            <a:off x="228600" y="1143000"/>
            <a:ext cx="8763000" cy="5105400"/>
          </a:xfrm>
        </p:spPr>
        <p:style>
          <a:lnRef idx="1">
            <a:schemeClr val="accent1"/>
          </a:lnRef>
          <a:fillRef idx="2">
            <a:schemeClr val="accent1"/>
          </a:fillRef>
          <a:effectRef idx="1">
            <a:schemeClr val="accent1"/>
          </a:effectRef>
          <a:fontRef idx="minor">
            <a:schemeClr val="dk1"/>
          </a:fontRef>
        </p:style>
        <p:txBody>
          <a:bodyPr>
            <a:normAutofit fontScale="92500"/>
          </a:bodyPr>
          <a:lstStyle/>
          <a:p>
            <a:pPr algn="r" rtl="1"/>
            <a:r>
              <a:rPr lang="fa-IR" dirty="0"/>
              <a:t>برای بیمارانی که نیازمند بستری نبوده و نیز جزو گروه در معرض خطر اول و دوم نباشند، </a:t>
            </a:r>
            <a:r>
              <a:rPr lang="fa-IR" b="1" dirty="0"/>
              <a:t>مراقبت و جدا سازی </a:t>
            </a:r>
            <a:r>
              <a:rPr lang="fa-IR" b="1" dirty="0" smtClean="0"/>
              <a:t>در منزل </a:t>
            </a:r>
            <a:r>
              <a:rPr lang="fa-IR" dirty="0"/>
              <a:t>و </a:t>
            </a:r>
            <a:r>
              <a:rPr lang="fa-IR" b="1" dirty="0"/>
              <a:t>درمان های تسکینی/علامتی</a:t>
            </a:r>
            <a:r>
              <a:rPr lang="fa-IR" dirty="0"/>
              <a:t> توصیه می شود.</a:t>
            </a:r>
          </a:p>
          <a:p>
            <a:pPr algn="r" rtl="1"/>
            <a:r>
              <a:rPr lang="fa-IR" dirty="0"/>
              <a:t>همان گونه که پیشتر اشاره شد، نزدیک به </a:t>
            </a:r>
            <a:r>
              <a:rPr lang="fa-IR" dirty="0" smtClean="0"/>
              <a:t>۸۰ </a:t>
            </a:r>
            <a:r>
              <a:rPr lang="fa-IR" dirty="0"/>
              <a:t>% موارد مبتلایان نیازی به بستری نخواهند داشت. از این رو برای </a:t>
            </a:r>
            <a:r>
              <a:rPr lang="fa-IR" dirty="0" smtClean="0"/>
              <a:t>اغلب بیماران </a:t>
            </a:r>
            <a:r>
              <a:rPr lang="fa-IR" dirty="0"/>
              <a:t>لازم است مراقبت های درمانی علامتی و تسکینی در منزل انجام شود و مراقبت های معمول شامل موارد </a:t>
            </a:r>
            <a:r>
              <a:rPr lang="fa-IR" dirty="0" smtClean="0"/>
              <a:t>زیر کفایت </a:t>
            </a:r>
            <a:r>
              <a:rPr lang="fa-IR" dirty="0"/>
              <a:t>می کند:</a:t>
            </a:r>
          </a:p>
          <a:p>
            <a:pPr marL="800100" lvl="2" indent="0" algn="r" rtl="1">
              <a:buNone/>
            </a:pPr>
            <a:r>
              <a:rPr lang="fa-IR" sz="3200" b="1" dirty="0"/>
              <a:t> درمان علامتی/تسکینی </a:t>
            </a:r>
            <a:r>
              <a:rPr lang="fa-IR" sz="3200" b="1" dirty="0" smtClean="0"/>
              <a:t>(در </a:t>
            </a:r>
            <a:r>
              <a:rPr lang="fa-IR" sz="3200" b="1" dirty="0"/>
              <a:t>ادامه توضیح داده شده </a:t>
            </a:r>
            <a:r>
              <a:rPr lang="fa-IR" sz="3200" b="1" dirty="0" smtClean="0"/>
              <a:t>است)</a:t>
            </a:r>
            <a:endParaRPr lang="fa-IR" sz="3200" b="1" dirty="0"/>
          </a:p>
          <a:p>
            <a:pPr marL="800100" lvl="2" indent="0" algn="r" rtl="1">
              <a:buNone/>
            </a:pPr>
            <a:r>
              <a:rPr lang="fa-IR" sz="3200" b="1" dirty="0"/>
              <a:t> استراحت، تغذیه مناسب، مایعات کافی،</a:t>
            </a:r>
          </a:p>
          <a:p>
            <a:pPr marL="800100" lvl="2" indent="0" algn="r" rtl="1">
              <a:buNone/>
            </a:pPr>
            <a:r>
              <a:rPr lang="fa-IR" sz="3200" b="1" dirty="0"/>
              <a:t> </a:t>
            </a:r>
            <a:r>
              <a:rPr lang="fa-IR" sz="3200" b="1" dirty="0" smtClean="0"/>
              <a:t>جداسازی(در </a:t>
            </a:r>
            <a:r>
              <a:rPr lang="fa-IR" sz="3200" b="1" dirty="0"/>
              <a:t>منزل یا </a:t>
            </a:r>
            <a:r>
              <a:rPr lang="fa-IR" sz="3200" b="1" dirty="0" smtClean="0"/>
              <a:t>نقاهتگاه)</a:t>
            </a:r>
          </a:p>
        </p:txBody>
      </p:sp>
      <p:sp>
        <p:nvSpPr>
          <p:cNvPr id="5" name="Date Placeholder 4"/>
          <p:cNvSpPr>
            <a:spLocks noGrp="1"/>
          </p:cNvSpPr>
          <p:nvPr>
            <p:ph type="dt" sz="half" idx="10"/>
          </p:nvPr>
        </p:nvSpPr>
        <p:spPr/>
        <p:txBody>
          <a:bodyPr/>
          <a:lstStyle/>
          <a:p>
            <a:fld id="{A4A52C45-4E5D-40DF-A354-E8A19D28F4C8}"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25</a:t>
            </a:fld>
            <a:endParaRPr lang="en-US"/>
          </a:p>
        </p:txBody>
      </p:sp>
      <p:grpSp>
        <p:nvGrpSpPr>
          <p:cNvPr id="8" name="Group 7"/>
          <p:cNvGrpSpPr/>
          <p:nvPr/>
        </p:nvGrpSpPr>
        <p:grpSpPr>
          <a:xfrm>
            <a:off x="81534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9833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924800" cy="1066800"/>
          </a:xfrm>
        </p:spPr>
        <p:style>
          <a:lnRef idx="0">
            <a:schemeClr val="accent1"/>
          </a:lnRef>
          <a:fillRef idx="3">
            <a:schemeClr val="accent1"/>
          </a:fillRef>
          <a:effectRef idx="3">
            <a:schemeClr val="accent1"/>
          </a:effectRef>
          <a:fontRef idx="minor">
            <a:schemeClr val="lt1"/>
          </a:fontRef>
        </p:style>
        <p:txBody>
          <a:bodyPr>
            <a:noAutofit/>
          </a:bodyPr>
          <a:lstStyle/>
          <a:p>
            <a:r>
              <a:rPr lang="fa-IR" sz="3600" b="1" dirty="0"/>
              <a:t>گروه سوم: افرادی که اندیکاسیون درمان سرپایی ضد ویروسی را ندارند</a:t>
            </a:r>
            <a:endParaRPr lang="en-US" sz="3600" dirty="0"/>
          </a:p>
        </p:txBody>
      </p:sp>
      <p:sp>
        <p:nvSpPr>
          <p:cNvPr id="3" name="Content Placeholder 2"/>
          <p:cNvSpPr>
            <a:spLocks noGrp="1"/>
          </p:cNvSpPr>
          <p:nvPr>
            <p:ph idx="1"/>
          </p:nvPr>
        </p:nvSpPr>
        <p:spPr>
          <a:xfrm>
            <a:off x="228600" y="1143000"/>
            <a:ext cx="8763000" cy="5257800"/>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lgn="r" rtl="1"/>
            <a:r>
              <a:rPr lang="fa-IR" dirty="0" smtClean="0"/>
              <a:t>بیماران </a:t>
            </a:r>
            <a:r>
              <a:rPr lang="fa-IR" dirty="0"/>
              <a:t>باید از علائم خطر اطلاع داشته باشند و به وی آموزش داده شود تا در صورت بروز این علائم به </a:t>
            </a:r>
            <a:r>
              <a:rPr lang="fa-IR" dirty="0" smtClean="0"/>
              <a:t>مراکز درمانی مراجعه </a:t>
            </a:r>
            <a:r>
              <a:rPr lang="fa-IR" dirty="0"/>
              <a:t>کنند</a:t>
            </a:r>
            <a:r>
              <a:rPr lang="fa-IR" dirty="0" smtClean="0"/>
              <a:t>. در </a:t>
            </a:r>
            <a:r>
              <a:rPr lang="fa-IR" dirty="0"/>
              <a:t>صورت بروز هر کدام از علایم زیر باید بیماران به مراکز بیمارستانی منتخب مراجعه نمایند:</a:t>
            </a:r>
          </a:p>
          <a:p>
            <a:pPr marL="400050" lvl="1" indent="0" algn="r" rtl="1">
              <a:buNone/>
            </a:pPr>
            <a:r>
              <a:rPr lang="fa-IR" b="1" dirty="0" smtClean="0"/>
              <a:t>۱ </a:t>
            </a:r>
            <a:r>
              <a:rPr lang="fa-IR" b="1" dirty="0"/>
              <a:t>. تنگی نفس/تنفس دشوار، درد قفسه سینه، سوزش یا احساس سنگینی در سینه</a:t>
            </a:r>
          </a:p>
          <a:p>
            <a:pPr marL="400050" lvl="1" indent="0" algn="r" rtl="1">
              <a:buNone/>
            </a:pPr>
            <a:r>
              <a:rPr lang="fa-IR" b="1" dirty="0" smtClean="0"/>
              <a:t>۲ </a:t>
            </a:r>
            <a:r>
              <a:rPr lang="fa-IR" b="1" dirty="0"/>
              <a:t>. علائم کاهش سطح هوشیاری</a:t>
            </a:r>
          </a:p>
          <a:p>
            <a:pPr marL="400050" lvl="1" indent="0" algn="r" rtl="1">
              <a:buNone/>
            </a:pPr>
            <a:r>
              <a:rPr lang="fa-IR" b="1" dirty="0"/>
              <a:t>همچنین در صورت وجود علایم زیر به مراکز جامع سلامت </a:t>
            </a:r>
            <a:r>
              <a:rPr lang="fa-IR" b="1" dirty="0" smtClean="0"/>
              <a:t>( ۱۶ ساعته) مراجعه </a:t>
            </a:r>
            <a:r>
              <a:rPr lang="fa-IR" b="1" dirty="0"/>
              <a:t>نمایند و پزشک تصمیم می گیرد </a:t>
            </a:r>
            <a:r>
              <a:rPr lang="fa-IR" b="1" dirty="0" smtClean="0"/>
              <a:t>که فرد </a:t>
            </a:r>
            <a:r>
              <a:rPr lang="fa-IR" b="1" dirty="0"/>
              <a:t>نیاز به ارجاع به مرکز تخصصی دارد یا ادامه درمان داشته و یا درمان های حمایتی اضافه شود:</a:t>
            </a:r>
          </a:p>
          <a:p>
            <a:pPr marL="400050" lvl="1" indent="0" algn="r" rtl="1">
              <a:buNone/>
            </a:pPr>
            <a:r>
              <a:rPr lang="fa-IR" b="1" dirty="0" smtClean="0"/>
              <a:t>۳ </a:t>
            </a:r>
            <a:r>
              <a:rPr lang="fa-IR" b="1" dirty="0"/>
              <a:t>. تشدید سرفه ها، بروز سرفه های خلط دار</a:t>
            </a:r>
          </a:p>
          <a:p>
            <a:pPr marL="400050" lvl="1" indent="0" algn="r" rtl="1">
              <a:buNone/>
            </a:pPr>
            <a:r>
              <a:rPr lang="fa-IR" b="1" dirty="0" smtClean="0"/>
              <a:t>۴ </a:t>
            </a:r>
            <a:r>
              <a:rPr lang="fa-IR" b="1" dirty="0"/>
              <a:t>. تداوم یا تشدید تب بیش از </a:t>
            </a:r>
            <a:r>
              <a:rPr lang="fa-IR" b="1" dirty="0" smtClean="0"/>
              <a:t>۳۸/۵ </a:t>
            </a:r>
            <a:r>
              <a:rPr lang="fa-IR" b="1" dirty="0"/>
              <a:t>درجه سانتیگراد بعد از </a:t>
            </a:r>
            <a:r>
              <a:rPr lang="fa-IR" b="1" dirty="0" smtClean="0"/>
              <a:t>۵ </a:t>
            </a:r>
            <a:r>
              <a:rPr lang="fa-IR" b="1" dirty="0"/>
              <a:t>روز</a:t>
            </a:r>
          </a:p>
          <a:p>
            <a:pPr marL="400050" lvl="1" indent="0" algn="r" rtl="1">
              <a:buNone/>
            </a:pPr>
            <a:r>
              <a:rPr lang="fa-IR" b="1" dirty="0" smtClean="0"/>
              <a:t>۵ </a:t>
            </a:r>
            <a:r>
              <a:rPr lang="fa-IR" b="1" dirty="0"/>
              <a:t>. اسهال شدید که کم آبی ناشی از آن به درمان جایگزینی آب و الکترولیت خوراکی پاسخ ندهد</a:t>
            </a:r>
          </a:p>
        </p:txBody>
      </p:sp>
      <p:sp>
        <p:nvSpPr>
          <p:cNvPr id="5" name="Date Placeholder 4"/>
          <p:cNvSpPr>
            <a:spLocks noGrp="1"/>
          </p:cNvSpPr>
          <p:nvPr>
            <p:ph type="dt" sz="half" idx="10"/>
          </p:nvPr>
        </p:nvSpPr>
        <p:spPr/>
        <p:txBody>
          <a:bodyPr/>
          <a:lstStyle/>
          <a:p>
            <a:fld id="{069845BE-6BC1-450E-BE9E-756C7992748A}"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26</a:t>
            </a:fld>
            <a:endParaRPr lang="en-US"/>
          </a:p>
        </p:txBody>
      </p:sp>
    </p:spTree>
    <p:extLst>
      <p:ext uri="{BB962C8B-B14F-4D97-AF65-F5344CB8AC3E}">
        <p14:creationId xmlns:p14="http://schemas.microsoft.com/office/powerpoint/2010/main" val="312036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7848600" cy="1066800"/>
          </a:xfrm>
        </p:spPr>
        <p:style>
          <a:lnRef idx="0">
            <a:schemeClr val="accent1"/>
          </a:lnRef>
          <a:fillRef idx="3">
            <a:schemeClr val="accent1"/>
          </a:fillRef>
          <a:effectRef idx="3">
            <a:schemeClr val="accent1"/>
          </a:effectRef>
          <a:fontRef idx="minor">
            <a:schemeClr val="lt1"/>
          </a:fontRef>
        </p:style>
        <p:txBody>
          <a:bodyPr>
            <a:noAutofit/>
          </a:bodyPr>
          <a:lstStyle/>
          <a:p>
            <a:r>
              <a:rPr lang="fa-IR" sz="3600" b="1" dirty="0"/>
              <a:t>گروه سوم: افرادی که اندیکاسیون درمان سرپایی ضد ویروسی را ندارند</a:t>
            </a:r>
            <a:endParaRPr lang="en-US" sz="3600" dirty="0"/>
          </a:p>
        </p:txBody>
      </p:sp>
      <p:sp>
        <p:nvSpPr>
          <p:cNvPr id="3" name="Content Placeholder 2"/>
          <p:cNvSpPr>
            <a:spLocks noGrp="1"/>
          </p:cNvSpPr>
          <p:nvPr>
            <p:ph idx="1"/>
          </p:nvPr>
        </p:nvSpPr>
        <p:spPr>
          <a:xfrm>
            <a:off x="228600" y="1143000"/>
            <a:ext cx="8763000" cy="5105400"/>
          </a:xfrm>
        </p:spPr>
        <p:style>
          <a:lnRef idx="1">
            <a:schemeClr val="accent1"/>
          </a:lnRef>
          <a:fillRef idx="2">
            <a:schemeClr val="accent1"/>
          </a:fillRef>
          <a:effectRef idx="1">
            <a:schemeClr val="accent1"/>
          </a:effectRef>
          <a:fontRef idx="minor">
            <a:schemeClr val="dk1"/>
          </a:fontRef>
        </p:style>
        <p:txBody>
          <a:bodyPr>
            <a:normAutofit fontScale="92500"/>
          </a:bodyPr>
          <a:lstStyle/>
          <a:p>
            <a:pPr algn="r" rtl="1"/>
            <a:r>
              <a:rPr lang="fa-IR" dirty="0"/>
              <a:t>برای بیمارانی که نیازمند بستری نبوده و نیز جزو گروه در معرض خطر اول و دوم نباشند، </a:t>
            </a:r>
            <a:r>
              <a:rPr lang="fa-IR" b="1" dirty="0"/>
              <a:t>مراقبت و جدا سازی </a:t>
            </a:r>
            <a:r>
              <a:rPr lang="fa-IR" b="1" dirty="0" smtClean="0"/>
              <a:t>در منزل </a:t>
            </a:r>
            <a:r>
              <a:rPr lang="fa-IR" dirty="0"/>
              <a:t>و </a:t>
            </a:r>
            <a:r>
              <a:rPr lang="fa-IR" b="1" dirty="0"/>
              <a:t>درمان های تسکینی/علامتی</a:t>
            </a:r>
            <a:r>
              <a:rPr lang="fa-IR" dirty="0"/>
              <a:t> توصیه می شود.</a:t>
            </a:r>
          </a:p>
          <a:p>
            <a:pPr algn="r" rtl="1"/>
            <a:r>
              <a:rPr lang="fa-IR" dirty="0"/>
              <a:t>همان گونه که پیشتر اشاره شد، نزدیک به </a:t>
            </a:r>
            <a:r>
              <a:rPr lang="fa-IR" dirty="0" smtClean="0"/>
              <a:t>۸۰ </a:t>
            </a:r>
            <a:r>
              <a:rPr lang="fa-IR" dirty="0"/>
              <a:t>% موارد مبتلایان نیازی به بستری نخواهند داشت. از این رو برای </a:t>
            </a:r>
            <a:r>
              <a:rPr lang="fa-IR" dirty="0" smtClean="0"/>
              <a:t>اغلب بیماران </a:t>
            </a:r>
            <a:r>
              <a:rPr lang="fa-IR" dirty="0"/>
              <a:t>لازم است مراقبت های درمانی علامتی و تسکینی در منزل انجام شود و مراقبت های معمول شامل موارد </a:t>
            </a:r>
            <a:r>
              <a:rPr lang="fa-IR" dirty="0" smtClean="0"/>
              <a:t>زیر کفایت </a:t>
            </a:r>
            <a:r>
              <a:rPr lang="fa-IR" dirty="0"/>
              <a:t>می کند:</a:t>
            </a:r>
          </a:p>
          <a:p>
            <a:pPr marL="800100" lvl="2" indent="0" algn="r" rtl="1">
              <a:buNone/>
            </a:pPr>
            <a:r>
              <a:rPr lang="fa-IR" sz="3200" b="1" dirty="0"/>
              <a:t> درمان علامتی/تسکینی </a:t>
            </a:r>
            <a:r>
              <a:rPr lang="fa-IR" sz="3200" b="1" dirty="0" smtClean="0"/>
              <a:t>(در </a:t>
            </a:r>
            <a:r>
              <a:rPr lang="fa-IR" sz="3200" b="1" dirty="0"/>
              <a:t>ادامه توضیح داده شده </a:t>
            </a:r>
            <a:r>
              <a:rPr lang="fa-IR" sz="3200" b="1" dirty="0" smtClean="0"/>
              <a:t>است)</a:t>
            </a:r>
            <a:endParaRPr lang="fa-IR" sz="3200" b="1" dirty="0"/>
          </a:p>
          <a:p>
            <a:pPr marL="800100" lvl="2" indent="0" algn="r" rtl="1">
              <a:buNone/>
            </a:pPr>
            <a:r>
              <a:rPr lang="fa-IR" sz="3200" b="1" dirty="0"/>
              <a:t> استراحت، تغذیه مناسب، مایعات کافی،</a:t>
            </a:r>
          </a:p>
          <a:p>
            <a:pPr marL="800100" lvl="2" indent="0" algn="r" rtl="1">
              <a:buNone/>
            </a:pPr>
            <a:r>
              <a:rPr lang="fa-IR" sz="3200" b="1" dirty="0"/>
              <a:t> </a:t>
            </a:r>
            <a:r>
              <a:rPr lang="fa-IR" sz="3200" b="1" dirty="0" smtClean="0"/>
              <a:t>جداسازی(در </a:t>
            </a:r>
            <a:r>
              <a:rPr lang="fa-IR" sz="3200" b="1" dirty="0"/>
              <a:t>منزل یا </a:t>
            </a:r>
            <a:r>
              <a:rPr lang="fa-IR" sz="3200" b="1" dirty="0" smtClean="0"/>
              <a:t>نقاهتگاه)</a:t>
            </a:r>
          </a:p>
        </p:txBody>
      </p:sp>
      <p:sp>
        <p:nvSpPr>
          <p:cNvPr id="5" name="Date Placeholder 4"/>
          <p:cNvSpPr>
            <a:spLocks noGrp="1"/>
          </p:cNvSpPr>
          <p:nvPr>
            <p:ph type="dt" sz="half" idx="10"/>
          </p:nvPr>
        </p:nvSpPr>
        <p:spPr/>
        <p:txBody>
          <a:bodyPr/>
          <a:lstStyle/>
          <a:p>
            <a:fld id="{A4A52C45-4E5D-40DF-A354-E8A19D28F4C8}"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27</a:t>
            </a:fld>
            <a:endParaRPr lang="en-US"/>
          </a:p>
        </p:txBody>
      </p:sp>
      <p:grpSp>
        <p:nvGrpSpPr>
          <p:cNvPr id="8" name="Group 7"/>
          <p:cNvGrpSpPr/>
          <p:nvPr/>
        </p:nvGrpSpPr>
        <p:grpSpPr>
          <a:xfrm>
            <a:off x="81534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8176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right)">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iterate type="wd">
                                    <p:tmPct val="1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right)">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iterate type="wd">
                                    <p:tmPct val="10000"/>
                                  </p:iterate>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right)">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iterate type="wd">
                                    <p:tmPct val="10000"/>
                                  </p:iterate>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right)">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iterate type="wd">
                                    <p:tmPct val="10000"/>
                                  </p:iterate>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right)">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iterate type="wd">
                                    <p:tmPct val="10000"/>
                                  </p:iterate>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right)">
                                      <p:cBhvr>
                                        <p:cTn id="3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1143000"/>
          </a:xfrm>
        </p:spPr>
        <p:style>
          <a:lnRef idx="0">
            <a:schemeClr val="accent1"/>
          </a:lnRef>
          <a:fillRef idx="3">
            <a:schemeClr val="accent1"/>
          </a:fillRef>
          <a:effectRef idx="3">
            <a:schemeClr val="accent1"/>
          </a:effectRef>
          <a:fontRef idx="minor">
            <a:schemeClr val="lt1"/>
          </a:fontRef>
        </p:style>
        <p:txBody>
          <a:bodyPr>
            <a:noAutofit/>
          </a:bodyPr>
          <a:lstStyle/>
          <a:p>
            <a:r>
              <a:rPr lang="fa-IR" sz="3200" b="1" dirty="0">
                <a:cs typeface="B Titr" panose="00000700000000000000" pitchFamily="2" charset="-78"/>
              </a:rPr>
              <a:t>الگوریتم تشخیص و درمان کووید- </a:t>
            </a:r>
            <a:r>
              <a:rPr lang="fa-IR" sz="3200" b="1" dirty="0" smtClean="0">
                <a:cs typeface="B Titr" panose="00000700000000000000" pitchFamily="2" charset="-78"/>
              </a:rPr>
              <a:t>۱۹ </a:t>
            </a:r>
            <a:r>
              <a:rPr lang="fa-IR" sz="3200" b="1" dirty="0">
                <a:cs typeface="B Titr" panose="00000700000000000000" pitchFamily="2" charset="-78"/>
              </a:rPr>
              <a:t>در افراد مراجعه کننده به مراکز بهداشتی درمانی</a:t>
            </a:r>
            <a:endParaRPr lang="en-US" sz="3200" dirty="0">
              <a:cs typeface="B Titr" panose="00000700000000000000" pitchFamily="2" charset="-78"/>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8590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ate Placeholder 2"/>
          <p:cNvSpPr>
            <a:spLocks noGrp="1"/>
          </p:cNvSpPr>
          <p:nvPr>
            <p:ph type="dt" sz="half" idx="10"/>
          </p:nvPr>
        </p:nvSpPr>
        <p:spPr/>
        <p:txBody>
          <a:bodyPr/>
          <a:lstStyle/>
          <a:p>
            <a:fld id="{90F917AD-CA0C-492C-9BA7-5CA41935AB70}"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28</a:t>
            </a:fld>
            <a:endParaRPr lang="en-US"/>
          </a:p>
        </p:txBody>
      </p:sp>
      <p:grpSp>
        <p:nvGrpSpPr>
          <p:cNvPr id="7" name="Group 6"/>
          <p:cNvGrpSpPr/>
          <p:nvPr/>
        </p:nvGrpSpPr>
        <p:grpSpPr>
          <a:xfrm>
            <a:off x="8305800" y="381000"/>
            <a:ext cx="838200" cy="838200"/>
            <a:chOff x="8153400" y="152400"/>
            <a:chExt cx="838200" cy="838200"/>
          </a:xfrm>
        </p:grpSpPr>
        <p:sp>
          <p:nvSpPr>
            <p:cNvPr id="8" name="Down Arrow 7">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p:nvSpPr>
        <p:spPr>
          <a:xfrm>
            <a:off x="7277100" y="4769584"/>
            <a:ext cx="1714500" cy="163121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rtl="1"/>
            <a:r>
              <a:rPr lang="fa-IR" sz="2000" b="1" dirty="0" smtClean="0">
                <a:cs typeface="B Davat" panose="00000400000000000000" pitchFamily="2" charset="-78"/>
              </a:rPr>
              <a:t>در این شرایط توصیه های  مراقبتی درمانی در اپیدمی فعلی بیماری کووید  19 در ایران چیست؟</a:t>
            </a:r>
            <a:endParaRPr lang="en-US" sz="2000" b="1" dirty="0">
              <a:cs typeface="B Davat" panose="00000400000000000000" pitchFamily="2" charset="-78"/>
            </a:endParaRPr>
          </a:p>
        </p:txBody>
      </p:sp>
      <p:sp>
        <p:nvSpPr>
          <p:cNvPr id="13" name="TextBox 12"/>
          <p:cNvSpPr txBox="1"/>
          <p:nvPr/>
        </p:nvSpPr>
        <p:spPr>
          <a:xfrm>
            <a:off x="4572000" y="4921984"/>
            <a:ext cx="2209800" cy="132343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rtl="1"/>
            <a:r>
              <a:rPr lang="fa-IR" sz="2000" b="1" dirty="0" smtClean="0">
                <a:solidFill>
                  <a:schemeClr val="tx1"/>
                </a:solidFill>
                <a:cs typeface="B Davat" panose="00000400000000000000" pitchFamily="2" charset="-78"/>
              </a:rPr>
              <a:t>در این شرایط توصیه های  مراقبتی درمانی در اپیدمی فعلی بیماری کووید  19 در ایران چیست؟</a:t>
            </a:r>
            <a:endParaRPr lang="en-US" sz="2000" b="1" dirty="0">
              <a:solidFill>
                <a:schemeClr val="tx1"/>
              </a:solidFill>
              <a:cs typeface="B Davat" panose="00000400000000000000" pitchFamily="2" charset="-78"/>
            </a:endParaRPr>
          </a:p>
        </p:txBody>
      </p:sp>
      <p:sp>
        <p:nvSpPr>
          <p:cNvPr id="14" name="TextBox 13"/>
          <p:cNvSpPr txBox="1"/>
          <p:nvPr/>
        </p:nvSpPr>
        <p:spPr>
          <a:xfrm>
            <a:off x="152400" y="4724400"/>
            <a:ext cx="1600200" cy="193899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fa-IR" sz="2000" b="1" dirty="0" smtClean="0">
                <a:solidFill>
                  <a:schemeClr val="bg1"/>
                </a:solidFill>
                <a:cs typeface="B Davat" panose="00000400000000000000" pitchFamily="2" charset="-78"/>
              </a:rPr>
              <a:t>در این شرایط توصیه های  مراقبتی درمانی در اپیدمی فعلی بیماری کووید  19 در ایران چیست؟</a:t>
            </a:r>
            <a:endParaRPr lang="en-US" sz="2000" b="1" dirty="0">
              <a:solidFill>
                <a:schemeClr val="bg1"/>
              </a:solidFill>
              <a:cs typeface="B Davat" panose="00000400000000000000" pitchFamily="2" charset="-78"/>
            </a:endParaRPr>
          </a:p>
        </p:txBody>
      </p:sp>
    </p:spTree>
    <p:extLst>
      <p:ext uri="{BB962C8B-B14F-4D97-AF65-F5344CB8AC3E}">
        <p14:creationId xmlns:p14="http://schemas.microsoft.com/office/powerpoint/2010/main" val="76363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up)">
                                      <p:cBhvr>
                                        <p:cTn id="12" dur="2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001000" cy="1143000"/>
          </a:xfrm>
        </p:spPr>
        <p:style>
          <a:lnRef idx="0">
            <a:schemeClr val="accent3"/>
          </a:lnRef>
          <a:fillRef idx="3">
            <a:schemeClr val="accent3"/>
          </a:fillRef>
          <a:effectRef idx="3">
            <a:schemeClr val="accent3"/>
          </a:effectRef>
          <a:fontRef idx="minor">
            <a:schemeClr val="lt1"/>
          </a:fontRef>
        </p:style>
        <p:txBody>
          <a:bodyPr>
            <a:noAutofit/>
          </a:bodyPr>
          <a:lstStyle/>
          <a:p>
            <a:r>
              <a:rPr lang="fa-IR" sz="3600" dirty="0"/>
              <a:t>پزشکان زیر مجوز تجویز داروی سرپایی </a:t>
            </a:r>
            <a:r>
              <a:rPr lang="fa-IR" sz="3600" dirty="0" smtClean="0"/>
              <a:t>کلروکین را </a:t>
            </a:r>
            <a:r>
              <a:rPr lang="fa-IR" sz="3600" dirty="0"/>
              <a:t>دارند</a:t>
            </a:r>
            <a:r>
              <a:rPr lang="fa-IR" sz="3600" dirty="0" smtClean="0"/>
              <a:t>:</a:t>
            </a:r>
            <a:endParaRPr lang="en-US" sz="3600" dirty="0"/>
          </a:p>
        </p:txBody>
      </p:sp>
      <p:sp>
        <p:nvSpPr>
          <p:cNvPr id="3" name="Content Placeholder 2"/>
          <p:cNvSpPr>
            <a:spLocks noGrp="1"/>
          </p:cNvSpPr>
          <p:nvPr>
            <p:ph idx="1"/>
          </p:nvPr>
        </p:nvSpPr>
        <p:spPr>
          <a:xfrm>
            <a:off x="228600" y="1219200"/>
            <a:ext cx="8686800" cy="5029200"/>
          </a:xfrm>
        </p:spPr>
        <p:style>
          <a:lnRef idx="1">
            <a:schemeClr val="accent3"/>
          </a:lnRef>
          <a:fillRef idx="2">
            <a:schemeClr val="accent3"/>
          </a:fillRef>
          <a:effectRef idx="1">
            <a:schemeClr val="accent3"/>
          </a:effectRef>
          <a:fontRef idx="minor">
            <a:schemeClr val="dk1"/>
          </a:fontRef>
        </p:style>
        <p:txBody>
          <a:bodyPr>
            <a:normAutofit/>
          </a:bodyPr>
          <a:lstStyle/>
          <a:p>
            <a:pPr marL="0" indent="0" algn="r" rtl="1">
              <a:buNone/>
            </a:pPr>
            <a:r>
              <a:rPr lang="fa-IR" sz="5400" b="1" dirty="0" smtClean="0"/>
              <a:t>۱ </a:t>
            </a:r>
            <a:r>
              <a:rPr lang="fa-IR" sz="5400" b="1" dirty="0"/>
              <a:t>. پزشکان مراکز جامع سلامت</a:t>
            </a:r>
          </a:p>
          <a:p>
            <a:pPr marL="0" indent="0" algn="r" rtl="1">
              <a:buNone/>
            </a:pPr>
            <a:r>
              <a:rPr lang="fa-IR" sz="5400" b="1" dirty="0" smtClean="0"/>
              <a:t>۲ </a:t>
            </a:r>
            <a:r>
              <a:rPr lang="fa-IR" sz="5400" b="1" dirty="0"/>
              <a:t>. پزشکان کلینیک های ویژه منتخب</a:t>
            </a:r>
          </a:p>
          <a:p>
            <a:pPr marL="0" indent="0" algn="r" rtl="1">
              <a:buNone/>
            </a:pPr>
            <a:r>
              <a:rPr lang="fa-IR" sz="5400" b="1" dirty="0" smtClean="0"/>
              <a:t>۳</a:t>
            </a:r>
            <a:r>
              <a:rPr lang="fa-IR" sz="5400" dirty="0" smtClean="0"/>
              <a:t> . </a:t>
            </a:r>
            <a:r>
              <a:rPr lang="fa-IR" sz="5400" b="1" dirty="0" smtClean="0"/>
              <a:t>پزشکان بخش خصوصی</a:t>
            </a:r>
          </a:p>
        </p:txBody>
      </p:sp>
      <p:sp>
        <p:nvSpPr>
          <p:cNvPr id="5" name="Date Placeholder 4"/>
          <p:cNvSpPr>
            <a:spLocks noGrp="1"/>
          </p:cNvSpPr>
          <p:nvPr>
            <p:ph type="dt" sz="half" idx="10"/>
          </p:nvPr>
        </p:nvSpPr>
        <p:spPr/>
        <p:txBody>
          <a:bodyPr/>
          <a:lstStyle/>
          <a:p>
            <a:fld id="{5EEB760C-3135-42A2-BCE0-53A562C5AE71}"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29</a:t>
            </a:fld>
            <a:endParaRPr lang="en-US"/>
          </a:p>
        </p:txBody>
      </p:sp>
      <p:grpSp>
        <p:nvGrpSpPr>
          <p:cNvPr id="8" name="Group 7"/>
          <p:cNvGrpSpPr/>
          <p:nvPr/>
        </p:nvGrpSpPr>
        <p:grpSpPr>
          <a:xfrm>
            <a:off x="81534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2905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style>
          <a:lnRef idx="0">
            <a:schemeClr val="dk1"/>
          </a:lnRef>
          <a:fillRef idx="3">
            <a:schemeClr val="dk1"/>
          </a:fillRef>
          <a:effectRef idx="3">
            <a:schemeClr val="dk1"/>
          </a:effectRef>
          <a:fontRef idx="minor">
            <a:schemeClr val="lt1"/>
          </a:fontRef>
        </p:style>
        <p:txBody>
          <a:bodyPr>
            <a:normAutofit/>
          </a:bodyPr>
          <a:lstStyle/>
          <a:p>
            <a:pPr rtl="1"/>
            <a:r>
              <a:rPr lang="fa-IR" b="1" dirty="0"/>
              <a:t>تغییرات در </a:t>
            </a:r>
            <a:r>
              <a:rPr lang="fa-IR" b="1" dirty="0" smtClean="0"/>
              <a:t>نسخه نهم:</a:t>
            </a:r>
            <a:endParaRPr lang="en-US" dirty="0"/>
          </a:p>
        </p:txBody>
      </p:sp>
      <p:sp>
        <p:nvSpPr>
          <p:cNvPr id="3" name="Content Placeholder 2"/>
          <p:cNvSpPr>
            <a:spLocks noGrp="1"/>
          </p:cNvSpPr>
          <p:nvPr>
            <p:ph idx="1"/>
          </p:nvPr>
        </p:nvSpPr>
        <p:spPr>
          <a:xfrm>
            <a:off x="457200" y="1219200"/>
            <a:ext cx="8229600" cy="5410200"/>
          </a:xfrm>
        </p:spPr>
        <p:style>
          <a:lnRef idx="1">
            <a:schemeClr val="dk1"/>
          </a:lnRef>
          <a:fillRef idx="2">
            <a:schemeClr val="dk1"/>
          </a:fillRef>
          <a:effectRef idx="1">
            <a:schemeClr val="dk1"/>
          </a:effectRef>
          <a:fontRef idx="minor">
            <a:schemeClr val="dk1"/>
          </a:fontRef>
        </p:style>
        <p:txBody>
          <a:bodyPr>
            <a:noAutofit/>
          </a:bodyPr>
          <a:lstStyle/>
          <a:p>
            <a:pPr marL="0" indent="0" algn="r" rtl="1">
              <a:buNone/>
            </a:pPr>
            <a:r>
              <a:rPr lang="fa-IR" sz="4000" b="1" dirty="0" smtClean="0"/>
              <a:t>۱</a:t>
            </a:r>
            <a:r>
              <a:rPr lang="fa-IR" sz="4000" dirty="0" smtClean="0"/>
              <a:t>. </a:t>
            </a:r>
            <a:r>
              <a:rPr lang="fa-IR" sz="4000" b="1" dirty="0">
                <a:cs typeface="B Nazanin" panose="00000400000000000000" pitchFamily="2" charset="-78"/>
              </a:rPr>
              <a:t>تعریف موارد بیماری</a:t>
            </a:r>
          </a:p>
          <a:p>
            <a:pPr marL="0" indent="0" algn="r" rtl="1">
              <a:buNone/>
            </a:pPr>
            <a:r>
              <a:rPr lang="fa-IR" sz="4000" b="1" dirty="0" smtClean="0">
                <a:cs typeface="B Nazanin" panose="00000400000000000000" pitchFamily="2" charset="-78"/>
              </a:rPr>
              <a:t>۲</a:t>
            </a:r>
            <a:r>
              <a:rPr lang="fa-IR" sz="4000" dirty="0" smtClean="0">
                <a:cs typeface="B Nazanin" panose="00000400000000000000" pitchFamily="2" charset="-78"/>
              </a:rPr>
              <a:t>. </a:t>
            </a:r>
            <a:r>
              <a:rPr lang="fa-IR" sz="4000" b="1" dirty="0">
                <a:cs typeface="B Nazanin" panose="00000400000000000000" pitchFamily="2" charset="-78"/>
                <a:hlinkClick r:id="rId2" action="ppaction://hlinksldjump"/>
              </a:rPr>
              <a:t>توصیف راههای انتقال</a:t>
            </a:r>
            <a:endParaRPr lang="fa-IR" sz="4000" b="1" dirty="0">
              <a:cs typeface="B Nazanin" panose="00000400000000000000" pitchFamily="2" charset="-78"/>
            </a:endParaRPr>
          </a:p>
          <a:p>
            <a:pPr marL="0" indent="0" algn="r" rtl="1">
              <a:buNone/>
            </a:pPr>
            <a:r>
              <a:rPr lang="fa-IR" sz="4000" b="1" dirty="0" smtClean="0">
                <a:cs typeface="B Nazanin" panose="00000400000000000000" pitchFamily="2" charset="-78"/>
              </a:rPr>
              <a:t>۳</a:t>
            </a:r>
            <a:r>
              <a:rPr lang="fa-IR" sz="4000" dirty="0" smtClean="0">
                <a:cs typeface="B Nazanin" panose="00000400000000000000" pitchFamily="2" charset="-78"/>
              </a:rPr>
              <a:t>. </a:t>
            </a:r>
            <a:r>
              <a:rPr lang="fa-IR" sz="4000" b="1" dirty="0">
                <a:cs typeface="B Nazanin" panose="00000400000000000000" pitchFamily="2" charset="-78"/>
              </a:rPr>
              <a:t>فلوچارت تشخیص و درمان کووید- </a:t>
            </a:r>
            <a:r>
              <a:rPr lang="fa-IR" sz="4000" b="1" dirty="0" smtClean="0">
                <a:cs typeface="B Nazanin" panose="00000400000000000000" pitchFamily="2" charset="-78"/>
              </a:rPr>
              <a:t>۱۹ در </a:t>
            </a:r>
            <a:r>
              <a:rPr lang="fa-IR" sz="4000" b="1" dirty="0">
                <a:cs typeface="B Nazanin" panose="00000400000000000000" pitchFamily="2" charset="-78"/>
              </a:rPr>
              <a:t>افراد مراجعه کننده به مراکز بهداشتی درمانی</a:t>
            </a:r>
          </a:p>
          <a:p>
            <a:pPr marL="0" indent="0" algn="r" rtl="1">
              <a:buNone/>
            </a:pPr>
            <a:r>
              <a:rPr lang="fa-IR" sz="4000" b="1" dirty="0" smtClean="0">
                <a:cs typeface="B Nazanin" panose="00000400000000000000" pitchFamily="2" charset="-78"/>
              </a:rPr>
              <a:t>۴</a:t>
            </a:r>
            <a:r>
              <a:rPr lang="fa-IR" sz="4000" dirty="0" smtClean="0">
                <a:cs typeface="B Nazanin" panose="00000400000000000000" pitchFamily="2" charset="-78"/>
              </a:rPr>
              <a:t>. </a:t>
            </a:r>
            <a:r>
              <a:rPr lang="fa-IR" sz="4000" b="1" dirty="0">
                <a:cs typeface="B Nazanin" panose="00000400000000000000" pitchFamily="2" charset="-78"/>
              </a:rPr>
              <a:t>درمان سرپایی</a:t>
            </a:r>
          </a:p>
          <a:p>
            <a:pPr marL="0" indent="0" algn="r" rtl="1">
              <a:buNone/>
            </a:pPr>
            <a:r>
              <a:rPr lang="fa-IR" sz="4000" b="1" dirty="0" smtClean="0">
                <a:cs typeface="B Nazanin" panose="00000400000000000000" pitchFamily="2" charset="-78"/>
              </a:rPr>
              <a:t>۵</a:t>
            </a:r>
            <a:r>
              <a:rPr lang="fa-IR" sz="4000" dirty="0" smtClean="0">
                <a:cs typeface="B Nazanin" panose="00000400000000000000" pitchFamily="2" charset="-78"/>
              </a:rPr>
              <a:t>. </a:t>
            </a:r>
            <a:r>
              <a:rPr lang="fa-IR" sz="4000" b="1" dirty="0">
                <a:cs typeface="B Nazanin" panose="00000400000000000000" pitchFamily="2" charset="-78"/>
              </a:rPr>
              <a:t>درمان بستری</a:t>
            </a:r>
          </a:p>
          <a:p>
            <a:pPr marL="0" indent="0" algn="r" rtl="1">
              <a:buNone/>
            </a:pPr>
            <a:r>
              <a:rPr lang="fa-IR" sz="4000" b="1" dirty="0" smtClean="0">
                <a:cs typeface="B Nazanin" panose="00000400000000000000" pitchFamily="2" charset="-78"/>
              </a:rPr>
              <a:t>۶</a:t>
            </a:r>
            <a:r>
              <a:rPr lang="fa-IR" sz="4000" dirty="0" smtClean="0">
                <a:cs typeface="B Nazanin" panose="00000400000000000000" pitchFamily="2" charset="-78"/>
              </a:rPr>
              <a:t>. </a:t>
            </a:r>
            <a:r>
              <a:rPr lang="fa-IR" sz="4000" b="1" dirty="0">
                <a:cs typeface="B Nazanin" panose="00000400000000000000" pitchFamily="2" charset="-78"/>
              </a:rPr>
              <a:t>بخش استفاده از وسایل حفاظت شخصی</a:t>
            </a:r>
            <a:endParaRPr lang="en-US" sz="4000" dirty="0">
              <a:cs typeface="B Nazanin" panose="00000400000000000000" pitchFamily="2" charset="-78"/>
            </a:endParaRPr>
          </a:p>
        </p:txBody>
      </p:sp>
      <p:sp>
        <p:nvSpPr>
          <p:cNvPr id="5" name="Date Placeholder 4"/>
          <p:cNvSpPr>
            <a:spLocks noGrp="1"/>
          </p:cNvSpPr>
          <p:nvPr>
            <p:ph type="dt" sz="half" idx="10"/>
          </p:nvPr>
        </p:nvSpPr>
        <p:spPr/>
        <p:txBody>
          <a:bodyPr/>
          <a:lstStyle/>
          <a:p>
            <a:fld id="{A73EE4F0-7E76-4D45-99E7-F420E801660D}"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3</a:t>
            </a:fld>
            <a:endParaRPr lang="en-US"/>
          </a:p>
        </p:txBody>
      </p:sp>
    </p:spTree>
    <p:extLst>
      <p:ext uri="{BB962C8B-B14F-4D97-AF65-F5344CB8AC3E}">
        <p14:creationId xmlns:p14="http://schemas.microsoft.com/office/powerpoint/2010/main" val="314835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381000"/>
            <a:ext cx="8229600" cy="2470280"/>
          </a:xfrm>
        </p:spPr>
        <p:style>
          <a:lnRef idx="0">
            <a:schemeClr val="accent1"/>
          </a:lnRef>
          <a:fillRef idx="3">
            <a:schemeClr val="accent1"/>
          </a:fillRef>
          <a:effectRef idx="3">
            <a:schemeClr val="accent1"/>
          </a:effectRef>
          <a:fontRef idx="minor">
            <a:schemeClr val="lt1"/>
          </a:fontRef>
        </p:style>
        <p:txBody>
          <a:bodyPr>
            <a:noAutofit/>
          </a:bodyPr>
          <a:lstStyle/>
          <a:p>
            <a:r>
              <a:rPr lang="fa-IR" sz="4000" b="1" dirty="0" smtClean="0"/>
              <a:t>الف- خدمات </a:t>
            </a:r>
            <a:r>
              <a:rPr lang="fa-IR" sz="4000" b="1" dirty="0"/>
              <a:t>تشخیص و درمان بیماران </a:t>
            </a:r>
            <a:r>
              <a:rPr lang="fa-IR" sz="4000" b="1" dirty="0" smtClean="0"/>
              <a:t>سرپایی</a:t>
            </a:r>
            <a:r>
              <a:rPr lang="fa-IR" sz="2800" b="1" dirty="0" smtClean="0"/>
              <a:t/>
            </a:r>
            <a:br>
              <a:rPr lang="fa-IR" sz="2800" b="1" dirty="0" smtClean="0"/>
            </a:br>
            <a:r>
              <a:rPr lang="fa-IR" sz="2000" b="1" dirty="0" smtClean="0"/>
              <a:t>۱</a:t>
            </a:r>
            <a:r>
              <a:rPr lang="fa-IR" sz="3600" b="1" dirty="0" smtClean="0"/>
              <a:t>. </a:t>
            </a:r>
            <a:r>
              <a:rPr lang="fa-IR" sz="2000" b="1" dirty="0" smtClean="0"/>
              <a:t>افراد </a:t>
            </a:r>
            <a:r>
              <a:rPr lang="fa-IR" sz="2000" b="1" dirty="0"/>
              <a:t>در فاز "بی علامت / قبل از بروز علائم </a:t>
            </a:r>
            <a:r>
              <a:rPr lang="fa-IR" sz="2000" b="1" dirty="0" smtClean="0"/>
              <a:t>” واجد </a:t>
            </a:r>
            <a:r>
              <a:rPr lang="fa-IR" sz="2000" b="1" dirty="0"/>
              <a:t>شرایط دریافت خدمات به شکل سرپایی</a:t>
            </a:r>
            <a:endParaRPr lang="en-US" sz="2400" b="1" dirty="0"/>
          </a:p>
        </p:txBody>
      </p:sp>
      <p:sp>
        <p:nvSpPr>
          <p:cNvPr id="3" name="Content Placeholder 2"/>
          <p:cNvSpPr>
            <a:spLocks noGrp="1"/>
          </p:cNvSpPr>
          <p:nvPr>
            <p:ph idx="1"/>
          </p:nvPr>
        </p:nvSpPr>
        <p:spPr>
          <a:xfrm>
            <a:off x="228600" y="2851280"/>
            <a:ext cx="8686800" cy="3930520"/>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0" indent="0" algn="r" rtl="1">
              <a:buNone/>
            </a:pPr>
            <a:r>
              <a:rPr lang="fa-IR" sz="4400" b="1" dirty="0" smtClean="0"/>
              <a:t>اقدامات </a:t>
            </a:r>
            <a:r>
              <a:rPr lang="fa-IR" sz="4400" b="1" dirty="0"/>
              <a:t>تشخیصی</a:t>
            </a:r>
          </a:p>
          <a:p>
            <a:pPr marL="400050" lvl="1" indent="0" algn="r" rtl="1">
              <a:buNone/>
            </a:pPr>
            <a:r>
              <a:rPr lang="fa-IR" sz="2900" b="1" dirty="0"/>
              <a:t>الف -تست های تشخیصی کووید- </a:t>
            </a:r>
            <a:r>
              <a:rPr lang="fa-IR" sz="2900" b="1" dirty="0" smtClean="0"/>
              <a:t>۱۹ </a:t>
            </a:r>
            <a:r>
              <a:rPr lang="fa-IR" sz="2900" b="1" dirty="0"/>
              <a:t>: </a:t>
            </a:r>
            <a:r>
              <a:rPr lang="fa-IR" sz="2900" dirty="0"/>
              <a:t>عمدتا این افراد حین برنامه های غربالگری از افراد بی </a:t>
            </a:r>
            <a:r>
              <a:rPr lang="fa-IR" sz="2900" dirty="0" smtClean="0"/>
              <a:t>علامت تشخیص </a:t>
            </a:r>
            <a:r>
              <a:rPr lang="fa-IR" sz="2900" dirty="0"/>
              <a:t>داده می شوند . غربالگری افراد بی علامت به وسیله تست </a:t>
            </a:r>
            <a:r>
              <a:rPr lang="en-US" sz="2900" dirty="0"/>
              <a:t>PCR-RT </a:t>
            </a:r>
            <a:r>
              <a:rPr lang="fa-IR" sz="2900" dirty="0"/>
              <a:t>فقط در شرایط خاص و به </a:t>
            </a:r>
            <a:r>
              <a:rPr lang="fa-IR" sz="2900" dirty="0" smtClean="0"/>
              <a:t>شرط امکان </a:t>
            </a:r>
            <a:r>
              <a:rPr lang="fa-IR" sz="2900" dirty="0"/>
              <a:t>دسترسی به تست انجام می شود </a:t>
            </a:r>
            <a:r>
              <a:rPr lang="fa-IR" sz="2900" dirty="0" smtClean="0"/>
              <a:t>(به </a:t>
            </a:r>
            <a:r>
              <a:rPr lang="fa-IR" sz="2900" dirty="0"/>
              <a:t>راهنمای واجدین شرایط تست مراجعه </a:t>
            </a:r>
            <a:r>
              <a:rPr lang="fa-IR" sz="2900" dirty="0" smtClean="0"/>
              <a:t>شود)</a:t>
            </a:r>
            <a:endParaRPr lang="fa-IR" sz="2900" dirty="0"/>
          </a:p>
          <a:p>
            <a:pPr marL="400050" lvl="1" indent="0" algn="r" rtl="1">
              <a:buNone/>
            </a:pPr>
            <a:r>
              <a:rPr lang="fa-IR" sz="2900" b="1" dirty="0" smtClean="0"/>
              <a:t>ب- تست </a:t>
            </a:r>
            <a:r>
              <a:rPr lang="fa-IR" sz="2900" b="1" dirty="0"/>
              <a:t>تشخیصی کووید - </a:t>
            </a:r>
            <a:r>
              <a:rPr lang="fa-IR" sz="2900" b="1" dirty="0" smtClean="0"/>
              <a:t>۱۹ </a:t>
            </a:r>
            <a:r>
              <a:rPr lang="fa-IR" sz="2900" b="1" dirty="0"/>
              <a:t>سرولوژی </a:t>
            </a:r>
            <a:r>
              <a:rPr lang="fa-IR" sz="2900" b="1" dirty="0" smtClean="0"/>
              <a:t>(</a:t>
            </a:r>
            <a:r>
              <a:rPr lang="en-US" sz="2900" b="1" dirty="0" err="1" smtClean="0"/>
              <a:t>IgM</a:t>
            </a:r>
            <a:r>
              <a:rPr lang="en-US" sz="2900" b="1" dirty="0" smtClean="0"/>
              <a:t> </a:t>
            </a:r>
            <a:r>
              <a:rPr lang="en-US" sz="2900" b="1" dirty="0"/>
              <a:t>، </a:t>
            </a:r>
            <a:r>
              <a:rPr lang="en-US" sz="2900" b="1" dirty="0" err="1"/>
              <a:t>IgG</a:t>
            </a:r>
            <a:r>
              <a:rPr lang="en-US" sz="2900" b="1" dirty="0"/>
              <a:t> </a:t>
            </a:r>
            <a:r>
              <a:rPr lang="fa-IR" sz="2900" b="1" dirty="0" smtClean="0"/>
              <a:t>) </a:t>
            </a:r>
            <a:r>
              <a:rPr lang="fa-IR" sz="2900" dirty="0" smtClean="0"/>
              <a:t>در </a:t>
            </a:r>
            <a:r>
              <a:rPr lang="fa-IR" sz="2900" dirty="0"/>
              <a:t>حال حاضر توصیه نمی شود و </a:t>
            </a:r>
            <a:r>
              <a:rPr lang="fa-IR" sz="2900" dirty="0" smtClean="0"/>
              <a:t>ارزش تشخیصی </a:t>
            </a:r>
            <a:r>
              <a:rPr lang="fa-IR" sz="2900" dirty="0"/>
              <a:t>ندارد .</a:t>
            </a:r>
          </a:p>
          <a:p>
            <a:pPr marL="400050" lvl="1" indent="0" algn="r" rtl="1">
              <a:buNone/>
            </a:pPr>
            <a:r>
              <a:rPr lang="fa-IR" sz="2900" b="1" dirty="0"/>
              <a:t>ج سایر آزمایش ها : نیاز به آزمایش دیگری ندارند</a:t>
            </a:r>
          </a:p>
          <a:p>
            <a:pPr marL="400050" lvl="1" indent="0" algn="r" rtl="1">
              <a:buNone/>
            </a:pPr>
            <a:r>
              <a:rPr lang="fa-IR" sz="2900" b="1" dirty="0"/>
              <a:t>د-اقدامات تصویر برداری : توصیه نمی </a:t>
            </a:r>
            <a:r>
              <a:rPr lang="fa-IR" sz="2900" b="1" dirty="0" smtClean="0"/>
              <a:t>شود</a:t>
            </a:r>
            <a:endParaRPr lang="fa-IR" sz="2900" b="1" dirty="0"/>
          </a:p>
        </p:txBody>
      </p:sp>
      <p:sp>
        <p:nvSpPr>
          <p:cNvPr id="5" name="Date Placeholder 4"/>
          <p:cNvSpPr>
            <a:spLocks noGrp="1"/>
          </p:cNvSpPr>
          <p:nvPr>
            <p:ph type="dt" sz="half" idx="10"/>
          </p:nvPr>
        </p:nvSpPr>
        <p:spPr/>
        <p:txBody>
          <a:bodyPr/>
          <a:lstStyle/>
          <a:p>
            <a:fld id="{D57AAAA1-8779-447D-A496-9DCF186551C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30</a:t>
            </a:fld>
            <a:endParaRPr lang="en-US"/>
          </a:p>
        </p:txBody>
      </p:sp>
      <p:grpSp>
        <p:nvGrpSpPr>
          <p:cNvPr id="8" name="Group 7"/>
          <p:cNvGrpSpPr/>
          <p:nvPr/>
        </p:nvGrpSpPr>
        <p:grpSpPr>
          <a:xfrm>
            <a:off x="82296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2"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3"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8905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600200"/>
          </a:xfrm>
        </p:spPr>
        <p:style>
          <a:lnRef idx="0">
            <a:schemeClr val="accent1"/>
          </a:lnRef>
          <a:fillRef idx="3">
            <a:schemeClr val="accent1"/>
          </a:fillRef>
          <a:effectRef idx="3">
            <a:schemeClr val="accent1"/>
          </a:effectRef>
          <a:fontRef idx="minor">
            <a:schemeClr val="lt1"/>
          </a:fontRef>
        </p:style>
        <p:txBody>
          <a:bodyPr>
            <a:noAutofit/>
          </a:bodyPr>
          <a:lstStyle/>
          <a:p>
            <a:r>
              <a:rPr lang="fa-IR" sz="3200" b="1" dirty="0" smtClean="0"/>
              <a:t>الف- خدمات </a:t>
            </a:r>
            <a:r>
              <a:rPr lang="fa-IR" sz="3200" b="1" dirty="0"/>
              <a:t>تشخیص و درمان بیماران </a:t>
            </a:r>
            <a:r>
              <a:rPr lang="fa-IR" sz="3200" b="1" dirty="0" smtClean="0"/>
              <a:t>سرپایی</a:t>
            </a:r>
            <a:r>
              <a:rPr lang="fa-IR" sz="3600" b="1" dirty="0" smtClean="0"/>
              <a:t/>
            </a:r>
            <a:br>
              <a:rPr lang="fa-IR" sz="3600" b="1" dirty="0" smtClean="0"/>
            </a:br>
            <a:r>
              <a:rPr lang="fa-IR" sz="2000" b="1" dirty="0" smtClean="0"/>
              <a:t>۱</a:t>
            </a:r>
            <a:r>
              <a:rPr lang="fa-IR" sz="3600" b="1" dirty="0" smtClean="0"/>
              <a:t>. </a:t>
            </a:r>
            <a:r>
              <a:rPr lang="fa-IR" sz="2000" b="1" dirty="0" smtClean="0"/>
              <a:t>افراد </a:t>
            </a:r>
            <a:r>
              <a:rPr lang="fa-IR" sz="2000" b="1" dirty="0"/>
              <a:t>در فاز "بی علامت / قبل از بروز علائم </a:t>
            </a:r>
            <a:r>
              <a:rPr lang="fa-IR" sz="2000" b="1" dirty="0" smtClean="0"/>
              <a:t>” واجد </a:t>
            </a:r>
            <a:r>
              <a:rPr lang="fa-IR" sz="2000" b="1" dirty="0"/>
              <a:t>شرایط دریافت خدمات به شکل سرپایی</a:t>
            </a:r>
            <a:endParaRPr lang="en-US" sz="2400" b="1" dirty="0"/>
          </a:p>
        </p:txBody>
      </p:sp>
      <p:sp>
        <p:nvSpPr>
          <p:cNvPr id="3" name="Content Placeholder 2"/>
          <p:cNvSpPr>
            <a:spLocks noGrp="1"/>
          </p:cNvSpPr>
          <p:nvPr>
            <p:ph idx="1"/>
          </p:nvPr>
        </p:nvSpPr>
        <p:spPr>
          <a:xfrm>
            <a:off x="228600" y="1676400"/>
            <a:ext cx="8686800" cy="5105400"/>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marL="0" indent="0" algn="r" rtl="1">
              <a:buNone/>
            </a:pPr>
            <a:r>
              <a:rPr lang="fa-IR" sz="4400" b="1" dirty="0" smtClean="0"/>
              <a:t>اقدامات </a:t>
            </a:r>
            <a:r>
              <a:rPr lang="fa-IR" sz="4400" b="1" dirty="0"/>
              <a:t>مراقبت و درمان</a:t>
            </a:r>
          </a:p>
          <a:p>
            <a:pPr marL="400050" lvl="1" indent="0" algn="r" rtl="1">
              <a:lnSpc>
                <a:spcPct val="160000"/>
              </a:lnSpc>
              <a:buNone/>
            </a:pPr>
            <a:r>
              <a:rPr lang="fa-IR" sz="2500" b="1" dirty="0"/>
              <a:t>این افراد بعد از مدتی ممکن است علامت دار شوند لذا پایش علامتی آنها خصوصاً در گروه های در </a:t>
            </a:r>
            <a:r>
              <a:rPr lang="fa-IR" sz="2500" b="1" dirty="0" smtClean="0"/>
              <a:t>معرض خطر </a:t>
            </a:r>
            <a:r>
              <a:rPr lang="fa-IR" sz="2500" b="1" dirty="0"/>
              <a:t>ابتلا به نوع عارضه دارد کووید- </a:t>
            </a:r>
            <a:r>
              <a:rPr lang="fa-IR" sz="2500" b="1" dirty="0" smtClean="0"/>
              <a:t>۱۹ </a:t>
            </a:r>
            <a:r>
              <a:rPr lang="fa-IR" sz="2500" b="1" dirty="0"/>
              <a:t>لازم است انجام شود.</a:t>
            </a:r>
          </a:p>
          <a:p>
            <a:pPr marL="400050" lvl="1" indent="0" algn="r" rtl="1">
              <a:buNone/>
            </a:pPr>
            <a:r>
              <a:rPr lang="fa-IR" sz="3300" dirty="0" smtClean="0"/>
              <a:t> </a:t>
            </a:r>
            <a:r>
              <a:rPr lang="fa-IR" sz="3300" dirty="0"/>
              <a:t>ارائه آموزش های لازم به فرد در مورد بیماری کووید- </a:t>
            </a:r>
            <a:r>
              <a:rPr lang="fa-IR" sz="3300" dirty="0" smtClean="0"/>
              <a:t>۱۹</a:t>
            </a:r>
            <a:endParaRPr lang="fa-IR" sz="3300" dirty="0"/>
          </a:p>
          <a:p>
            <a:pPr marL="400050" lvl="1" indent="0" algn="r" rtl="1">
              <a:buNone/>
            </a:pPr>
            <a:r>
              <a:rPr lang="fa-IR" sz="3300" dirty="0"/>
              <a:t> رعایت اصول بهداشت فردی </a:t>
            </a:r>
            <a:r>
              <a:rPr lang="fa-IR" sz="3300" dirty="0" smtClean="0"/>
              <a:t>(شستشوی </a:t>
            </a:r>
            <a:r>
              <a:rPr lang="fa-IR" sz="3300" dirty="0"/>
              <a:t>دست ها، ماسک و </a:t>
            </a:r>
            <a:r>
              <a:rPr lang="fa-IR" sz="3300" dirty="0" smtClean="0"/>
              <a:t>...)</a:t>
            </a:r>
            <a:endParaRPr lang="fa-IR" sz="3300" dirty="0"/>
          </a:p>
          <a:p>
            <a:pPr marL="400050" lvl="1" indent="0" algn="r" rtl="1">
              <a:buNone/>
            </a:pPr>
            <a:r>
              <a:rPr lang="fa-IR" sz="3300" dirty="0"/>
              <a:t> </a:t>
            </a:r>
            <a:r>
              <a:rPr lang="fa-IR" sz="3300" b="1" dirty="0"/>
              <a:t>جداسازی از سایرین </a:t>
            </a:r>
            <a:r>
              <a:rPr lang="fa-IR" sz="3300" dirty="0"/>
              <a:t>و رعایت فاصله گذاری فیزیکی</a:t>
            </a:r>
          </a:p>
          <a:p>
            <a:pPr marL="400050" lvl="1" indent="0" algn="r" rtl="1">
              <a:buNone/>
            </a:pPr>
            <a:r>
              <a:rPr lang="fa-IR" sz="3300" dirty="0"/>
              <a:t> پایش دقیق افراد تا زمانی که امکان بروز علائم بیماری وجود دارد:</a:t>
            </a:r>
          </a:p>
          <a:p>
            <a:pPr marL="400050" lvl="1" indent="0" algn="r" rtl="1">
              <a:buNone/>
            </a:pPr>
            <a:r>
              <a:rPr lang="en-US" sz="3300" dirty="0"/>
              <a:t>o </a:t>
            </a:r>
            <a:r>
              <a:rPr lang="fa-IR" sz="3300" dirty="0"/>
              <a:t>خود غربالگری و مراجعه به مراکز درمانی در صورت بروز علائم</a:t>
            </a:r>
          </a:p>
          <a:p>
            <a:pPr marL="400050" lvl="1" indent="0" algn="r" rtl="1">
              <a:buNone/>
            </a:pPr>
            <a:r>
              <a:rPr lang="en-US" sz="3300" dirty="0"/>
              <a:t>o </a:t>
            </a:r>
            <a:r>
              <a:rPr lang="fa-IR" sz="3300" dirty="0"/>
              <a:t>پیگیری توسط پرسنل بهداشتی </a:t>
            </a:r>
            <a:r>
              <a:rPr lang="fa-IR" sz="3300" dirty="0" smtClean="0"/>
              <a:t>(پیگیری </a:t>
            </a:r>
            <a:r>
              <a:rPr lang="fa-IR" sz="3300" dirty="0"/>
              <a:t>تلفنی با تواتر اعلام </a:t>
            </a:r>
            <a:r>
              <a:rPr lang="fa-IR" sz="3300" dirty="0" smtClean="0"/>
              <a:t>شده)</a:t>
            </a:r>
            <a:endParaRPr lang="en-US" sz="3300" dirty="0"/>
          </a:p>
        </p:txBody>
      </p:sp>
      <p:sp>
        <p:nvSpPr>
          <p:cNvPr id="5" name="Date Placeholder 4"/>
          <p:cNvSpPr>
            <a:spLocks noGrp="1"/>
          </p:cNvSpPr>
          <p:nvPr>
            <p:ph type="dt" sz="half" idx="10"/>
          </p:nvPr>
        </p:nvSpPr>
        <p:spPr/>
        <p:txBody>
          <a:bodyPr/>
          <a:lstStyle/>
          <a:p>
            <a:fld id="{D57AAAA1-8779-447D-A496-9DCF186551C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31</a:t>
            </a:fld>
            <a:endParaRPr lang="en-US"/>
          </a:p>
        </p:txBody>
      </p:sp>
      <p:grpSp>
        <p:nvGrpSpPr>
          <p:cNvPr id="8" name="Group 7"/>
          <p:cNvGrpSpPr/>
          <p:nvPr/>
        </p:nvGrpSpPr>
        <p:grpSpPr>
          <a:xfrm>
            <a:off x="8305800" y="3048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2"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3"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304800" y="4201180"/>
            <a:ext cx="7837402" cy="523220"/>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r>
              <a:rPr lang="fa-IR" sz="2800" b="1" dirty="0"/>
              <a:t>جداسازی از سایرین و رعایت فاصله گذاری </a:t>
            </a:r>
            <a:r>
              <a:rPr lang="fa-IR" sz="2800" b="1" dirty="0" smtClean="0"/>
              <a:t>فیزیکیُ چقدر و چرا؟</a:t>
            </a:r>
            <a:endParaRPr lang="en-US" sz="2800" b="1" dirty="0"/>
          </a:p>
        </p:txBody>
      </p:sp>
      <p:sp>
        <p:nvSpPr>
          <p:cNvPr id="13" name="Rectangle 12"/>
          <p:cNvSpPr/>
          <p:nvPr/>
        </p:nvSpPr>
        <p:spPr>
          <a:xfrm>
            <a:off x="152400" y="1720840"/>
            <a:ext cx="8839200" cy="501675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rtl="1"/>
            <a:r>
              <a:rPr lang="fa-IR" sz="3200" b="1" dirty="0">
                <a:cs typeface="B Titr" panose="00000700000000000000" pitchFamily="2" charset="-78"/>
              </a:rPr>
              <a:t>چرا </a:t>
            </a:r>
            <a:r>
              <a:rPr lang="fa-IR" sz="3200" b="1" dirty="0" smtClean="0">
                <a:cs typeface="B Titr" panose="00000700000000000000" pitchFamily="2" charset="-78"/>
              </a:rPr>
              <a:t>۱ یا ۲متر </a:t>
            </a:r>
            <a:r>
              <a:rPr lang="fa-IR" sz="3200" b="1" dirty="0">
                <a:cs typeface="B Titr" panose="00000700000000000000" pitchFamily="2" charset="-78"/>
              </a:rPr>
              <a:t>فاصله</a:t>
            </a:r>
            <a:r>
              <a:rPr lang="fa-IR" sz="3200" b="1" dirty="0" smtClean="0">
                <a:cs typeface="B Titr" panose="00000700000000000000" pitchFamily="2" charset="-78"/>
              </a:rPr>
              <a:t>؟ بعضی‌ها </a:t>
            </a:r>
            <a:r>
              <a:rPr lang="fa-IR" sz="3200" b="1" dirty="0">
                <a:cs typeface="B Titr" panose="00000700000000000000" pitchFamily="2" charset="-78"/>
              </a:rPr>
              <a:t>خیلی سر این موضوع بحث می‌کنند که ۲ متر کم است و باید ۶ متر فاصله حفظ شود یا ۸ متر یا بیشتر. فاصله ۲ متر اگر مبنا باشد معنایش آن نیست که در ۲ و نیم متری دیگر ویروسی نیست. حتی اگر ۸ متر را فاصله مبنا بگیریم، بازهم در ۸ و نیم متری احتمال انتقال وجود دارد و صفر نیست!در چنین مواردی بهتر است نمودارها را به آدمها نشان دهیم و خودشان متوجه شوند جریان چیست.پیام نهایی روشن است: فاصله هرچه بیشتر بهتر! از دو سه متر کمتر شانس انتقال بسیار بسیار زیاد است. از ۲ متر بیشتر، شانس انتقال مرتب کمتر و کمتر می </a:t>
            </a:r>
            <a:r>
              <a:rPr lang="fa-IR" sz="3200" b="1" dirty="0" smtClean="0">
                <a:cs typeface="B Titr" panose="00000700000000000000" pitchFamily="2" charset="-78"/>
              </a:rPr>
              <a:t>شود . </a:t>
            </a:r>
            <a:r>
              <a:rPr lang="en-US" sz="3200" b="1" dirty="0" err="1" smtClean="0">
                <a:cs typeface="B Titr" panose="00000700000000000000" pitchFamily="2" charset="-78"/>
              </a:rPr>
              <a:t>internalmed</a:t>
            </a:r>
            <a:r>
              <a:rPr lang="fa-IR" sz="3200" b="1" dirty="0">
                <a:cs typeface="B Titr" panose="00000700000000000000" pitchFamily="2" charset="-78"/>
              </a:rPr>
              <a:t>@</a:t>
            </a:r>
            <a:endParaRPr lang="en-US" sz="3200" b="1" dirty="0">
              <a:cs typeface="B Titr" panose="00000700000000000000" pitchFamily="2" charset="-78"/>
            </a:endParaRPr>
          </a:p>
        </p:txBody>
      </p:sp>
      <p:pic>
        <p:nvPicPr>
          <p:cNvPr id="14" name="Picture 3" descr="E:\AAA-Medicine\Infectious Diseases\Corona virus\cf2dade8-01a5-463b-8115-5dac5046dcb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24012"/>
            <a:ext cx="9143999" cy="5157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05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wipe(up)">
                                      <p:cBhvr>
                                        <p:cTn id="52" dur="2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iterate type="wd">
                                    <p:tmPct val="10000"/>
                                  </p:iterate>
                                  <p:childTnLst>
                                    <p:set>
                                      <p:cBhvr>
                                        <p:cTn id="56" dur="1" fill="hold">
                                          <p:stCondLst>
                                            <p:cond delay="0"/>
                                          </p:stCondLst>
                                        </p:cTn>
                                        <p:tgtEl>
                                          <p:spTgt spid="4"/>
                                        </p:tgtEl>
                                        <p:attrNameLst>
                                          <p:attrName>style.visibility</p:attrName>
                                        </p:attrNameLst>
                                      </p:cBhvr>
                                      <p:to>
                                        <p:strVal val="visible"/>
                                      </p:to>
                                    </p:set>
                                    <p:animEffect transition="in" filter="wipe(right)">
                                      <p:cBhvr>
                                        <p:cTn id="57" dur="30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right)">
                                      <p:cBhvr>
                                        <p:cTn id="62" dur="30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295400"/>
          </a:xfrm>
        </p:spPr>
        <p:style>
          <a:lnRef idx="0">
            <a:schemeClr val="accent1"/>
          </a:lnRef>
          <a:fillRef idx="3">
            <a:schemeClr val="accent1"/>
          </a:fillRef>
          <a:effectRef idx="3">
            <a:schemeClr val="accent1"/>
          </a:effectRef>
          <a:fontRef idx="minor">
            <a:schemeClr val="lt1"/>
          </a:fontRef>
        </p:style>
        <p:txBody>
          <a:bodyPr>
            <a:noAutofit/>
          </a:bodyPr>
          <a:lstStyle/>
          <a:p>
            <a:r>
              <a:rPr lang="fa-IR" sz="3200" b="1" dirty="0"/>
              <a:t>الف- </a:t>
            </a:r>
            <a:r>
              <a:rPr lang="fa-IR" sz="3200" b="1" dirty="0" smtClean="0"/>
              <a:t>خدمات </a:t>
            </a:r>
            <a:r>
              <a:rPr lang="fa-IR" sz="3200" b="1" dirty="0"/>
              <a:t>تشخیص و درمان بیماران </a:t>
            </a:r>
            <a:r>
              <a:rPr lang="fa-IR" sz="3200" b="1" dirty="0" smtClean="0"/>
              <a:t>سرپایی</a:t>
            </a:r>
            <a:r>
              <a:rPr lang="fa-IR" sz="4000" b="1" dirty="0" smtClean="0"/>
              <a:t/>
            </a:r>
            <a:br>
              <a:rPr lang="fa-IR" sz="4000" b="1" dirty="0" smtClean="0"/>
            </a:br>
            <a:r>
              <a:rPr lang="fa-IR" sz="2800" b="1" dirty="0" smtClean="0"/>
              <a:t>۲ </a:t>
            </a:r>
            <a:r>
              <a:rPr lang="fa-IR" sz="2800" b="1" dirty="0"/>
              <a:t>.افراد با علائم مراحل ابتدایی عفونت </a:t>
            </a:r>
            <a:r>
              <a:rPr lang="fa-IR" sz="2800" b="1" dirty="0" smtClean="0"/>
              <a:t>( خفیف )</a:t>
            </a:r>
            <a:endParaRPr lang="en-US" sz="2800" dirty="0"/>
          </a:p>
        </p:txBody>
      </p:sp>
      <p:sp>
        <p:nvSpPr>
          <p:cNvPr id="3" name="Content Placeholder 2"/>
          <p:cNvSpPr>
            <a:spLocks noGrp="1"/>
          </p:cNvSpPr>
          <p:nvPr>
            <p:ph idx="1"/>
          </p:nvPr>
        </p:nvSpPr>
        <p:spPr>
          <a:xfrm>
            <a:off x="228600" y="1371600"/>
            <a:ext cx="8610600" cy="5029200"/>
          </a:xfrm>
        </p:spPr>
        <p:style>
          <a:lnRef idx="1">
            <a:schemeClr val="accent1"/>
          </a:lnRef>
          <a:fillRef idx="2">
            <a:schemeClr val="accent1"/>
          </a:fillRef>
          <a:effectRef idx="1">
            <a:schemeClr val="accent1"/>
          </a:effectRef>
          <a:fontRef idx="minor">
            <a:schemeClr val="dk1"/>
          </a:fontRef>
        </p:style>
        <p:txBody>
          <a:bodyPr>
            <a:noAutofit/>
          </a:bodyPr>
          <a:lstStyle/>
          <a:p>
            <a:pPr marL="0" indent="0" algn="r" rtl="1">
              <a:buNone/>
            </a:pPr>
            <a:r>
              <a:rPr lang="fa-IR" sz="2400" b="1" dirty="0" smtClean="0"/>
              <a:t>. اقدامات </a:t>
            </a:r>
            <a:r>
              <a:rPr lang="fa-IR" sz="2400" b="1" dirty="0"/>
              <a:t>تشخیصی</a:t>
            </a:r>
          </a:p>
          <a:p>
            <a:pPr marL="400050" lvl="1" indent="0" algn="r" rtl="1">
              <a:buNone/>
            </a:pPr>
            <a:r>
              <a:rPr lang="fa-IR" sz="2000" b="1" dirty="0"/>
              <a:t>الف -تست های تشخیصی کووید- </a:t>
            </a:r>
            <a:r>
              <a:rPr lang="fa-IR" sz="2000" b="1" dirty="0" smtClean="0"/>
              <a:t>۱۹ </a:t>
            </a:r>
            <a:r>
              <a:rPr lang="fa-IR" sz="2000" b="1" dirty="0"/>
              <a:t>: </a:t>
            </a:r>
            <a:r>
              <a:rPr lang="fa-IR" sz="2000" dirty="0"/>
              <a:t>عمدتا این افراد حین برنامه های غربالگری از افراد بی </a:t>
            </a:r>
            <a:r>
              <a:rPr lang="fa-IR" sz="2000" dirty="0" smtClean="0"/>
              <a:t>علامت تشخیص </a:t>
            </a:r>
            <a:r>
              <a:rPr lang="fa-IR" sz="2000" dirty="0"/>
              <a:t>داده می شوند . غربالگری افراد بی علامت به وسیله تست </a:t>
            </a:r>
            <a:r>
              <a:rPr lang="en-US" sz="2000" dirty="0"/>
              <a:t> </a:t>
            </a:r>
            <a:r>
              <a:rPr lang="en-US" sz="2000" dirty="0" smtClean="0"/>
              <a:t>RT-PCR </a:t>
            </a:r>
            <a:r>
              <a:rPr lang="fa-IR" sz="2000" dirty="0"/>
              <a:t>فقط در شرایط خاص و به </a:t>
            </a:r>
            <a:r>
              <a:rPr lang="fa-IR" sz="2000" dirty="0" smtClean="0"/>
              <a:t>شرط امکان </a:t>
            </a:r>
            <a:r>
              <a:rPr lang="fa-IR" sz="2000" dirty="0"/>
              <a:t>دسترسی به تست انجام می شود </a:t>
            </a:r>
            <a:r>
              <a:rPr lang="fa-IR" sz="2000" dirty="0" smtClean="0"/>
              <a:t>(به </a:t>
            </a:r>
            <a:r>
              <a:rPr lang="fa-IR" sz="2000" dirty="0"/>
              <a:t>راهنمای واجدین شرایط تست مراجعه </a:t>
            </a:r>
            <a:r>
              <a:rPr lang="fa-IR" sz="2000" dirty="0" smtClean="0"/>
              <a:t>شود)</a:t>
            </a:r>
            <a:endParaRPr lang="fa-IR" sz="2000" dirty="0"/>
          </a:p>
          <a:p>
            <a:pPr marL="400050" lvl="1" indent="0" algn="r" rtl="1">
              <a:buNone/>
            </a:pPr>
            <a:r>
              <a:rPr lang="fa-IR" sz="2000" b="1" dirty="0"/>
              <a:t>ب-تست تشخیصی کووید - </a:t>
            </a:r>
            <a:r>
              <a:rPr lang="fa-IR" sz="2000" b="1" dirty="0" smtClean="0"/>
              <a:t>۱۹ </a:t>
            </a:r>
            <a:r>
              <a:rPr lang="fa-IR" sz="2000" b="1" dirty="0"/>
              <a:t>سرولوژی </a:t>
            </a:r>
            <a:r>
              <a:rPr lang="fa-IR" sz="2000" b="1" dirty="0" smtClean="0"/>
              <a:t>( </a:t>
            </a:r>
            <a:r>
              <a:rPr lang="en-US" sz="2000" b="1" dirty="0" err="1"/>
              <a:t>IgM</a:t>
            </a:r>
            <a:r>
              <a:rPr lang="en-US" sz="2000" b="1" dirty="0"/>
              <a:t> ، </a:t>
            </a:r>
            <a:r>
              <a:rPr lang="en-US" sz="2000" b="1" dirty="0" err="1"/>
              <a:t>IgG</a:t>
            </a:r>
            <a:r>
              <a:rPr lang="en-US" sz="2000" b="1" dirty="0"/>
              <a:t> </a:t>
            </a:r>
            <a:r>
              <a:rPr lang="fa-IR" sz="2000" b="1" dirty="0" smtClean="0"/>
              <a:t>)</a:t>
            </a:r>
            <a:r>
              <a:rPr lang="en-US" sz="2000" dirty="0" smtClean="0"/>
              <a:t> </a:t>
            </a:r>
            <a:r>
              <a:rPr lang="fa-IR" sz="2000" dirty="0"/>
              <a:t>در حال حاضر توصیه نمی شود و </a:t>
            </a:r>
            <a:r>
              <a:rPr lang="fa-IR" sz="2000" dirty="0" smtClean="0"/>
              <a:t>ارزش تشخیصی </a:t>
            </a:r>
            <a:r>
              <a:rPr lang="fa-IR" sz="2000" dirty="0"/>
              <a:t>ندارد .</a:t>
            </a:r>
          </a:p>
          <a:p>
            <a:pPr marL="400050" lvl="1" indent="0" algn="r" rtl="1">
              <a:buNone/>
            </a:pPr>
            <a:r>
              <a:rPr lang="fa-IR" sz="2000" b="1" dirty="0"/>
              <a:t>ج سایر آزمایش ها : نیاز به آزمایش دیگری ندارند</a:t>
            </a:r>
          </a:p>
          <a:p>
            <a:pPr marL="400050" lvl="1" indent="0" algn="r" rtl="1">
              <a:buNone/>
            </a:pPr>
            <a:r>
              <a:rPr lang="fa-IR" sz="2000" b="1" dirty="0"/>
              <a:t>د-اقدامات تصویر برداری : توصیه نمی </a:t>
            </a:r>
            <a:r>
              <a:rPr lang="fa-IR" sz="2000" b="1" dirty="0" smtClean="0"/>
              <a:t>شود</a:t>
            </a:r>
          </a:p>
          <a:p>
            <a:pPr lvl="2" algn="r" rtl="1"/>
            <a:r>
              <a:rPr lang="fa-IR" dirty="0">
                <a:solidFill>
                  <a:srgbClr val="FF0000"/>
                </a:solidFill>
              </a:rPr>
              <a:t> گروههای در معرض خطر کووید عارضه دار</a:t>
            </a:r>
          </a:p>
          <a:p>
            <a:pPr lvl="2" algn="r" rtl="1"/>
            <a:r>
              <a:rPr lang="fa-IR" dirty="0">
                <a:solidFill>
                  <a:srgbClr val="FF0000"/>
                </a:solidFill>
              </a:rPr>
              <a:t> در مواردی که بیمار دچار تشدید علائم تنفسی شود</a:t>
            </a:r>
            <a:endParaRPr lang="fa-IR" sz="4800" b="1" dirty="0">
              <a:solidFill>
                <a:srgbClr val="FF0000"/>
              </a:solidFill>
            </a:endParaRPr>
          </a:p>
          <a:p>
            <a:pPr marL="0" indent="0" algn="r" rtl="1">
              <a:buNone/>
            </a:pPr>
            <a:r>
              <a:rPr lang="fa-IR" sz="2400" b="1" dirty="0">
                <a:hlinkClick r:id="rId3" action="ppaction://hlinksldjump"/>
              </a:rPr>
              <a:t>اقدامات مراقبت و </a:t>
            </a:r>
            <a:r>
              <a:rPr lang="fa-IR" sz="2400" b="1" dirty="0" smtClean="0">
                <a:hlinkClick r:id="rId3" action="ppaction://hlinksldjump"/>
              </a:rPr>
              <a:t>درمان</a:t>
            </a:r>
            <a:endParaRPr lang="fa-IR" sz="2400" b="1" dirty="0" smtClean="0"/>
          </a:p>
          <a:p>
            <a:pPr marL="400050" lvl="1" indent="0" algn="r" rtl="1">
              <a:buNone/>
            </a:pPr>
            <a:r>
              <a:rPr lang="fa-IR" sz="2000" b="1" dirty="0" smtClean="0"/>
              <a:t>توصیه </a:t>
            </a:r>
            <a:r>
              <a:rPr lang="fa-IR" sz="2000" b="1" dirty="0"/>
              <a:t>هایی در جهت </a:t>
            </a:r>
            <a:r>
              <a:rPr lang="fa-IR" sz="2000" b="1" dirty="0" smtClean="0"/>
              <a:t>تخفیف/بهبودعلائم ، </a:t>
            </a:r>
            <a:r>
              <a:rPr lang="fa-IR" sz="2000" b="1" dirty="0"/>
              <a:t>تغذیه متناسب, مایعات </a:t>
            </a:r>
            <a:r>
              <a:rPr lang="fa-IR" sz="2000" b="1" dirty="0" smtClean="0"/>
              <a:t>کافی ، </a:t>
            </a:r>
            <a:r>
              <a:rPr lang="fa-IR" sz="2000" b="1" dirty="0"/>
              <a:t>تهویه </a:t>
            </a:r>
            <a:r>
              <a:rPr lang="fa-IR" sz="2000" b="1" dirty="0" smtClean="0"/>
              <a:t>محیط، </a:t>
            </a:r>
            <a:r>
              <a:rPr lang="fa-IR" sz="2000" b="1" dirty="0"/>
              <a:t>حداقل امکانات حمایت </a:t>
            </a:r>
            <a:r>
              <a:rPr lang="fa-IR" sz="2000" b="1" dirty="0" smtClean="0"/>
              <a:t>روانی-اجتماعی، سایر </a:t>
            </a:r>
            <a:r>
              <a:rPr lang="fa-IR" sz="2000" b="1" dirty="0"/>
              <a:t>توصیه های درمانی</a:t>
            </a:r>
          </a:p>
          <a:p>
            <a:pPr marL="0" indent="0" algn="r" rtl="1">
              <a:buNone/>
            </a:pPr>
            <a:endParaRPr lang="fa-IR" sz="2400" b="1" dirty="0"/>
          </a:p>
        </p:txBody>
      </p:sp>
      <p:sp>
        <p:nvSpPr>
          <p:cNvPr id="5" name="Date Placeholder 4"/>
          <p:cNvSpPr>
            <a:spLocks noGrp="1"/>
          </p:cNvSpPr>
          <p:nvPr>
            <p:ph type="dt" sz="half" idx="10"/>
          </p:nvPr>
        </p:nvSpPr>
        <p:spPr/>
        <p:txBody>
          <a:bodyPr/>
          <a:lstStyle/>
          <a:p>
            <a:fld id="{99603F05-6F69-4E76-983D-798E0D504C37}"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32</a:t>
            </a:fld>
            <a:endParaRPr lang="en-US"/>
          </a:p>
        </p:txBody>
      </p:sp>
      <p:grpSp>
        <p:nvGrpSpPr>
          <p:cNvPr id="8" name="Group 7"/>
          <p:cNvGrpSpPr/>
          <p:nvPr/>
        </p:nvGrpSpPr>
        <p:grpSpPr>
          <a:xfrm>
            <a:off x="8305800" y="152400"/>
            <a:ext cx="838200" cy="8382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4"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5"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0049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5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5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5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5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5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5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wipe(up)">
                                      <p:cBhvr>
                                        <p:cTn id="52" dur="5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wipe(up)">
                                      <p:cBhvr>
                                        <p:cTn id="57" dur="5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fa-IR" b="1" dirty="0"/>
              <a:t>ب-درمان ضد ویروسی</a:t>
            </a:r>
            <a:endParaRPr lang="en-US" dirty="0"/>
          </a:p>
        </p:txBody>
      </p:sp>
      <p:sp>
        <p:nvSpPr>
          <p:cNvPr id="3" name="Content Placeholder 2"/>
          <p:cNvSpPr>
            <a:spLocks noGrp="1"/>
          </p:cNvSpPr>
          <p:nvPr>
            <p:ph idx="1"/>
          </p:nvPr>
        </p:nvSpPr>
        <p:spPr>
          <a:xfrm>
            <a:off x="0" y="1600200"/>
            <a:ext cx="9144000" cy="4525963"/>
          </a:xfrm>
        </p:spPr>
        <p:style>
          <a:lnRef idx="1">
            <a:schemeClr val="dk1"/>
          </a:lnRef>
          <a:fillRef idx="2">
            <a:schemeClr val="dk1"/>
          </a:fillRef>
          <a:effectRef idx="1">
            <a:schemeClr val="dk1"/>
          </a:effectRef>
          <a:fontRef idx="minor">
            <a:schemeClr val="dk1"/>
          </a:fontRef>
        </p:style>
        <p:txBody>
          <a:bodyPr/>
          <a:lstStyle/>
          <a:p>
            <a:pPr marL="0" indent="0" algn="r" rtl="1">
              <a:buNone/>
            </a:pPr>
            <a:r>
              <a:rPr lang="fa-IR" b="1" dirty="0"/>
              <a:t>رژیم درمانی سرپایی افراد در معرض خطر کووید عارضه دار </a:t>
            </a:r>
            <a:r>
              <a:rPr lang="fa-IR" b="1" dirty="0" smtClean="0"/>
              <a:t>:</a:t>
            </a:r>
          </a:p>
          <a:p>
            <a:pPr marL="0" indent="0" algn="just" rtl="1">
              <a:buNone/>
            </a:pPr>
            <a:r>
              <a:rPr lang="fa-IR" sz="4000" b="1" dirty="0" smtClean="0"/>
              <a:t>هیدروکسی </a:t>
            </a:r>
            <a:r>
              <a:rPr lang="fa-IR" sz="4000" b="1" dirty="0"/>
              <a:t>کلروکین سولفات </a:t>
            </a:r>
            <a:r>
              <a:rPr lang="fa-IR" sz="4000" b="1" dirty="0" smtClean="0"/>
              <a:t>۲۰۰ </a:t>
            </a:r>
            <a:r>
              <a:rPr lang="fa-IR" sz="4000" b="1" dirty="0"/>
              <a:t>میلی گرم یا کلروکین فسفات </a:t>
            </a:r>
            <a:r>
              <a:rPr lang="fa-IR" sz="4000" b="1" dirty="0" smtClean="0"/>
              <a:t>۲۵۰ </a:t>
            </a:r>
            <a:r>
              <a:rPr lang="fa-IR" sz="4000" b="1" dirty="0"/>
              <a:t>میلی </a:t>
            </a:r>
            <a:r>
              <a:rPr lang="fa-IR" sz="4000" b="1" dirty="0" smtClean="0"/>
              <a:t>گرم (معادل ۱۵۰ </a:t>
            </a:r>
            <a:r>
              <a:rPr lang="fa-IR" sz="4000" b="1" dirty="0"/>
              <a:t>میلی </a:t>
            </a:r>
            <a:r>
              <a:rPr lang="fa-IR" sz="4000" b="1" dirty="0" smtClean="0"/>
              <a:t>گرم مقدار پایه) روز </a:t>
            </a:r>
            <a:r>
              <a:rPr lang="fa-IR" sz="4000" b="1" dirty="0"/>
              <a:t>اول هر </a:t>
            </a:r>
            <a:r>
              <a:rPr lang="fa-IR" sz="4000" b="1" dirty="0" smtClean="0"/>
              <a:t>۱۲ </a:t>
            </a:r>
            <a:r>
              <a:rPr lang="fa-IR" sz="4000" b="1" dirty="0"/>
              <a:t>ساعت </a:t>
            </a:r>
            <a:r>
              <a:rPr lang="fa-IR" sz="4000" b="1" dirty="0" smtClean="0"/>
              <a:t>۲ </a:t>
            </a:r>
            <a:r>
              <a:rPr lang="fa-IR" sz="4000" b="1" dirty="0"/>
              <a:t>قرص و در ادامه هر </a:t>
            </a:r>
            <a:r>
              <a:rPr lang="fa-IR" sz="4000" b="1" dirty="0" smtClean="0"/>
              <a:t>۱۲ </a:t>
            </a:r>
            <a:r>
              <a:rPr lang="fa-IR" sz="4000" b="1" dirty="0"/>
              <a:t>ساعت یک قرص بمدت حداقل </a:t>
            </a:r>
            <a:r>
              <a:rPr lang="fa-IR" sz="4000" b="1" dirty="0" smtClean="0"/>
              <a:t>۵ </a:t>
            </a:r>
            <a:r>
              <a:rPr lang="fa-IR" sz="4000" b="1" dirty="0"/>
              <a:t>روز</a:t>
            </a:r>
            <a:endParaRPr lang="en-US" sz="4000" dirty="0"/>
          </a:p>
        </p:txBody>
      </p:sp>
      <p:sp>
        <p:nvSpPr>
          <p:cNvPr id="5" name="Date Placeholder 4"/>
          <p:cNvSpPr>
            <a:spLocks noGrp="1"/>
          </p:cNvSpPr>
          <p:nvPr>
            <p:ph type="dt" sz="half" idx="10"/>
          </p:nvPr>
        </p:nvSpPr>
        <p:spPr/>
        <p:txBody>
          <a:bodyPr/>
          <a:lstStyle/>
          <a:p>
            <a:fld id="{A7AA0549-2E11-4B1C-B0C9-391EB12A7DEB}"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33</a:t>
            </a:fld>
            <a:endParaRPr lang="en-US"/>
          </a:p>
        </p:txBody>
      </p:sp>
      <p:sp>
        <p:nvSpPr>
          <p:cNvPr id="8" name="Rectangle 7"/>
          <p:cNvSpPr/>
          <p:nvPr/>
        </p:nvSpPr>
        <p:spPr>
          <a:xfrm>
            <a:off x="304800" y="5181600"/>
            <a:ext cx="7467600" cy="523220"/>
          </a:xfrm>
          <a:prstGeom prst="rect">
            <a:avLst/>
          </a:prstGeom>
        </p:spPr>
        <p:txBody>
          <a:bodyPr wrap="square">
            <a:spAutoFit/>
          </a:bodyPr>
          <a:lstStyle/>
          <a:p>
            <a:pPr algn="r" rtl="1"/>
            <a:r>
              <a:rPr lang="fa-IR" sz="2800" b="1" dirty="0">
                <a:solidFill>
                  <a:schemeClr val="bg1"/>
                </a:solidFill>
                <a:cs typeface="B Davat" panose="00000400000000000000" pitchFamily="2" charset="-78"/>
                <a:hlinkClick r:id="rId3" action="ppaction://hlinksldjump"/>
              </a:rPr>
              <a:t>نکات کلیدی </a:t>
            </a:r>
            <a:r>
              <a:rPr lang="fa-IR" sz="2800" b="1" dirty="0">
                <a:solidFill>
                  <a:schemeClr val="bg1"/>
                </a:solidFill>
                <a:cs typeface="B Davat" panose="00000400000000000000" pitchFamily="2" charset="-78"/>
              </a:rPr>
              <a:t>تجویز و پایش درمان سرپایی </a:t>
            </a:r>
            <a:r>
              <a:rPr lang="fa-IR" sz="2800" b="1" dirty="0" smtClean="0">
                <a:solidFill>
                  <a:schemeClr val="bg1"/>
                </a:solidFill>
                <a:cs typeface="B Davat" panose="00000400000000000000" pitchFamily="2" charset="-78"/>
              </a:rPr>
              <a:t>کلروکین کدامند؟ </a:t>
            </a:r>
            <a:endParaRPr lang="en-US" sz="2800" b="1" i="1" dirty="0">
              <a:solidFill>
                <a:schemeClr val="bg1"/>
              </a:solidFill>
              <a:cs typeface="B Davat" pitchFamily="2" charset="-78"/>
            </a:endParaRPr>
          </a:p>
        </p:txBody>
      </p:sp>
      <p:sp>
        <p:nvSpPr>
          <p:cNvPr id="9" name="Rectangle 8"/>
          <p:cNvSpPr/>
          <p:nvPr/>
        </p:nvSpPr>
        <p:spPr>
          <a:xfrm>
            <a:off x="1400257" y="5638800"/>
            <a:ext cx="6448343" cy="523220"/>
          </a:xfrm>
          <a:prstGeom prst="rect">
            <a:avLst/>
          </a:prstGeom>
        </p:spPr>
        <p:txBody>
          <a:bodyPr wrap="square">
            <a:spAutoFit/>
          </a:bodyPr>
          <a:lstStyle/>
          <a:p>
            <a:pPr algn="r" rtl="1"/>
            <a:r>
              <a:rPr lang="fa-IR" sz="2800" b="1" dirty="0">
                <a:solidFill>
                  <a:srgbClr val="FF0000"/>
                </a:solidFill>
                <a:cs typeface="B Davat" panose="00000400000000000000" pitchFamily="2" charset="-78"/>
                <a:hlinkClick r:id="rId4" action="ppaction://hlinksldjump"/>
              </a:rPr>
              <a:t>در </a:t>
            </a:r>
            <a:r>
              <a:rPr lang="fa-IR" sz="2800" b="1" dirty="0" smtClean="0">
                <a:solidFill>
                  <a:srgbClr val="FF0000"/>
                </a:solidFill>
                <a:cs typeface="B Davat" panose="00000400000000000000" pitchFamily="2" charset="-78"/>
                <a:hlinkClick r:id="rId4" action="ppaction://hlinksldjump"/>
              </a:rPr>
              <a:t>چه مواردی </a:t>
            </a:r>
            <a:r>
              <a:rPr lang="fa-IR" sz="2800" b="1" dirty="0" smtClean="0">
                <a:solidFill>
                  <a:srgbClr val="FF0000"/>
                </a:solidFill>
                <a:cs typeface="B Davat" panose="00000400000000000000" pitchFamily="2" charset="-78"/>
              </a:rPr>
              <a:t>تجویز </a:t>
            </a:r>
            <a:r>
              <a:rPr lang="fa-IR" sz="2800" b="1" dirty="0">
                <a:solidFill>
                  <a:srgbClr val="FF0000"/>
                </a:solidFill>
                <a:cs typeface="B Davat" panose="00000400000000000000" pitchFamily="2" charset="-78"/>
              </a:rPr>
              <a:t>کلروکین توصیه نمی </a:t>
            </a:r>
            <a:r>
              <a:rPr lang="fa-IR" sz="2800" b="1" dirty="0" smtClean="0">
                <a:solidFill>
                  <a:srgbClr val="FF0000"/>
                </a:solidFill>
                <a:cs typeface="B Davat" panose="00000400000000000000" pitchFamily="2" charset="-78"/>
              </a:rPr>
              <a:t>شود ؟</a:t>
            </a:r>
            <a:endParaRPr lang="en-US" sz="2800" b="1" i="1" dirty="0">
              <a:solidFill>
                <a:schemeClr val="bg1"/>
              </a:solidFill>
              <a:cs typeface="B Davat" pitchFamily="2" charset="-78"/>
            </a:endParaRPr>
          </a:p>
        </p:txBody>
      </p:sp>
      <p:sp>
        <p:nvSpPr>
          <p:cNvPr id="10" name="Rectangle 9"/>
          <p:cNvSpPr/>
          <p:nvPr/>
        </p:nvSpPr>
        <p:spPr>
          <a:xfrm>
            <a:off x="990601" y="4724400"/>
            <a:ext cx="6857999" cy="523220"/>
          </a:xfrm>
          <a:prstGeom prst="rect">
            <a:avLst/>
          </a:prstGeom>
        </p:spPr>
        <p:txBody>
          <a:bodyPr wrap="square">
            <a:spAutoFit/>
          </a:bodyPr>
          <a:lstStyle/>
          <a:p>
            <a:pPr algn="r" rtl="1"/>
            <a:r>
              <a:rPr lang="fa-IR" sz="2800" b="1" i="1" dirty="0" smtClean="0">
                <a:solidFill>
                  <a:srgbClr val="00B050"/>
                </a:solidFill>
                <a:cs typeface="B Davat" pitchFamily="2" charset="-78"/>
                <a:hlinkClick r:id="rId5" action="ppaction://hlinksldjump"/>
              </a:rPr>
              <a:t>کدام   پزشکان  </a:t>
            </a:r>
            <a:r>
              <a:rPr lang="fa-IR" sz="2800" b="1" i="1" dirty="0" smtClean="0">
                <a:solidFill>
                  <a:srgbClr val="00B050"/>
                </a:solidFill>
                <a:cs typeface="B Davat" pitchFamily="2" charset="-78"/>
              </a:rPr>
              <a:t>مجوز تجویز داروی سرپایی کلروکین را دارند ؟</a:t>
            </a:r>
            <a:endParaRPr lang="en-US" sz="2800" b="1" i="1" dirty="0">
              <a:solidFill>
                <a:srgbClr val="00B050"/>
              </a:solidFill>
              <a:cs typeface="B Davat" pitchFamily="2" charset="-78"/>
            </a:endParaRPr>
          </a:p>
        </p:txBody>
      </p:sp>
      <p:grpSp>
        <p:nvGrpSpPr>
          <p:cNvPr id="11" name="Group 10"/>
          <p:cNvGrpSpPr/>
          <p:nvPr/>
        </p:nvGrpSpPr>
        <p:grpSpPr>
          <a:xfrm>
            <a:off x="7772400" y="381000"/>
            <a:ext cx="838200" cy="838200"/>
            <a:chOff x="8153400" y="152400"/>
            <a:chExt cx="838200" cy="838200"/>
          </a:xfrm>
        </p:grpSpPr>
        <p:sp>
          <p:nvSpPr>
            <p:cNvPr id="12" name="Down Arrow 11">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hlinkClick r:id="rId6"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7"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6128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right)">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right)">
                                      <p:cBhvr>
                                        <p:cTn id="12" dur="2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right)">
                                      <p:cBhvr>
                                        <p:cTn id="1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fa-IR" sz="5400" b="1" dirty="0" smtClean="0"/>
              <a:t>ضعف و بیحالی</a:t>
            </a:r>
            <a:endParaRPr lang="en-US" sz="5400"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algn="r" rtl="1">
              <a:buNone/>
            </a:pPr>
            <a:r>
              <a:rPr lang="fa-IR" sz="4400" dirty="0" smtClean="0">
                <a:cs typeface="B Titr" pitchFamily="2" charset="-78"/>
              </a:rPr>
              <a:t> </a:t>
            </a:r>
            <a:r>
              <a:rPr lang="fa-IR" sz="3600" dirty="0" smtClean="0">
                <a:cs typeface="B Titr" pitchFamily="2" charset="-78"/>
              </a:rPr>
              <a:t>کاهش فعالیت شدید روزانه و استراحت در منزل</a:t>
            </a:r>
          </a:p>
          <a:p>
            <a:pPr algn="r" rtl="1">
              <a:buNone/>
            </a:pPr>
            <a:r>
              <a:rPr lang="fa-IR" sz="3600" dirty="0" smtClean="0">
                <a:cs typeface="B Titr" pitchFamily="2" charset="-78"/>
              </a:rPr>
              <a:t> تغذیه مناسب و کافی</a:t>
            </a:r>
          </a:p>
          <a:p>
            <a:pPr algn="r" rtl="1">
              <a:buNone/>
            </a:pPr>
            <a:r>
              <a:rPr lang="fa-IR" sz="3600" dirty="0" smtClean="0">
                <a:cs typeface="B Titr" pitchFamily="2" charset="-78"/>
              </a:rPr>
              <a:t> انجام حرکات نرمش بویژه نرمش به همراه تمرین های تنفسی می تواند کمک کننده باشد</a:t>
            </a:r>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34</a:t>
            </a:fld>
            <a:endParaRPr lang="en-US"/>
          </a:p>
        </p:txBody>
      </p:sp>
      <p:grpSp>
        <p:nvGrpSpPr>
          <p:cNvPr id="23" name="Group 22"/>
          <p:cNvGrpSpPr/>
          <p:nvPr/>
        </p:nvGrpSpPr>
        <p:grpSpPr>
          <a:xfrm>
            <a:off x="4191000" y="0"/>
            <a:ext cx="723900" cy="647700"/>
            <a:chOff x="8153400" y="152400"/>
            <a:chExt cx="838200" cy="838200"/>
          </a:xfrm>
        </p:grpSpPr>
        <p:sp>
          <p:nvSpPr>
            <p:cNvPr id="24" name="Down Arrow 23">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par>
                          <p:cTn id="8" fill="hold">
                            <p:stCondLst>
                              <p:cond delay="2000"/>
                            </p:stCondLst>
                            <p:childTnLst>
                              <p:par>
                                <p:cTn id="9" presetID="7" presetClass="entr" presetSubtype="8" fill="hold" grpId="0" nodeType="afterEffect">
                                  <p:stCondLst>
                                    <p:cond delay="0"/>
                                  </p:stCondLst>
                                  <p:iterate type="wd">
                                    <p:tmPct val="10000"/>
                                  </p:iterate>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2000" fill="hold"/>
                                        <p:tgtEl>
                                          <p:spTgt spid="3">
                                            <p:bg/>
                                          </p:spTgt>
                                        </p:tgtEl>
                                        <p:attrNameLst>
                                          <p:attrName>ppt_x</p:attrName>
                                        </p:attrNameLst>
                                      </p:cBhvr>
                                      <p:tavLst>
                                        <p:tav tm="0">
                                          <p:val>
                                            <p:strVal val="0-#ppt_w/2"/>
                                          </p:val>
                                        </p:tav>
                                        <p:tav tm="100000">
                                          <p:val>
                                            <p:strVal val="#ppt_x"/>
                                          </p:val>
                                        </p:tav>
                                      </p:tavLst>
                                    </p:anim>
                                    <p:anim calcmode="lin" valueType="num">
                                      <p:cBhvr additive="base">
                                        <p:cTn id="12" dur="2000" fill="hold"/>
                                        <p:tgtEl>
                                          <p:spTgt spid="3">
                                            <p:bg/>
                                          </p:spTgt>
                                        </p:tgtEl>
                                        <p:attrNameLst>
                                          <p:attrName>ppt_y</p:attrName>
                                        </p:attrNameLst>
                                      </p:cBhvr>
                                      <p:tavLst>
                                        <p:tav tm="0">
                                          <p:val>
                                            <p:strVal val="#ppt_y"/>
                                          </p:val>
                                        </p:tav>
                                        <p:tav tm="100000">
                                          <p:val>
                                            <p:strVal val="#ppt_y"/>
                                          </p:val>
                                        </p:tav>
                                      </p:tavLst>
                                    </p:anim>
                                  </p:childTnLst>
                                </p:cTn>
                              </p:par>
                            </p:childTnLst>
                          </p:cTn>
                        </p:par>
                        <p:par>
                          <p:cTn id="13" fill="hold">
                            <p:stCondLst>
                              <p:cond delay="4000"/>
                            </p:stCondLst>
                            <p:childTnLst>
                              <p:par>
                                <p:cTn id="14" presetID="7" presetClass="entr" presetSubtype="8" fill="hold" grpId="0" nodeType="afterEffect">
                                  <p:stCondLst>
                                    <p:cond delay="0"/>
                                  </p:stCondLst>
                                  <p:iterate type="wd">
                                    <p:tmPct val="10000"/>
                                  </p:iterate>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7600"/>
                            </p:stCondLst>
                            <p:childTnLst>
                              <p:par>
                                <p:cTn id="19" presetID="7" presetClass="entr" presetSubtype="8" fill="hold" grpId="0" nodeType="afterEffect">
                                  <p:stCondLst>
                                    <p:cond delay="0"/>
                                  </p:stCondLst>
                                  <p:iterate type="wd">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2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3" fill="hold">
                            <p:stCondLst>
                              <p:cond delay="10400"/>
                            </p:stCondLst>
                            <p:childTnLst>
                              <p:par>
                                <p:cTn id="24" presetID="7" presetClass="entr" presetSubtype="8" fill="hold" grpId="0" nodeType="afterEffect">
                                  <p:stCondLst>
                                    <p:cond delay="0"/>
                                  </p:stCondLst>
                                  <p:iterate type="wd">
                                    <p:tmPct val="10000"/>
                                  </p:iterate>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7" dur="2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build="p"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35</a:t>
            </a:fld>
            <a:endParaRPr lang="en-US"/>
          </a:p>
        </p:txBody>
      </p:sp>
      <p:sp>
        <p:nvSpPr>
          <p:cNvPr id="7" name="Content Placeholder 2"/>
          <p:cNvSpPr txBox="1">
            <a:spLocks/>
          </p:cNvSpPr>
          <p:nvPr/>
        </p:nvSpPr>
        <p:spPr>
          <a:xfrm>
            <a:off x="609600" y="1752600"/>
            <a:ext cx="8229600" cy="452596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fontScale="70000" lnSpcReduction="20000"/>
          </a:bodyPr>
          <a:lstStyle/>
          <a:p>
            <a:pPr algn="r" rtl="1"/>
            <a:r>
              <a:rPr lang="fa-IR" sz="4400" dirty="0" smtClean="0"/>
              <a:t> </a:t>
            </a:r>
            <a:r>
              <a:rPr lang="fa-IR" sz="4400" dirty="0" smtClean="0">
                <a:cs typeface="B Nazanin" panose="00000400000000000000" pitchFamily="2" charset="-78"/>
              </a:rPr>
              <a:t>توصیه به مصرف ضد درد: استامینوفن توصیه می شود. در صورت عدم پاسخ می توان از یک </a:t>
            </a:r>
            <a:r>
              <a:rPr lang="en-US" sz="4400" dirty="0" smtClean="0">
                <a:cs typeface="B Nazanin" panose="00000400000000000000" pitchFamily="2" charset="-78"/>
              </a:rPr>
              <a:t>NSAID </a:t>
            </a:r>
            <a:r>
              <a:rPr lang="fa-IR" sz="4400" dirty="0" smtClean="0">
                <a:cs typeface="B Nazanin" panose="00000400000000000000" pitchFamily="2" charset="-78"/>
              </a:rPr>
              <a:t>استفاده کرد. دوز استامینوفن به عنوان ضد درد و تب ۵۰۰ میلی گرم هر ۶ ساعت است. بعد از رفع علایم نیاز به ادامه استامینوفن نیست. از بین داروهای ضد درد غیر استروئیدی، ناپروکسن به علت عوارض کمتر قلبی-عروقی و عوارض نسبتا قابل تحمل گوارشی به بقیه داروهای این دسته ارجح است. دوز توصیه شده ۵۰۰ میلی گرم هر ۸ تا ۱۲ ساعت است.</a:t>
            </a:r>
          </a:p>
          <a:p>
            <a:pPr algn="r" rtl="1"/>
            <a:r>
              <a:rPr lang="en-US" sz="4400" dirty="0" smtClean="0">
                <a:cs typeface="B Nazanin" panose="00000400000000000000" pitchFamily="2" charset="-78"/>
              </a:rPr>
              <a:t>o </a:t>
            </a:r>
            <a:r>
              <a:rPr lang="fa-IR" sz="4400" dirty="0" smtClean="0">
                <a:cs typeface="B Nazanin" panose="00000400000000000000" pitchFamily="2" charset="-78"/>
              </a:rPr>
              <a:t>توجه کنید که داروهای مسکن فقط در حد لازم (کاهش شدت نشانه هایی مانند تب ودرد) و در کمترین دوز مؤثر استفاده شود</a:t>
            </a:r>
          </a:p>
        </p:txBody>
      </p:sp>
      <p:sp>
        <p:nvSpPr>
          <p:cNvPr id="8" name="Title 1"/>
          <p:cNvSpPr txBox="1">
            <a:spLocks/>
          </p:cNvSpPr>
          <p:nvPr/>
        </p:nvSpPr>
        <p:spPr>
          <a:xfrm>
            <a:off x="457200" y="304800"/>
            <a:ext cx="8229600" cy="11430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تب و درد بدن</a:t>
            </a:r>
          </a:p>
        </p:txBody>
      </p:sp>
    </p:spTree>
    <p:extLst>
      <p:ext uri="{BB962C8B-B14F-4D97-AF65-F5344CB8AC3E}">
        <p14:creationId xmlns:p14="http://schemas.microsoft.com/office/powerpoint/2010/main" val="13307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220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36</a:t>
            </a:fld>
            <a:endParaRPr lang="en-US"/>
          </a:p>
        </p:txBody>
      </p:sp>
      <p:sp>
        <p:nvSpPr>
          <p:cNvPr id="7" name="Content Placeholder 2"/>
          <p:cNvSpPr txBox="1">
            <a:spLocks/>
          </p:cNvSpPr>
          <p:nvPr/>
        </p:nvSpPr>
        <p:spPr>
          <a:xfrm>
            <a:off x="609600" y="1752600"/>
            <a:ext cx="8229600" cy="4525963"/>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p>
            <a:pPr algn="r" rtl="1"/>
            <a:r>
              <a:rPr lang="fa-IR" sz="2400" dirty="0" smtClean="0"/>
              <a:t> </a:t>
            </a:r>
            <a:r>
              <a:rPr lang="fa-IR" sz="2400" dirty="0" smtClean="0">
                <a:cs typeface="B Nazanin" panose="00000400000000000000" pitchFamily="2" charset="-78"/>
              </a:rPr>
              <a:t>قرار گرفتن بیمار در بهترین ترین حالتی که احساس راحتی کند</a:t>
            </a:r>
          </a:p>
          <a:p>
            <a:pPr algn="r" rtl="1"/>
            <a:r>
              <a:rPr lang="en-US" sz="2400" dirty="0" smtClean="0">
                <a:cs typeface="B Nazanin" panose="00000400000000000000" pitchFamily="2" charset="-78"/>
              </a:rPr>
              <a:t>o </a:t>
            </a:r>
            <a:r>
              <a:rPr lang="fa-IR" sz="2400" dirty="0" smtClean="0">
                <a:cs typeface="B Nazanin" panose="00000400000000000000" pitchFamily="2" charset="-78"/>
              </a:rPr>
              <a:t>به بیمار توصیه کنید که هنگام سرفه کردن از خوابیدن بصورت طاق باز (خوابیدن به پشت) اجتناب کرده و ترجیحا وضعیت نشسته یا نیم نشسته داشته باشد</a:t>
            </a:r>
          </a:p>
          <a:p>
            <a:pPr algn="r" rtl="1"/>
            <a:r>
              <a:rPr lang="en-US" sz="2400" dirty="0" smtClean="0">
                <a:cs typeface="B Nazanin" panose="00000400000000000000" pitchFamily="2" charset="-78"/>
              </a:rPr>
              <a:t>o </a:t>
            </a:r>
            <a:r>
              <a:rPr lang="fa-IR" sz="2400" dirty="0" smtClean="0">
                <a:cs typeface="B Nazanin" panose="00000400000000000000" pitchFamily="2" charset="-78"/>
              </a:rPr>
              <a:t>از داروهای ضد سرفه می توان استفاده کرد : برم هگزین ، دکسترومتورفان, دیفن هیدرامین : دوز توصیه شده از شربت دکسترومتورفان و الگزیر دیفن هیدرامین ۱۰ تا ۱۵ میلی لیتر هر ۶ تا ۸ </a:t>
            </a:r>
            <a:r>
              <a:rPr lang="en-US" sz="2400" dirty="0" err="1" smtClean="0">
                <a:cs typeface="B Nazanin" panose="00000400000000000000" pitchFamily="2" charset="-78"/>
              </a:rPr>
              <a:t>ps</a:t>
            </a:r>
            <a:r>
              <a:rPr lang="en-US" sz="2400" dirty="0" smtClean="0">
                <a:cs typeface="B Nazanin" panose="00000400000000000000" pitchFamily="2" charset="-78"/>
              </a:rPr>
              <a:t> </a:t>
            </a:r>
            <a:r>
              <a:rPr lang="fa-IR" sz="2400" dirty="0" smtClean="0">
                <a:cs typeface="B Nazanin" panose="00000400000000000000" pitchFamily="2" charset="-78"/>
              </a:rPr>
              <a:t>ساعت است. دیفن هیدرامین دارای خواص آنتی هیستامینیک، خواب آور، آرام بخش و ضد تهوع نیز می باشد. در افراد مسن و بیماران </a:t>
            </a:r>
            <a:r>
              <a:rPr lang="en-US" sz="2400" dirty="0" smtClean="0">
                <a:cs typeface="B Nazanin" panose="00000400000000000000" pitchFamily="2" charset="-78"/>
              </a:rPr>
              <a:t>COPD </a:t>
            </a:r>
            <a:r>
              <a:rPr lang="fa-IR" sz="2400" dirty="0" smtClean="0">
                <a:cs typeface="B Nazanin" panose="00000400000000000000" pitchFamily="2" charset="-78"/>
              </a:rPr>
              <a:t>تجویز این داروها با احتیاط باشد.</a:t>
            </a:r>
          </a:p>
          <a:p>
            <a:pPr algn="r" rtl="1"/>
            <a:r>
              <a:rPr lang="en-US" sz="2400" dirty="0" smtClean="0">
                <a:cs typeface="B Nazanin" panose="00000400000000000000" pitchFamily="2" charset="-78"/>
              </a:rPr>
              <a:t>o </a:t>
            </a:r>
            <a:r>
              <a:rPr lang="fa-IR" sz="2400" dirty="0" smtClean="0">
                <a:cs typeface="B Nazanin" panose="00000400000000000000" pitchFamily="2" charset="-78"/>
              </a:rPr>
              <a:t>فراورده های گیاهی فورموله شده، تایید شده و دارای مجوز رسمی پخش در مراکز درمانی, عسل و لیمو )یک قاشق چایخوری داخل یک لیوان آب گرم( برای کاهش سرفه ممکن است کمک کننده باشد. در استفاده از داروهای گیاهی حتما به احتمال حساسیت های زمینه ای فرد به این ترکیبات توجه شود.</a:t>
            </a:r>
          </a:p>
        </p:txBody>
      </p:sp>
      <p:sp>
        <p:nvSpPr>
          <p:cNvPr id="8" name="Title 1"/>
          <p:cNvSpPr txBox="1">
            <a:spLocks/>
          </p:cNvSpPr>
          <p:nvPr/>
        </p:nvSpPr>
        <p:spPr>
          <a:xfrm>
            <a:off x="457200" y="304800"/>
            <a:ext cx="8229600" cy="1143000"/>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سرفه</a:t>
            </a:r>
          </a:p>
        </p:txBody>
      </p:sp>
    </p:spTree>
    <p:extLst>
      <p:ext uri="{BB962C8B-B14F-4D97-AF65-F5344CB8AC3E}">
        <p14:creationId xmlns:p14="http://schemas.microsoft.com/office/powerpoint/2010/main" val="161940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62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4000"/>
                            </p:stCondLst>
                            <p:childTnLst>
                              <p:par>
                                <p:cTn id="20" presetID="7" presetClass="entr" presetSubtype="8" fill="hold" grpId="0" nodeType="afterEffect">
                                  <p:stCondLst>
                                    <p:cond delay="0"/>
                                  </p:stCondLst>
                                  <p:iterate type="wd">
                                    <p:tmPct val="10000"/>
                                  </p:iterate>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2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30400"/>
                            </p:stCondLst>
                            <p:childTnLst>
                              <p:par>
                                <p:cTn id="25" presetID="7" presetClass="entr" presetSubtype="8" fill="hold" grpId="0" nodeType="afterEffect">
                                  <p:stCondLst>
                                    <p:cond delay="0"/>
                                  </p:stCondLst>
                                  <p:iterate type="wd">
                                    <p:tmPct val="10000"/>
                                  </p:iterate>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2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right)">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37</a:t>
            </a:fld>
            <a:endParaRPr lang="en-US"/>
          </a:p>
        </p:txBody>
      </p:sp>
      <p:sp>
        <p:nvSpPr>
          <p:cNvPr id="7" name="Content Placeholder 2"/>
          <p:cNvSpPr txBox="1">
            <a:spLocks/>
          </p:cNvSpPr>
          <p:nvPr/>
        </p:nvSpPr>
        <p:spPr>
          <a:xfrm>
            <a:off x="609600" y="1752600"/>
            <a:ext cx="8229600" cy="4525963"/>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p>
            <a:pPr algn="r" rtl="1"/>
            <a:r>
              <a:rPr lang="fa-IR" sz="4000" dirty="0" smtClean="0">
                <a:cs typeface="B Nazanin" panose="00000400000000000000" pitchFamily="2" charset="-78"/>
              </a:rPr>
              <a:t> اطمینان دادن به بیمار در مورد بهبود تدریجی این علامت و اینکه ممکن است هفته ها طول بکشد. درمان اختصاصی ندارد. ممکن است در صورت تداوم بیش از ۲ هفته، از شیوه تحریک عصب بویایی به کمک ترکیبات بودار استفاده نمود. دقت کند که این ترکیبات محرک نبوده و به مخاط آسیب نرسانند.</a:t>
            </a:r>
          </a:p>
        </p:txBody>
      </p:sp>
      <p:sp>
        <p:nvSpPr>
          <p:cNvPr id="8" name="Title 1"/>
          <p:cNvSpPr txBox="1">
            <a:spLocks/>
          </p:cNvSpPr>
          <p:nvPr/>
        </p:nvSpPr>
        <p:spPr>
          <a:xfrm>
            <a:off x="457200" y="304800"/>
            <a:ext cx="8229600" cy="1143000"/>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از دست دادن حس بویایی</a:t>
            </a:r>
          </a:p>
        </p:txBody>
      </p:sp>
    </p:spTree>
    <p:extLst>
      <p:ext uri="{BB962C8B-B14F-4D97-AF65-F5344CB8AC3E}">
        <p14:creationId xmlns:p14="http://schemas.microsoft.com/office/powerpoint/2010/main" val="114381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38</a:t>
            </a:fld>
            <a:endParaRPr lang="en-US"/>
          </a:p>
        </p:txBody>
      </p:sp>
      <p:sp>
        <p:nvSpPr>
          <p:cNvPr id="7" name="Content Placeholder 2"/>
          <p:cNvSpPr txBox="1">
            <a:spLocks/>
          </p:cNvSpPr>
          <p:nvPr/>
        </p:nvSpPr>
        <p:spPr>
          <a:xfrm>
            <a:off x="457200" y="1600200"/>
            <a:ext cx="8229600" cy="4800600"/>
          </a:xfrm>
          <a:prstGeom prst="rect">
            <a:avLst/>
          </a:prstGeom>
        </p:spPr>
        <p:style>
          <a:lnRef idx="1">
            <a:schemeClr val="accent5"/>
          </a:lnRef>
          <a:fillRef idx="2">
            <a:schemeClr val="accent5"/>
          </a:fillRef>
          <a:effectRef idx="1">
            <a:schemeClr val="accent5"/>
          </a:effectRef>
          <a:fontRef idx="minor">
            <a:schemeClr val="dk1"/>
          </a:fontRef>
        </p:style>
        <p:txBody>
          <a:bodyPr vert="horz" lIns="91440" tIns="45720" rIns="91440" bIns="45720" rtlCol="0">
            <a:noAutofit/>
          </a:bodyPr>
          <a:lstStyle/>
          <a:p>
            <a:pPr algn="r" rtl="1"/>
            <a:r>
              <a:rPr lang="fa-IR" sz="2400" b="1" dirty="0" smtClean="0">
                <a:cs typeface="B Nazanin" panose="00000400000000000000" pitchFamily="2" charset="-78"/>
              </a:rPr>
              <a:t>بررسی علت تهوع و استفراغ</a:t>
            </a:r>
          </a:p>
          <a:p>
            <a:pPr algn="r" rtl="1"/>
            <a:r>
              <a:rPr lang="en-US" sz="2400" dirty="0" smtClean="0">
                <a:cs typeface="B Nazanin" panose="00000400000000000000" pitchFamily="2" charset="-78"/>
              </a:rPr>
              <a:t>o </a:t>
            </a:r>
            <a:r>
              <a:rPr lang="fa-IR" sz="2400" dirty="0" smtClean="0">
                <a:cs typeface="B Nazanin" panose="00000400000000000000" pitchFamily="2" charset="-78"/>
              </a:rPr>
              <a:t>ممکن است ناشی از علائم بیماری کووید بوده یا بدلیل عوارض و تداخلات دارویی ایجاد شود</a:t>
            </a:r>
          </a:p>
          <a:p>
            <a:pPr algn="r" rtl="1"/>
            <a:r>
              <a:rPr lang="en-US" sz="2400" dirty="0" smtClean="0">
                <a:cs typeface="B Nazanin" panose="00000400000000000000" pitchFamily="2" charset="-78"/>
              </a:rPr>
              <a:t>o </a:t>
            </a:r>
            <a:r>
              <a:rPr lang="fa-IR" sz="2400" dirty="0" smtClean="0">
                <a:cs typeface="B Nazanin" panose="00000400000000000000" pitchFamily="2" charset="-78"/>
              </a:rPr>
              <a:t>داروهایی نظیر هیدروکسی کلروکین ممکن است باعث تهوع و استفراغ شوند</a:t>
            </a:r>
          </a:p>
          <a:p>
            <a:pPr algn="r" rtl="1"/>
            <a:r>
              <a:rPr lang="en-US" sz="2400" b="1" dirty="0" smtClean="0">
                <a:cs typeface="B Nazanin" panose="00000400000000000000" pitchFamily="2" charset="-78"/>
              </a:rPr>
              <a:t>o </a:t>
            </a:r>
            <a:r>
              <a:rPr lang="fa-IR" sz="2400" b="1" dirty="0" smtClean="0">
                <a:cs typeface="B Nazanin" panose="00000400000000000000" pitchFamily="2" charset="-78"/>
              </a:rPr>
              <a:t>اقدامات زیر می تواند به کاهش تهوع و استفراغ کمک کند:</a:t>
            </a:r>
          </a:p>
          <a:p>
            <a:pPr algn="r" rtl="1"/>
            <a:r>
              <a:rPr lang="fa-IR" sz="2400" dirty="0" smtClean="0">
                <a:cs typeface="B Nazanin" panose="00000400000000000000" pitchFamily="2" charset="-78"/>
              </a:rPr>
              <a:t> کشیدن نفس های آرام و عمیق</a:t>
            </a:r>
          </a:p>
          <a:p>
            <a:pPr algn="r" rtl="1"/>
            <a:r>
              <a:rPr lang="fa-IR" sz="2400" dirty="0" smtClean="0">
                <a:cs typeface="B Nazanin" panose="00000400000000000000" pitchFamily="2" charset="-78"/>
              </a:rPr>
              <a:t> نوشیدن اندک اندک مایعات سرد- یخی</a:t>
            </a:r>
          </a:p>
          <a:p>
            <a:pPr algn="r" rtl="1"/>
            <a:r>
              <a:rPr lang="fa-IR" sz="2400" dirty="0" smtClean="0">
                <a:cs typeface="B Nazanin" panose="00000400000000000000" pitchFamily="2" charset="-78"/>
              </a:rPr>
              <a:t> مصرف غذاهای سبک نظیر نان سوخاری و غذاهایی که می تواند تحمل کند</a:t>
            </a:r>
          </a:p>
          <a:p>
            <a:pPr algn="r" rtl="1"/>
            <a:r>
              <a:rPr lang="fa-IR" sz="2400" dirty="0" smtClean="0">
                <a:cs typeface="B Nazanin" panose="00000400000000000000" pitchFamily="2" charset="-78"/>
              </a:rPr>
              <a:t> عدم مصرف غذاهای سرخ شده, چرب یا شیرین</a:t>
            </a:r>
          </a:p>
          <a:p>
            <a:pPr algn="r" rtl="1"/>
            <a:r>
              <a:rPr lang="fa-IR" sz="2400" dirty="0" smtClean="0">
                <a:cs typeface="B Nazanin" panose="00000400000000000000" pitchFamily="2" charset="-78"/>
              </a:rPr>
              <a:t> افزایش دفعات مصرف غذا و کاهش حجم غذا در هر نوبت</a:t>
            </a:r>
          </a:p>
          <a:p>
            <a:pPr algn="r" rtl="1"/>
            <a:r>
              <a:rPr lang="fa-IR" sz="2400" dirty="0" smtClean="0">
                <a:cs typeface="B Nazanin" panose="00000400000000000000" pitchFamily="2" charset="-78"/>
              </a:rPr>
              <a:t> بعد از غذا فعالیت نکنند</a:t>
            </a:r>
          </a:p>
          <a:p>
            <a:pPr algn="r" rtl="1"/>
            <a:r>
              <a:rPr lang="fa-IR" sz="2400" dirty="0" smtClean="0">
                <a:cs typeface="B Nazanin" panose="00000400000000000000" pitchFamily="2" charset="-78"/>
              </a:rPr>
              <a:t> بلافاصله بعد از غذا مسواک نزنند</a:t>
            </a:r>
          </a:p>
          <a:p>
            <a:pPr algn="r" rtl="1"/>
            <a:r>
              <a:rPr lang="fa-IR" sz="2400" dirty="0" smtClean="0">
                <a:cs typeface="B Nazanin" panose="00000400000000000000" pitchFamily="2" charset="-78"/>
              </a:rPr>
              <a:t> مصرف داروهایی نظیر دیفن هیدرامین و دیمن هیدرینات</a:t>
            </a:r>
          </a:p>
        </p:txBody>
      </p:sp>
      <p:sp>
        <p:nvSpPr>
          <p:cNvPr id="8" name="Title 1"/>
          <p:cNvSpPr txBox="1">
            <a:spLocks/>
          </p:cNvSpPr>
          <p:nvPr/>
        </p:nvSpPr>
        <p:spPr>
          <a:xfrm>
            <a:off x="405245" y="251280"/>
            <a:ext cx="8229600" cy="1143000"/>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تهوع و استفراغ</a:t>
            </a:r>
          </a:p>
        </p:txBody>
      </p:sp>
    </p:spTree>
    <p:extLst>
      <p:ext uri="{BB962C8B-B14F-4D97-AF65-F5344CB8AC3E}">
        <p14:creationId xmlns:p14="http://schemas.microsoft.com/office/powerpoint/2010/main" val="115861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48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0000"/>
                            </p:stCondLst>
                            <p:childTnLst>
                              <p:par>
                                <p:cTn id="20" presetID="7" presetClass="entr" presetSubtype="8" fill="hold" grpId="0" nodeType="afterEffect">
                                  <p:stCondLst>
                                    <p:cond delay="0"/>
                                  </p:stCondLst>
                                  <p:iterate type="wd">
                                    <p:tmPct val="10000"/>
                                  </p:iterate>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2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14200"/>
                            </p:stCondLst>
                            <p:childTnLst>
                              <p:par>
                                <p:cTn id="25" presetID="7" presetClass="entr" presetSubtype="8" fill="hold" grpId="0" nodeType="afterEffect">
                                  <p:stCondLst>
                                    <p:cond delay="0"/>
                                  </p:stCondLst>
                                  <p:iterate type="wd">
                                    <p:tmPct val="10000"/>
                                  </p:iterate>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2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18600"/>
                            </p:stCondLst>
                            <p:childTnLst>
                              <p:par>
                                <p:cTn id="30" presetID="7" presetClass="entr" presetSubtype="8" fill="hold" grpId="0" nodeType="afterEffect">
                                  <p:stCondLst>
                                    <p:cond delay="0"/>
                                  </p:stCondLst>
                                  <p:iterate type="wd">
                                    <p:tmPct val="10000"/>
                                  </p:iterate>
                                  <p:childTnLst>
                                    <p:set>
                                      <p:cBhvr>
                                        <p:cTn id="31" dur="1" fill="hold">
                                          <p:stCondLst>
                                            <p:cond delay="0"/>
                                          </p:stCondLst>
                                        </p:cTn>
                                        <p:tgtEl>
                                          <p:spTgt spid="7">
                                            <p:txEl>
                                              <p:pRg st="4" end="4"/>
                                            </p:txEl>
                                          </p:spTgt>
                                        </p:tgtEl>
                                        <p:attrNameLst>
                                          <p:attrName>style.visibility</p:attrName>
                                        </p:attrNameLst>
                                      </p:cBhvr>
                                      <p:to>
                                        <p:strVal val="visible"/>
                                      </p:to>
                                    </p:set>
                                    <p:anim calcmode="lin" valueType="num">
                                      <p:cBhvr additive="base">
                                        <p:cTn id="32" dur="20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3" dur="20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4" fill="hold">
                            <p:stCondLst>
                              <p:cond delay="21800"/>
                            </p:stCondLst>
                            <p:childTnLst>
                              <p:par>
                                <p:cTn id="35" presetID="7" presetClass="entr" presetSubtype="8" fill="hold" grpId="0" nodeType="afterEffect">
                                  <p:stCondLst>
                                    <p:cond delay="0"/>
                                  </p:stCondLst>
                                  <p:iterate type="wd">
                                    <p:tmPct val="10000"/>
                                  </p:iterate>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20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par>
                          <p:cTn id="39" fill="hold">
                            <p:stCondLst>
                              <p:cond delay="25000"/>
                            </p:stCondLst>
                            <p:childTnLst>
                              <p:par>
                                <p:cTn id="40" presetID="7" presetClass="entr" presetSubtype="8" fill="hold" grpId="0" nodeType="afterEffect">
                                  <p:stCondLst>
                                    <p:cond delay="0"/>
                                  </p:stCondLst>
                                  <p:iterate type="wd">
                                    <p:tmPct val="10000"/>
                                  </p:iterate>
                                  <p:childTnLst>
                                    <p:set>
                                      <p:cBhvr>
                                        <p:cTn id="41" dur="1" fill="hold">
                                          <p:stCondLst>
                                            <p:cond delay="0"/>
                                          </p:stCondLst>
                                        </p:cTn>
                                        <p:tgtEl>
                                          <p:spTgt spid="7">
                                            <p:txEl>
                                              <p:pRg st="6" end="6"/>
                                            </p:txEl>
                                          </p:spTgt>
                                        </p:tgtEl>
                                        <p:attrNameLst>
                                          <p:attrName>style.visibility</p:attrName>
                                        </p:attrNameLst>
                                      </p:cBhvr>
                                      <p:to>
                                        <p:strVal val="visible"/>
                                      </p:to>
                                    </p:set>
                                    <p:anim calcmode="lin" valueType="num">
                                      <p:cBhvr additive="base">
                                        <p:cTn id="42" dur="20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3" dur="20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44" fill="hold">
                            <p:stCondLst>
                              <p:cond delay="29600"/>
                            </p:stCondLst>
                            <p:childTnLst>
                              <p:par>
                                <p:cTn id="45" presetID="7" presetClass="entr" presetSubtype="8" fill="hold" grpId="0" nodeType="afterEffect">
                                  <p:stCondLst>
                                    <p:cond delay="0"/>
                                  </p:stCondLst>
                                  <p:iterate type="wd">
                                    <p:tmPct val="10000"/>
                                  </p:iterate>
                                  <p:childTnLst>
                                    <p:set>
                                      <p:cBhvr>
                                        <p:cTn id="46" dur="1" fill="hold">
                                          <p:stCondLst>
                                            <p:cond delay="0"/>
                                          </p:stCondLst>
                                        </p:cTn>
                                        <p:tgtEl>
                                          <p:spTgt spid="7">
                                            <p:txEl>
                                              <p:pRg st="7" end="7"/>
                                            </p:txEl>
                                          </p:spTgt>
                                        </p:tgtEl>
                                        <p:attrNameLst>
                                          <p:attrName>style.visibility</p:attrName>
                                        </p:attrNameLst>
                                      </p:cBhvr>
                                      <p:to>
                                        <p:strVal val="visible"/>
                                      </p:to>
                                    </p:set>
                                    <p:anim calcmode="lin" valueType="num">
                                      <p:cBhvr additive="base">
                                        <p:cTn id="47" dur="20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8" dur="20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par>
                          <p:cTn id="49" fill="hold">
                            <p:stCondLst>
                              <p:cond delay="33400"/>
                            </p:stCondLst>
                            <p:childTnLst>
                              <p:par>
                                <p:cTn id="50" presetID="7" presetClass="entr" presetSubtype="8" fill="hold" grpId="0" nodeType="afterEffect">
                                  <p:stCondLst>
                                    <p:cond delay="0"/>
                                  </p:stCondLst>
                                  <p:iterate type="wd">
                                    <p:tmPct val="10000"/>
                                  </p:iterate>
                                  <p:childTnLst>
                                    <p:set>
                                      <p:cBhvr>
                                        <p:cTn id="51" dur="1" fill="hold">
                                          <p:stCondLst>
                                            <p:cond delay="0"/>
                                          </p:stCondLst>
                                        </p:cTn>
                                        <p:tgtEl>
                                          <p:spTgt spid="7">
                                            <p:txEl>
                                              <p:pRg st="8" end="8"/>
                                            </p:txEl>
                                          </p:spTgt>
                                        </p:tgtEl>
                                        <p:attrNameLst>
                                          <p:attrName>style.visibility</p:attrName>
                                        </p:attrNameLst>
                                      </p:cBhvr>
                                      <p:to>
                                        <p:strVal val="visible"/>
                                      </p:to>
                                    </p:set>
                                    <p:anim calcmode="lin" valueType="num">
                                      <p:cBhvr additive="base">
                                        <p:cTn id="52" dur="20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53" dur="20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par>
                          <p:cTn id="54" fill="hold">
                            <p:stCondLst>
                              <p:cond delay="37600"/>
                            </p:stCondLst>
                            <p:childTnLst>
                              <p:par>
                                <p:cTn id="55" presetID="7" presetClass="entr" presetSubtype="8" fill="hold" grpId="0" nodeType="afterEffect">
                                  <p:stCondLst>
                                    <p:cond delay="0"/>
                                  </p:stCondLst>
                                  <p:iterate type="wd">
                                    <p:tmPct val="10000"/>
                                  </p:iterate>
                                  <p:childTnLst>
                                    <p:set>
                                      <p:cBhvr>
                                        <p:cTn id="56" dur="1" fill="hold">
                                          <p:stCondLst>
                                            <p:cond delay="0"/>
                                          </p:stCondLst>
                                        </p:cTn>
                                        <p:tgtEl>
                                          <p:spTgt spid="7">
                                            <p:txEl>
                                              <p:pRg st="9" end="9"/>
                                            </p:txEl>
                                          </p:spTgt>
                                        </p:tgtEl>
                                        <p:attrNameLst>
                                          <p:attrName>style.visibility</p:attrName>
                                        </p:attrNameLst>
                                      </p:cBhvr>
                                      <p:to>
                                        <p:strVal val="visible"/>
                                      </p:to>
                                    </p:set>
                                    <p:anim calcmode="lin" valueType="num">
                                      <p:cBhvr additive="base">
                                        <p:cTn id="57" dur="2000" fill="hold"/>
                                        <p:tgtEl>
                                          <p:spTgt spid="7">
                                            <p:txEl>
                                              <p:pRg st="9" end="9"/>
                                            </p:txEl>
                                          </p:spTgt>
                                        </p:tgtEl>
                                        <p:attrNameLst>
                                          <p:attrName>ppt_x</p:attrName>
                                        </p:attrNameLst>
                                      </p:cBhvr>
                                      <p:tavLst>
                                        <p:tav tm="0">
                                          <p:val>
                                            <p:strVal val="0-#ppt_w/2"/>
                                          </p:val>
                                        </p:tav>
                                        <p:tav tm="100000">
                                          <p:val>
                                            <p:strVal val="#ppt_x"/>
                                          </p:val>
                                        </p:tav>
                                      </p:tavLst>
                                    </p:anim>
                                    <p:anim calcmode="lin" valueType="num">
                                      <p:cBhvr additive="base">
                                        <p:cTn id="58" dur="2000" fill="hold"/>
                                        <p:tgtEl>
                                          <p:spTgt spid="7">
                                            <p:txEl>
                                              <p:pRg st="9" end="9"/>
                                            </p:txEl>
                                          </p:spTgt>
                                        </p:tgtEl>
                                        <p:attrNameLst>
                                          <p:attrName>ppt_y</p:attrName>
                                        </p:attrNameLst>
                                      </p:cBhvr>
                                      <p:tavLst>
                                        <p:tav tm="0">
                                          <p:val>
                                            <p:strVal val="#ppt_y"/>
                                          </p:val>
                                        </p:tav>
                                        <p:tav tm="100000">
                                          <p:val>
                                            <p:strVal val="#ppt_y"/>
                                          </p:val>
                                        </p:tav>
                                      </p:tavLst>
                                    </p:anim>
                                  </p:childTnLst>
                                </p:cTn>
                              </p:par>
                            </p:childTnLst>
                          </p:cTn>
                        </p:par>
                        <p:par>
                          <p:cTn id="59" fill="hold">
                            <p:stCondLst>
                              <p:cond delay="40600"/>
                            </p:stCondLst>
                            <p:childTnLst>
                              <p:par>
                                <p:cTn id="60" presetID="7" presetClass="entr" presetSubtype="8" fill="hold" grpId="0" nodeType="afterEffect">
                                  <p:stCondLst>
                                    <p:cond delay="0"/>
                                  </p:stCondLst>
                                  <p:iterate type="wd">
                                    <p:tmPct val="10000"/>
                                  </p:iterate>
                                  <p:childTnLst>
                                    <p:set>
                                      <p:cBhvr>
                                        <p:cTn id="61" dur="1" fill="hold">
                                          <p:stCondLst>
                                            <p:cond delay="0"/>
                                          </p:stCondLst>
                                        </p:cTn>
                                        <p:tgtEl>
                                          <p:spTgt spid="7">
                                            <p:txEl>
                                              <p:pRg st="10" end="10"/>
                                            </p:txEl>
                                          </p:spTgt>
                                        </p:tgtEl>
                                        <p:attrNameLst>
                                          <p:attrName>style.visibility</p:attrName>
                                        </p:attrNameLst>
                                      </p:cBhvr>
                                      <p:to>
                                        <p:strVal val="visible"/>
                                      </p:to>
                                    </p:set>
                                    <p:anim calcmode="lin" valueType="num">
                                      <p:cBhvr additive="base">
                                        <p:cTn id="62" dur="2000" fill="hold"/>
                                        <p:tgtEl>
                                          <p:spTgt spid="7">
                                            <p:txEl>
                                              <p:pRg st="10" end="10"/>
                                            </p:txEl>
                                          </p:spTgt>
                                        </p:tgtEl>
                                        <p:attrNameLst>
                                          <p:attrName>ppt_x</p:attrName>
                                        </p:attrNameLst>
                                      </p:cBhvr>
                                      <p:tavLst>
                                        <p:tav tm="0">
                                          <p:val>
                                            <p:strVal val="0-#ppt_w/2"/>
                                          </p:val>
                                        </p:tav>
                                        <p:tav tm="100000">
                                          <p:val>
                                            <p:strVal val="#ppt_x"/>
                                          </p:val>
                                        </p:tav>
                                      </p:tavLst>
                                    </p:anim>
                                    <p:anim calcmode="lin" valueType="num">
                                      <p:cBhvr additive="base">
                                        <p:cTn id="63" dur="2000" fill="hold"/>
                                        <p:tgtEl>
                                          <p:spTgt spid="7">
                                            <p:txEl>
                                              <p:pRg st="10" end="10"/>
                                            </p:txEl>
                                          </p:spTgt>
                                        </p:tgtEl>
                                        <p:attrNameLst>
                                          <p:attrName>ppt_y</p:attrName>
                                        </p:attrNameLst>
                                      </p:cBhvr>
                                      <p:tavLst>
                                        <p:tav tm="0">
                                          <p:val>
                                            <p:strVal val="#ppt_y"/>
                                          </p:val>
                                        </p:tav>
                                        <p:tav tm="100000">
                                          <p:val>
                                            <p:strVal val="#ppt_y"/>
                                          </p:val>
                                        </p:tav>
                                      </p:tavLst>
                                    </p:anim>
                                  </p:childTnLst>
                                </p:cTn>
                              </p:par>
                            </p:childTnLst>
                          </p:cTn>
                        </p:par>
                        <p:par>
                          <p:cTn id="64" fill="hold">
                            <p:stCondLst>
                              <p:cond delay="43800"/>
                            </p:stCondLst>
                            <p:childTnLst>
                              <p:par>
                                <p:cTn id="65" presetID="7" presetClass="entr" presetSubtype="8" fill="hold" grpId="0" nodeType="afterEffect">
                                  <p:stCondLst>
                                    <p:cond delay="0"/>
                                  </p:stCondLst>
                                  <p:iterate type="wd">
                                    <p:tmPct val="10000"/>
                                  </p:iterate>
                                  <p:childTnLst>
                                    <p:set>
                                      <p:cBhvr>
                                        <p:cTn id="66" dur="1" fill="hold">
                                          <p:stCondLst>
                                            <p:cond delay="0"/>
                                          </p:stCondLst>
                                        </p:cTn>
                                        <p:tgtEl>
                                          <p:spTgt spid="7">
                                            <p:txEl>
                                              <p:pRg st="11" end="11"/>
                                            </p:txEl>
                                          </p:spTgt>
                                        </p:tgtEl>
                                        <p:attrNameLst>
                                          <p:attrName>style.visibility</p:attrName>
                                        </p:attrNameLst>
                                      </p:cBhvr>
                                      <p:to>
                                        <p:strVal val="visible"/>
                                      </p:to>
                                    </p:set>
                                    <p:anim calcmode="lin" valueType="num">
                                      <p:cBhvr additive="base">
                                        <p:cTn id="67" dur="2000" fill="hold"/>
                                        <p:tgtEl>
                                          <p:spTgt spid="7">
                                            <p:txEl>
                                              <p:pRg st="11" end="11"/>
                                            </p:txEl>
                                          </p:spTgt>
                                        </p:tgtEl>
                                        <p:attrNameLst>
                                          <p:attrName>ppt_x</p:attrName>
                                        </p:attrNameLst>
                                      </p:cBhvr>
                                      <p:tavLst>
                                        <p:tav tm="0">
                                          <p:val>
                                            <p:strVal val="0-#ppt_w/2"/>
                                          </p:val>
                                        </p:tav>
                                        <p:tav tm="100000">
                                          <p:val>
                                            <p:strVal val="#ppt_x"/>
                                          </p:val>
                                        </p:tav>
                                      </p:tavLst>
                                    </p:anim>
                                    <p:anim calcmode="lin" valueType="num">
                                      <p:cBhvr additive="base">
                                        <p:cTn id="68" dur="2000" fill="hold"/>
                                        <p:tgtEl>
                                          <p:spTgt spid="7">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right)">
                                      <p:cBhvr>
                                        <p:cTn id="7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39</a:t>
            </a:fld>
            <a:endParaRPr lang="en-US"/>
          </a:p>
        </p:txBody>
      </p:sp>
      <p:sp>
        <p:nvSpPr>
          <p:cNvPr id="7" name="Content Placeholder 2"/>
          <p:cNvSpPr txBox="1">
            <a:spLocks/>
          </p:cNvSpPr>
          <p:nvPr/>
        </p:nvSpPr>
        <p:spPr>
          <a:xfrm>
            <a:off x="457200" y="1647825"/>
            <a:ext cx="8229600" cy="48006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Autofit/>
          </a:bodyPr>
          <a:lstStyle/>
          <a:p>
            <a:pPr algn="r" rtl="1"/>
            <a:r>
              <a:rPr lang="fa-IR" sz="2800" dirty="0" smtClean="0"/>
              <a:t></a:t>
            </a:r>
            <a:r>
              <a:rPr lang="fa-IR" sz="2800" dirty="0" smtClean="0">
                <a:cs typeface="B Nazanin" panose="00000400000000000000" pitchFamily="2" charset="-78"/>
              </a:rPr>
              <a:t> جایگزینی آب و الکترولیت: درمان اسهال نظیر سایر علل اسهال جایگزینی آب و الکترولیت ها و جلوگیری از کم آبی است که خصوصا در دو گروه کودکان و سالمندان بسیار حیاتی می باشد. در موارد شدید اسهال و یا عدم پاسخ به اقدامات حمایتی در صورت رد سایر علل بخصوص عوامل عفونی ممکن است تجویز لوپرامید در نظر گرفته شود. قرص لوپرامید ۲ میلی گرمی است که ابتدا ۲ عدد و</a:t>
            </a:r>
          </a:p>
          <a:p>
            <a:pPr algn="r" rtl="1"/>
            <a:r>
              <a:rPr lang="fa-IR" sz="2800" dirty="0" smtClean="0">
                <a:cs typeface="B Nazanin" panose="00000400000000000000" pitchFamily="2" charset="-78"/>
              </a:rPr>
              <a:t>سپس به ازای هربار دفع یک عدد مجموعا تا ۸ قرص در روز برای کوتاه مدت قابل تجویز است.</a:t>
            </a:r>
          </a:p>
          <a:p>
            <a:pPr algn="r" rtl="1"/>
            <a:r>
              <a:rPr lang="fa-IR" sz="2800" dirty="0" smtClean="0">
                <a:cs typeface="B Nazanin" panose="00000400000000000000" pitchFamily="2" charset="-78"/>
              </a:rPr>
              <a:t> با توجه به دفع ویروس از مدفوع, خصوصا در شرایطی که بیمار اسهال دارد, رعایت کامل نکات بهداشتی برای جلوگیری از احتمال انتقال </a:t>
            </a:r>
            <a:r>
              <a:rPr lang="en-US" sz="2800" dirty="0" smtClean="0">
                <a:cs typeface="B Nazanin" panose="00000400000000000000" pitchFamily="2" charset="-78"/>
              </a:rPr>
              <a:t>fecal-oral </a:t>
            </a:r>
            <a:r>
              <a:rPr lang="fa-IR" sz="2800" dirty="0" smtClean="0">
                <a:cs typeface="B Nazanin" panose="00000400000000000000" pitchFamily="2" charset="-78"/>
              </a:rPr>
              <a:t> بیماری اهمیت زیادی دارد</a:t>
            </a:r>
          </a:p>
        </p:txBody>
      </p:sp>
      <p:sp>
        <p:nvSpPr>
          <p:cNvPr id="8" name="Title 1"/>
          <p:cNvSpPr txBox="1">
            <a:spLocks/>
          </p:cNvSpPr>
          <p:nvPr/>
        </p:nvSpPr>
        <p:spPr>
          <a:xfrm>
            <a:off x="438539" y="308850"/>
            <a:ext cx="8229600" cy="1143000"/>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اسهال</a:t>
            </a:r>
          </a:p>
        </p:txBody>
      </p:sp>
    </p:spTree>
    <p:extLst>
      <p:ext uri="{BB962C8B-B14F-4D97-AF65-F5344CB8AC3E}">
        <p14:creationId xmlns:p14="http://schemas.microsoft.com/office/powerpoint/2010/main" val="254665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88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24600"/>
                            </p:stCondLst>
                            <p:childTnLst>
                              <p:par>
                                <p:cTn id="20" presetID="7" presetClass="entr" presetSubtype="8" fill="hold" grpId="0" nodeType="afterEffect">
                                  <p:stCondLst>
                                    <p:cond delay="0"/>
                                  </p:stCondLst>
                                  <p:iterate type="wd">
                                    <p:tmPct val="10000"/>
                                  </p:iterate>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2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a:ln/>
        </p:spPr>
        <p:style>
          <a:lnRef idx="0">
            <a:schemeClr val="accent4"/>
          </a:lnRef>
          <a:fillRef idx="3">
            <a:schemeClr val="accent4"/>
          </a:fillRef>
          <a:effectRef idx="3">
            <a:schemeClr val="accent4"/>
          </a:effectRef>
          <a:fontRef idx="minor">
            <a:schemeClr val="lt1"/>
          </a:fontRef>
        </p:style>
        <p:txBody>
          <a:bodyPr/>
          <a:lstStyle/>
          <a:p>
            <a:r>
              <a:rPr lang="fa-IR" b="1" dirty="0" smtClean="0">
                <a:effectLst>
                  <a:outerShdw blurRad="38100" dist="38100" dir="2700000" algn="tl">
                    <a:srgbClr val="000000">
                      <a:alpha val="43137"/>
                    </a:srgbClr>
                  </a:outerShdw>
                </a:effectLst>
              </a:rPr>
              <a:t> تعریف</a:t>
            </a:r>
            <a:r>
              <a:rPr lang="fa-IR" b="1" baseline="30000" dirty="0" smtClean="0">
                <a:effectLst>
                  <a:outerShdw blurRad="38100" dist="38100" dir="2700000" algn="tl">
                    <a:srgbClr val="000000">
                      <a:alpha val="43137"/>
                    </a:srgbClr>
                  </a:outerShdw>
                </a:effectLst>
              </a:rPr>
              <a:t>*</a:t>
            </a:r>
            <a:r>
              <a:rPr lang="fa-IR" b="1" dirty="0" smtClean="0">
                <a:effectLst>
                  <a:outerShdw blurRad="38100" dist="38100" dir="2700000" algn="tl">
                    <a:srgbClr val="000000">
                      <a:alpha val="43137"/>
                    </a:srgbClr>
                  </a:outerShdw>
                </a:effectLst>
              </a:rPr>
              <a:t> </a:t>
            </a:r>
            <a:r>
              <a:rPr lang="fa-IR" b="1" dirty="0">
                <a:effectLst>
                  <a:outerShdw blurRad="38100" dist="38100" dir="2700000" algn="tl">
                    <a:srgbClr val="000000">
                      <a:alpha val="43137"/>
                    </a:srgbClr>
                  </a:outerShdw>
                </a:effectLst>
              </a:rPr>
              <a:t>موارد </a:t>
            </a:r>
            <a:r>
              <a:rPr lang="fa-IR" b="1" dirty="0" smtClean="0">
                <a:effectLst>
                  <a:outerShdw blurRad="38100" dist="38100" dir="2700000" algn="tl">
                    <a:srgbClr val="000000">
                      <a:alpha val="43137"/>
                    </a:srgbClr>
                  </a:outerShdw>
                </a:effectLst>
              </a:rPr>
              <a:t>و سیر بیماری کووید۱۹ </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914400"/>
            <a:ext cx="8229600" cy="5257800"/>
          </a:xfrm>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r" rtl="1"/>
            <a:r>
              <a:rPr lang="fa-IR" b="1" dirty="0">
                <a:solidFill>
                  <a:srgbClr val="FF0000"/>
                </a:solidFill>
                <a:cs typeface="B Nazanin" panose="00000400000000000000" pitchFamily="2" charset="-78"/>
              </a:rPr>
              <a:t>تعریف موارد </a:t>
            </a:r>
            <a:r>
              <a:rPr lang="fa-IR" b="1" dirty="0" smtClean="0">
                <a:solidFill>
                  <a:srgbClr val="FF0000"/>
                </a:solidFill>
                <a:cs typeface="B Nazanin" panose="00000400000000000000" pitchFamily="2" charset="-78"/>
              </a:rPr>
              <a:t>بیماری</a:t>
            </a:r>
            <a:endParaRPr lang="fa-IR" b="1" dirty="0">
              <a:solidFill>
                <a:srgbClr val="FF0000"/>
              </a:solidFill>
              <a:cs typeface="B Nazanin" panose="00000400000000000000" pitchFamily="2" charset="-78"/>
            </a:endParaRPr>
          </a:p>
          <a:p>
            <a:pPr lvl="1" algn="r" rtl="1"/>
            <a:r>
              <a:rPr lang="fa-IR" b="1" dirty="0">
                <a:cs typeface="B Nazanin" panose="00000400000000000000" pitchFamily="2" charset="-78"/>
              </a:rPr>
              <a:t>مورد </a:t>
            </a:r>
            <a:r>
              <a:rPr lang="fa-IR" b="1" dirty="0" smtClean="0">
                <a:cs typeface="B Nazanin" panose="00000400000000000000" pitchFamily="2" charset="-78"/>
                <a:hlinkClick r:id="rId2" action="ppaction://hlinksldjump"/>
              </a:rPr>
              <a:t>مشکوک</a:t>
            </a:r>
            <a:endParaRPr lang="fa-IR" b="1" dirty="0">
              <a:cs typeface="B Nazanin" panose="00000400000000000000" pitchFamily="2" charset="-78"/>
            </a:endParaRPr>
          </a:p>
          <a:p>
            <a:pPr lvl="1" algn="r" rtl="1"/>
            <a:r>
              <a:rPr lang="fa-IR" b="1" dirty="0">
                <a:cs typeface="B Nazanin" panose="00000400000000000000" pitchFamily="2" charset="-78"/>
              </a:rPr>
              <a:t>مورد </a:t>
            </a:r>
            <a:r>
              <a:rPr lang="fa-IR" b="1" dirty="0" smtClean="0">
                <a:cs typeface="B Nazanin" panose="00000400000000000000" pitchFamily="2" charset="-78"/>
                <a:hlinkClick r:id="rId3" action="ppaction://hlinksldjump"/>
              </a:rPr>
              <a:t>محتمل</a:t>
            </a:r>
            <a:endParaRPr lang="fa-IR" b="1" dirty="0">
              <a:cs typeface="B Nazanin" panose="00000400000000000000" pitchFamily="2" charset="-78"/>
            </a:endParaRPr>
          </a:p>
          <a:p>
            <a:pPr lvl="1" algn="r" rtl="1"/>
            <a:r>
              <a:rPr lang="fa-IR" b="1" dirty="0">
                <a:cs typeface="B Nazanin" panose="00000400000000000000" pitchFamily="2" charset="-78"/>
              </a:rPr>
              <a:t>مورد </a:t>
            </a:r>
            <a:r>
              <a:rPr lang="fa-IR" b="1" dirty="0" smtClean="0">
                <a:cs typeface="B Nazanin" panose="00000400000000000000" pitchFamily="2" charset="-78"/>
                <a:hlinkClick r:id="rId4" action="ppaction://hlinksldjump"/>
              </a:rPr>
              <a:t>قطعی</a:t>
            </a:r>
            <a:endParaRPr lang="fa-IR" b="1" dirty="0">
              <a:cs typeface="B Nazanin" panose="00000400000000000000" pitchFamily="2" charset="-78"/>
            </a:endParaRPr>
          </a:p>
          <a:p>
            <a:pPr lvl="1" algn="r" rtl="1"/>
            <a:r>
              <a:rPr lang="fa-IR" b="1" dirty="0">
                <a:cs typeface="B Nazanin" panose="00000400000000000000" pitchFamily="2" charset="-78"/>
              </a:rPr>
              <a:t>تعریف </a:t>
            </a:r>
            <a:r>
              <a:rPr lang="fa-IR" b="1" dirty="0">
                <a:cs typeface="B Nazanin" panose="00000400000000000000" pitchFamily="2" charset="-78"/>
                <a:hlinkClick r:id="rId5" action="ppaction://hlinksldjump"/>
              </a:rPr>
              <a:t>تماس </a:t>
            </a:r>
            <a:r>
              <a:rPr lang="fa-IR" b="1" dirty="0" smtClean="0">
                <a:cs typeface="B Nazanin" panose="00000400000000000000" pitchFamily="2" charset="-78"/>
                <a:hlinkClick r:id="rId5" action="ppaction://hlinksldjump"/>
              </a:rPr>
              <a:t>نزدیک</a:t>
            </a:r>
            <a:endParaRPr lang="fa-IR" b="1" dirty="0">
              <a:cs typeface="B Nazanin" panose="00000400000000000000" pitchFamily="2" charset="-78"/>
            </a:endParaRPr>
          </a:p>
          <a:p>
            <a:pPr lvl="1" algn="r" rtl="1"/>
            <a:r>
              <a:rPr lang="fa-IR" b="1" dirty="0">
                <a:cs typeface="B Nazanin" panose="00000400000000000000" pitchFamily="2" charset="-78"/>
              </a:rPr>
              <a:t>تعریف </a:t>
            </a:r>
            <a:r>
              <a:rPr lang="fa-IR" b="1" dirty="0">
                <a:cs typeface="B Nazanin" panose="00000400000000000000" pitchFamily="2" charset="-78"/>
                <a:hlinkClick r:id="rId6" action="ppaction://hlinksldjump"/>
              </a:rPr>
              <a:t>مرگ ناشی از کووید- </a:t>
            </a:r>
            <a:r>
              <a:rPr lang="fa-IR" b="1" dirty="0" smtClean="0">
                <a:cs typeface="B Nazanin" panose="00000400000000000000" pitchFamily="2" charset="-78"/>
                <a:hlinkClick r:id="rId6" action="ppaction://hlinksldjump"/>
              </a:rPr>
              <a:t>۱۹</a:t>
            </a:r>
            <a:endParaRPr lang="fa-IR" b="1" dirty="0">
              <a:cs typeface="B Nazanin" panose="00000400000000000000" pitchFamily="2" charset="-78"/>
            </a:endParaRPr>
          </a:p>
          <a:p>
            <a:pPr marL="457200" lvl="1" indent="0" algn="r" rtl="1">
              <a:buNone/>
            </a:pPr>
            <a:r>
              <a:rPr lang="fa-IR" sz="3500" b="1" dirty="0" smtClean="0">
                <a:solidFill>
                  <a:srgbClr val="FF0000"/>
                </a:solidFill>
                <a:cs typeface="B Nazanin" panose="00000400000000000000" pitchFamily="2" charset="-78"/>
              </a:rPr>
              <a:t>مقدمه - </a:t>
            </a:r>
            <a:r>
              <a:rPr lang="fa-IR" sz="3500" b="1" dirty="0">
                <a:solidFill>
                  <a:srgbClr val="FF0000"/>
                </a:solidFill>
                <a:cs typeface="B Nazanin" panose="00000400000000000000" pitchFamily="2" charset="-78"/>
              </a:rPr>
              <a:t>سیر بیماری کووید- </a:t>
            </a:r>
            <a:r>
              <a:rPr lang="fa-IR" sz="3500" b="1" dirty="0" smtClean="0">
                <a:solidFill>
                  <a:srgbClr val="FF0000"/>
                </a:solidFill>
                <a:cs typeface="B Nazanin" panose="00000400000000000000" pitchFamily="2" charset="-78"/>
              </a:rPr>
              <a:t>۱۹</a:t>
            </a:r>
            <a:endParaRPr lang="fa-IR" sz="3500" b="1" dirty="0">
              <a:solidFill>
                <a:srgbClr val="FF0000"/>
              </a:solidFill>
              <a:cs typeface="B Nazanin" panose="00000400000000000000" pitchFamily="2" charset="-78"/>
            </a:endParaRPr>
          </a:p>
          <a:p>
            <a:pPr lvl="1" algn="r" rtl="1"/>
            <a:r>
              <a:rPr lang="fa-IR" b="1" dirty="0">
                <a:cs typeface="B Nazanin" panose="00000400000000000000" pitchFamily="2" charset="-78"/>
              </a:rPr>
              <a:t>مرحله </a:t>
            </a:r>
            <a:r>
              <a:rPr lang="fa-IR" b="1" dirty="0">
                <a:cs typeface="B Nazanin" panose="00000400000000000000" pitchFamily="2" charset="-78"/>
                <a:hlinkClick r:id="rId7" action="ppaction://hlinksldjump"/>
              </a:rPr>
              <a:t>صفر </a:t>
            </a:r>
            <a:r>
              <a:rPr lang="fa-IR" b="1" dirty="0" smtClean="0">
                <a:cs typeface="B Nazanin" panose="00000400000000000000" pitchFamily="2" charset="-78"/>
              </a:rPr>
              <a:t>(بی </a:t>
            </a:r>
            <a:r>
              <a:rPr lang="fa-IR" b="1" dirty="0">
                <a:cs typeface="B Nazanin" panose="00000400000000000000" pitchFamily="2" charset="-78"/>
              </a:rPr>
              <a:t>علامت/قبل از بروز </a:t>
            </a:r>
            <a:r>
              <a:rPr lang="fa-IR" b="1" dirty="0" smtClean="0">
                <a:cs typeface="B Nazanin" panose="00000400000000000000" pitchFamily="2" charset="-78"/>
              </a:rPr>
              <a:t>علائم) </a:t>
            </a:r>
            <a:endParaRPr lang="fa-IR" b="1" dirty="0">
              <a:cs typeface="B Nazanin" panose="00000400000000000000" pitchFamily="2" charset="-78"/>
            </a:endParaRPr>
          </a:p>
          <a:p>
            <a:pPr lvl="1" algn="r" rtl="1"/>
            <a:r>
              <a:rPr lang="fa-IR" b="1" dirty="0">
                <a:cs typeface="B Nazanin" panose="00000400000000000000" pitchFamily="2" charset="-78"/>
              </a:rPr>
              <a:t>مرحله </a:t>
            </a:r>
            <a:r>
              <a:rPr lang="fa-IR" b="1" dirty="0">
                <a:cs typeface="B Nazanin" panose="00000400000000000000" pitchFamily="2" charset="-78"/>
                <a:hlinkClick r:id="rId8" action="ppaction://hlinksldjump"/>
              </a:rPr>
              <a:t>یک </a:t>
            </a:r>
            <a:r>
              <a:rPr lang="fa-IR" b="1" dirty="0" smtClean="0">
                <a:cs typeface="B Nazanin" panose="00000400000000000000" pitchFamily="2" charset="-78"/>
              </a:rPr>
              <a:t>(مراحل </a:t>
            </a:r>
            <a:r>
              <a:rPr lang="fa-IR" b="1" dirty="0">
                <a:cs typeface="B Nazanin" panose="00000400000000000000" pitchFamily="2" charset="-78"/>
              </a:rPr>
              <a:t>ابتدایی </a:t>
            </a:r>
            <a:r>
              <a:rPr lang="fa-IR" b="1" dirty="0" smtClean="0">
                <a:cs typeface="B Nazanin" panose="00000400000000000000" pitchFamily="2" charset="-78"/>
              </a:rPr>
              <a:t>عفونت)</a:t>
            </a:r>
            <a:endParaRPr lang="fa-IR" b="1" dirty="0">
              <a:cs typeface="B Nazanin" panose="00000400000000000000" pitchFamily="2" charset="-78"/>
            </a:endParaRPr>
          </a:p>
          <a:p>
            <a:pPr lvl="1" algn="r" rtl="1"/>
            <a:r>
              <a:rPr lang="fa-IR" b="1" dirty="0">
                <a:cs typeface="B Nazanin" panose="00000400000000000000" pitchFamily="2" charset="-78"/>
              </a:rPr>
              <a:t>مرحله </a:t>
            </a:r>
            <a:r>
              <a:rPr lang="fa-IR" b="1" dirty="0">
                <a:cs typeface="B Nazanin" panose="00000400000000000000" pitchFamily="2" charset="-78"/>
                <a:hlinkMouseOver r:id="rId9" action="ppaction://hlinksldjump"/>
              </a:rPr>
              <a:t>دو </a:t>
            </a:r>
            <a:r>
              <a:rPr lang="fa-IR" b="1" dirty="0" smtClean="0">
                <a:cs typeface="B Nazanin" panose="00000400000000000000" pitchFamily="2" charset="-78"/>
              </a:rPr>
              <a:t>(فاز تنفسی </a:t>
            </a:r>
            <a:r>
              <a:rPr lang="fa-IR" b="1" dirty="0" smtClean="0">
                <a:cs typeface="B Nazanin" panose="00000400000000000000" pitchFamily="2" charset="-78"/>
                <a:hlinkClick r:id="rId9" action="ppaction://hlinksldjump"/>
              </a:rPr>
              <a:t>متوسط </a:t>
            </a:r>
            <a:r>
              <a:rPr lang="fa-IR" b="1" dirty="0" smtClean="0">
                <a:cs typeface="B Nazanin" panose="00000400000000000000" pitchFamily="2" charset="-78"/>
              </a:rPr>
              <a:t>/ </a:t>
            </a:r>
            <a:r>
              <a:rPr lang="fa-IR" b="1" dirty="0" smtClean="0">
                <a:cs typeface="B Nazanin" panose="00000400000000000000" pitchFamily="2" charset="-78"/>
                <a:hlinkClick r:id="rId10" action="ppaction://hlinksldjump"/>
              </a:rPr>
              <a:t>شدید</a:t>
            </a:r>
            <a:r>
              <a:rPr lang="fa-IR" b="1" dirty="0" smtClean="0">
                <a:cs typeface="B Nazanin" panose="00000400000000000000" pitchFamily="2" charset="-78"/>
              </a:rPr>
              <a:t>) </a:t>
            </a:r>
            <a:endParaRPr lang="fa-IR" b="1" dirty="0">
              <a:cs typeface="B Nazanin" panose="00000400000000000000" pitchFamily="2" charset="-78"/>
            </a:endParaRPr>
          </a:p>
          <a:p>
            <a:pPr lvl="1" algn="r" rtl="1"/>
            <a:r>
              <a:rPr lang="fa-IR" b="1" dirty="0">
                <a:cs typeface="B Nazanin" panose="00000400000000000000" pitchFamily="2" charset="-78"/>
              </a:rPr>
              <a:t>مرحله </a:t>
            </a:r>
            <a:r>
              <a:rPr lang="fa-IR" b="1" dirty="0">
                <a:cs typeface="B Nazanin" panose="00000400000000000000" pitchFamily="2" charset="-78"/>
                <a:hlinkClick r:id="rId11" action="ppaction://hlinksldjump"/>
              </a:rPr>
              <a:t>سه </a:t>
            </a:r>
            <a:r>
              <a:rPr lang="fa-IR" b="1" dirty="0" smtClean="0">
                <a:cs typeface="B Nazanin" panose="00000400000000000000" pitchFamily="2" charset="-78"/>
              </a:rPr>
              <a:t>(فاز </a:t>
            </a:r>
            <a:r>
              <a:rPr lang="fa-IR" b="1" dirty="0">
                <a:cs typeface="B Nazanin" panose="00000400000000000000" pitchFamily="2" charset="-78"/>
              </a:rPr>
              <a:t>تشدید </a:t>
            </a:r>
            <a:r>
              <a:rPr lang="fa-IR" b="1" dirty="0" smtClean="0">
                <a:cs typeface="B Nazanin" panose="00000400000000000000" pitchFamily="2" charset="-78"/>
              </a:rPr>
              <a:t>التهاب </a:t>
            </a:r>
            <a:r>
              <a:rPr lang="fa-IR" b="1" dirty="0">
                <a:cs typeface="B Nazanin" panose="00000400000000000000" pitchFamily="2" charset="-78"/>
              </a:rPr>
              <a:t>-بحرانی ) </a:t>
            </a:r>
            <a:r>
              <a:rPr lang="en-US" b="1" dirty="0"/>
              <a:t>Critical</a:t>
            </a:r>
            <a:endParaRPr lang="en-US" dirty="0"/>
          </a:p>
        </p:txBody>
      </p:sp>
      <p:sp>
        <p:nvSpPr>
          <p:cNvPr id="4" name="Rectangle 3"/>
          <p:cNvSpPr/>
          <p:nvPr/>
        </p:nvSpPr>
        <p:spPr>
          <a:xfrm>
            <a:off x="114300" y="6167735"/>
            <a:ext cx="8801100" cy="461665"/>
          </a:xfrm>
          <a:prstGeom prst="rect">
            <a:avLst/>
          </a:prstGeom>
        </p:spPr>
        <p:txBody>
          <a:bodyPr wrap="square">
            <a:spAutoFit/>
          </a:bodyPr>
          <a:lstStyle/>
          <a:p>
            <a:r>
              <a:rPr lang="fa-IR" sz="2400" b="1" dirty="0" smtClean="0"/>
              <a:t>*</a:t>
            </a:r>
            <a:r>
              <a:rPr lang="en-US" b="1" dirty="0" smtClean="0"/>
              <a:t>Public </a:t>
            </a:r>
            <a:r>
              <a:rPr lang="en-US" b="1" dirty="0"/>
              <a:t>health surveillance for </a:t>
            </a:r>
            <a:r>
              <a:rPr lang="en-US" b="1" dirty="0" smtClean="0"/>
              <a:t>COVID-19, </a:t>
            </a:r>
            <a:r>
              <a:rPr lang="en-US" b="1" dirty="0"/>
              <a:t>WHO Interim guidance </a:t>
            </a:r>
            <a:r>
              <a:rPr lang="en-US" b="1" dirty="0" smtClean="0"/>
              <a:t>8 August 2020</a:t>
            </a:r>
            <a:endParaRPr lang="en-US" b="1" dirty="0"/>
          </a:p>
        </p:txBody>
      </p:sp>
      <p:sp>
        <p:nvSpPr>
          <p:cNvPr id="6" name="Date Placeholder 5"/>
          <p:cNvSpPr>
            <a:spLocks noGrp="1"/>
          </p:cNvSpPr>
          <p:nvPr>
            <p:ph type="dt" sz="half" idx="10"/>
          </p:nvPr>
        </p:nvSpPr>
        <p:spPr/>
        <p:txBody>
          <a:bodyPr/>
          <a:lstStyle/>
          <a:p>
            <a:fld id="{B061FE0E-7376-4BBB-8F6E-274D47AE22CC}" type="datetime8">
              <a:rPr lang="fa-IR" smtClean="0"/>
              <a:pPr/>
              <a:t>21 مارس 21</a:t>
            </a:fld>
            <a:endParaRPr lang="en-US"/>
          </a:p>
        </p:txBody>
      </p:sp>
      <p:sp>
        <p:nvSpPr>
          <p:cNvPr id="7" name="Footer Placeholder 6"/>
          <p:cNvSpPr>
            <a:spLocks noGrp="1"/>
          </p:cNvSpPr>
          <p:nvPr>
            <p:ph type="ftr" sz="quarter" idx="11"/>
          </p:nvPr>
        </p:nvSpPr>
        <p:spPr>
          <a:xfrm>
            <a:off x="3124200" y="6356350"/>
            <a:ext cx="2895600" cy="501650"/>
          </a:xfrm>
        </p:spPr>
        <p:txBody>
          <a:bodyPr/>
          <a:lstStyle/>
          <a:p>
            <a:r>
              <a:rPr lang="en-US" dirty="0" smtClean="0"/>
              <a:t>Dr. </a:t>
            </a:r>
            <a:r>
              <a:rPr lang="en-US" dirty="0" err="1" smtClean="0"/>
              <a:t>Honarpisheh</a:t>
            </a:r>
            <a:r>
              <a:rPr lang="en-US" dirty="0" smtClean="0"/>
              <a:t> Hamid</a:t>
            </a:r>
            <a:r>
              <a:rPr lang="fa-IR" dirty="0" smtClean="0"/>
              <a:t> </a:t>
            </a:r>
            <a:r>
              <a:rPr lang="en-US" dirty="0" smtClean="0"/>
              <a:t> MD PhD dr.honarpishehh@gmail.com</a:t>
            </a:r>
          </a:p>
        </p:txBody>
      </p:sp>
      <p:sp>
        <p:nvSpPr>
          <p:cNvPr id="8" name="Slide Number Placeholder 7"/>
          <p:cNvSpPr>
            <a:spLocks noGrp="1"/>
          </p:cNvSpPr>
          <p:nvPr>
            <p:ph type="sldNum" sz="quarter" idx="12"/>
          </p:nvPr>
        </p:nvSpPr>
        <p:spPr>
          <a:xfrm>
            <a:off x="6553200" y="6167736"/>
            <a:ext cx="2133600" cy="553740"/>
          </a:xfrm>
        </p:spPr>
        <p:txBody>
          <a:bodyPr/>
          <a:lstStyle/>
          <a:p>
            <a:fld id="{2E25CA67-43F9-4FEB-A8A9-79087773B078}" type="slidenum">
              <a:rPr lang="en-US" smtClean="0"/>
              <a:pPr/>
              <a:t>4</a:t>
            </a:fld>
            <a:endParaRPr lang="en-US" dirty="0"/>
          </a:p>
        </p:txBody>
      </p:sp>
    </p:spTree>
    <p:extLst>
      <p:ext uri="{BB962C8B-B14F-4D97-AF65-F5344CB8AC3E}">
        <p14:creationId xmlns:p14="http://schemas.microsoft.com/office/powerpoint/2010/main" val="296253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2000"/>
                                        <p:tgtEl>
                                          <p:spTgt spid="3">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up)">
                                      <p:cBhvr>
                                        <p:cTn id="16" dur="2000"/>
                                        <p:tgtEl>
                                          <p:spTgt spid="3">
                                            <p:txEl>
                                              <p:pRg st="0" end="0"/>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2000"/>
                                        <p:tgtEl>
                                          <p:spTgt spid="3">
                                            <p:txEl>
                                              <p:pRg st="1" end="1"/>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2000"/>
                                        <p:tgtEl>
                                          <p:spTgt spid="3">
                                            <p:txEl>
                                              <p:pRg st="2" end="2"/>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up)">
                                      <p:cBhvr>
                                        <p:cTn id="25" dur="2000"/>
                                        <p:tgtEl>
                                          <p:spTgt spid="3">
                                            <p:txEl>
                                              <p:pRg st="3" end="3"/>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ipe(up)">
                                      <p:cBhvr>
                                        <p:cTn id="28" dur="2000"/>
                                        <p:tgtEl>
                                          <p:spTgt spid="3">
                                            <p:txEl>
                                              <p:pRg st="4" end="4"/>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ipe(up)">
                                      <p:cBhvr>
                                        <p:cTn id="31" dur="2000"/>
                                        <p:tgtEl>
                                          <p:spTgt spid="3">
                                            <p:txEl>
                                              <p:pRg st="5" end="5"/>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wipe(up)">
                                      <p:cBhvr>
                                        <p:cTn id="34" dur="2000"/>
                                        <p:tgtEl>
                                          <p:spTgt spid="3">
                                            <p:txEl>
                                              <p:pRg st="6" end="6"/>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up)">
                                      <p:cBhvr>
                                        <p:cTn id="37" dur="2000"/>
                                        <p:tgtEl>
                                          <p:spTgt spid="3">
                                            <p:txEl>
                                              <p:pRg st="7" end="7"/>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wipe(up)">
                                      <p:cBhvr>
                                        <p:cTn id="40" dur="2000"/>
                                        <p:tgtEl>
                                          <p:spTgt spid="3">
                                            <p:txEl>
                                              <p:pRg st="8" end="8"/>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wipe(up)">
                                      <p:cBhvr>
                                        <p:cTn id="43" dur="2000"/>
                                        <p:tgtEl>
                                          <p:spTgt spid="3">
                                            <p:txEl>
                                              <p:pRg st="9" end="9"/>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animEffect transition="in" filter="wipe(up)">
                                      <p:cBhvr>
                                        <p:cTn id="46" dur="2000"/>
                                        <p:tgtEl>
                                          <p:spTgt spid="3">
                                            <p:txEl>
                                              <p:pRg st="10" end="1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40</a:t>
            </a:fld>
            <a:endParaRPr lang="en-US"/>
          </a:p>
        </p:txBody>
      </p:sp>
      <p:sp>
        <p:nvSpPr>
          <p:cNvPr id="7" name="Content Placeholder 2"/>
          <p:cNvSpPr txBox="1">
            <a:spLocks/>
          </p:cNvSpPr>
          <p:nvPr/>
        </p:nvSpPr>
        <p:spPr>
          <a:xfrm>
            <a:off x="228600" y="1600200"/>
            <a:ext cx="8686800" cy="480060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p>
            <a:pPr algn="r" rtl="1"/>
            <a:r>
              <a:rPr lang="fa-IR" sz="2400" b="1" dirty="0" smtClean="0">
                <a:cs typeface="B Nazanin" panose="00000400000000000000" pitchFamily="2" charset="-78"/>
              </a:rPr>
              <a:t> اصلاح وضعیت تغذیه بیمار و کاهش باورهای غلط تغذیه ای </a:t>
            </a:r>
          </a:p>
          <a:p>
            <a:pPr algn="r" rtl="1"/>
            <a:r>
              <a:rPr lang="en-US" sz="2400" b="1" dirty="0" smtClean="0">
                <a:cs typeface="B Nazanin" panose="00000400000000000000" pitchFamily="2" charset="-78"/>
              </a:rPr>
              <a:t>o </a:t>
            </a:r>
            <a:r>
              <a:rPr lang="fa-IR" sz="2400" b="1" dirty="0" smtClean="0">
                <a:cs typeface="B Nazanin" panose="00000400000000000000" pitchFamily="2" charset="-78"/>
              </a:rPr>
              <a:t>دقت کنید که مصرف مایعات بیش از حد خصوصاً در سنین بالا ممکن است وضعیت اکسیژن رسانی را بدتر کند</a:t>
            </a:r>
          </a:p>
          <a:p>
            <a:pPr algn="r" rtl="1"/>
            <a:r>
              <a:rPr lang="en-US" sz="2400" b="1" dirty="0" smtClean="0">
                <a:cs typeface="B Nazanin" panose="00000400000000000000" pitchFamily="2" charset="-78"/>
              </a:rPr>
              <a:t>o </a:t>
            </a:r>
            <a:r>
              <a:rPr lang="fa-IR" sz="2400" b="1" dirty="0" smtClean="0">
                <a:cs typeface="B Nazanin" panose="00000400000000000000" pitchFamily="2" charset="-78"/>
              </a:rPr>
              <a:t>غذای بیمار باید غنی از پروتئین ها, ویتامین ها و املاح معدنی باشد</a:t>
            </a:r>
          </a:p>
          <a:p>
            <a:pPr algn="r" rtl="1"/>
            <a:r>
              <a:rPr lang="en-US" sz="2400" b="1" dirty="0" smtClean="0">
                <a:cs typeface="B Nazanin" panose="00000400000000000000" pitchFamily="2" charset="-78"/>
              </a:rPr>
              <a:t>o </a:t>
            </a:r>
            <a:r>
              <a:rPr lang="fa-IR" sz="2400" b="1" dirty="0" smtClean="0">
                <a:cs typeface="B Nazanin" panose="00000400000000000000" pitchFamily="2" charset="-78"/>
              </a:rPr>
              <a:t>در صورت تغذیه مناسب و استفاده کافی از میوه و سبزیجات تازه و لبنیات نیازی به مصرف مکمل نمی باشد و مصرف روتین مکمل های ویتامینی-املاح توصیه نمی شود</a:t>
            </a:r>
          </a:p>
          <a:p>
            <a:pPr algn="r" rtl="1"/>
            <a:r>
              <a:rPr lang="en-US" sz="2400" b="1" dirty="0" smtClean="0">
                <a:cs typeface="B Nazanin" panose="00000400000000000000" pitchFamily="2" charset="-78"/>
              </a:rPr>
              <a:t>o </a:t>
            </a:r>
            <a:r>
              <a:rPr lang="fa-IR" sz="2400" b="1" dirty="0" smtClean="0">
                <a:cs typeface="B Nazanin" panose="00000400000000000000" pitchFamily="2" charset="-78"/>
              </a:rPr>
              <a:t>در صورت فقر تغذیه ای</a:t>
            </a:r>
            <a:r>
              <a:rPr lang="fa-IR" sz="2400" dirty="0" smtClean="0">
                <a:cs typeface="B Nazanin" panose="00000400000000000000" pitchFamily="2" charset="-78"/>
              </a:rPr>
              <a:t>، </a:t>
            </a:r>
            <a:r>
              <a:rPr lang="fa-IR" sz="2400" b="1" dirty="0" smtClean="0">
                <a:cs typeface="B Nazanin" panose="00000400000000000000" pitchFamily="2" charset="-78"/>
              </a:rPr>
              <a:t>مکمل ویتامین </a:t>
            </a:r>
            <a:r>
              <a:rPr lang="en-US" sz="2400" b="1" dirty="0" smtClean="0">
                <a:cs typeface="B Nazanin" panose="00000400000000000000" pitchFamily="2" charset="-78"/>
              </a:rPr>
              <a:t>D، </a:t>
            </a:r>
            <a:r>
              <a:rPr lang="fa-IR" sz="2400" b="1" dirty="0" smtClean="0">
                <a:cs typeface="B Nazanin" panose="00000400000000000000" pitchFamily="2" charset="-78"/>
              </a:rPr>
              <a:t>زینک و سلنیوم ممکن است به بهبود وضعیت سیستم ایمنی کمک کنند. توجه شود با وجود شیوع بالای کمبود ویتامین </a:t>
            </a:r>
            <a:r>
              <a:rPr lang="en-US" sz="2400" b="1" dirty="0" smtClean="0">
                <a:cs typeface="B Nazanin" panose="00000400000000000000" pitchFamily="2" charset="-78"/>
              </a:rPr>
              <a:t>D </a:t>
            </a:r>
            <a:r>
              <a:rPr lang="fa-IR" sz="2400" b="1" dirty="0" smtClean="0">
                <a:cs typeface="B Nazanin" panose="00000400000000000000" pitchFamily="2" charset="-78"/>
              </a:rPr>
              <a:t>در کشور ما، بسیاری از افراد قبلا دوزهای بالای این مکمل را دریافت کرده و یا در حال مصرف هستند. از این رو باید خطر مسمومیت با ویتامین </a:t>
            </a:r>
            <a:r>
              <a:rPr lang="en-US" sz="2400" b="1" dirty="0" smtClean="0">
                <a:cs typeface="B Nazanin" panose="00000400000000000000" pitchFamily="2" charset="-78"/>
              </a:rPr>
              <a:t>D </a:t>
            </a:r>
            <a:r>
              <a:rPr lang="fa-IR" sz="2400" b="1" dirty="0" smtClean="0">
                <a:cs typeface="B Nazanin" panose="00000400000000000000" pitchFamily="2" charset="-78"/>
              </a:rPr>
              <a:t>در نظر گرفته شود. تاریخچه مصرف مکمل از بیمار گرفته شود. در صورت منفی بودن تاریخچه ، پرل ویتامین </a:t>
            </a:r>
            <a:r>
              <a:rPr lang="en-US" sz="2400" b="1" dirty="0" smtClean="0">
                <a:cs typeface="B Nazanin" panose="00000400000000000000" pitchFamily="2" charset="-78"/>
              </a:rPr>
              <a:t>D </a:t>
            </a:r>
            <a:r>
              <a:rPr lang="fa-IR" sz="2400" b="1" dirty="0" smtClean="0">
                <a:cs typeface="B Nazanin" panose="00000400000000000000" pitchFamily="2" charset="-78"/>
              </a:rPr>
              <a:t>۵۰۰۰۰</a:t>
            </a:r>
            <a:r>
              <a:rPr lang="en-US" sz="2400" b="1" dirty="0" smtClean="0">
                <a:cs typeface="B Nazanin" panose="00000400000000000000" pitchFamily="2" charset="-78"/>
              </a:rPr>
              <a:t> </a:t>
            </a:r>
            <a:r>
              <a:rPr lang="fa-IR" sz="2400" b="1" dirty="0" smtClean="0">
                <a:cs typeface="B Nazanin" panose="00000400000000000000" pitchFamily="2" charset="-78"/>
              </a:rPr>
              <a:t>واحدی هر هفته برای ۸ تا ۱۲ هفته می تواند تجویز شود</a:t>
            </a:r>
            <a:r>
              <a:rPr lang="fa-IR" sz="2400" b="1" dirty="0" smtClean="0">
                <a:cs typeface="B Mitra" pitchFamily="2" charset="-78"/>
              </a:rPr>
              <a:t>.</a:t>
            </a:r>
          </a:p>
        </p:txBody>
      </p:sp>
      <p:sp>
        <p:nvSpPr>
          <p:cNvPr id="8" name="Title 1"/>
          <p:cNvSpPr txBox="1">
            <a:spLocks/>
          </p:cNvSpPr>
          <p:nvPr/>
        </p:nvSpPr>
        <p:spPr>
          <a:xfrm>
            <a:off x="440094" y="292684"/>
            <a:ext cx="8229600" cy="1143000"/>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rtl="1"/>
            <a:r>
              <a:rPr lang="fa-IR" sz="5400" b="1" dirty="0" smtClean="0">
                <a:cs typeface="B Titr" panose="00000700000000000000" pitchFamily="2" charset="-78"/>
              </a:rPr>
              <a:t>تغذیه </a:t>
            </a:r>
            <a:r>
              <a:rPr lang="fa-IR" sz="5400" b="1" dirty="0" smtClean="0">
                <a:cs typeface="B Titr" panose="00000700000000000000" pitchFamily="2" charset="-78"/>
              </a:rPr>
              <a:t>متناسب، </a:t>
            </a:r>
            <a:r>
              <a:rPr lang="fa-IR" sz="5400" b="1" dirty="0" smtClean="0">
                <a:cs typeface="B Titr" panose="00000700000000000000" pitchFamily="2" charset="-78"/>
              </a:rPr>
              <a:t>مایعات کافی</a:t>
            </a:r>
          </a:p>
        </p:txBody>
      </p:sp>
    </p:spTree>
    <p:extLst>
      <p:ext uri="{BB962C8B-B14F-4D97-AF65-F5344CB8AC3E}">
        <p14:creationId xmlns:p14="http://schemas.microsoft.com/office/powerpoint/2010/main" val="226539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2000"/>
                            </p:stCondLst>
                            <p:childTnLst>
                              <p:par>
                                <p:cTn id="20" presetID="7" presetClass="entr" presetSubtype="8" fill="hold" grpId="0" nodeType="afterEffect">
                                  <p:stCondLst>
                                    <p:cond delay="0"/>
                                  </p:stCondLst>
                                  <p:iterate type="wd">
                                    <p:tmPct val="10000"/>
                                  </p:iterate>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2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16800"/>
                            </p:stCondLst>
                            <p:childTnLst>
                              <p:par>
                                <p:cTn id="25" presetID="7" presetClass="entr" presetSubtype="8" fill="hold" grpId="0" nodeType="afterEffect">
                                  <p:stCondLst>
                                    <p:cond delay="0"/>
                                  </p:stCondLst>
                                  <p:iterate type="wd">
                                    <p:tmPct val="10000"/>
                                  </p:iterate>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2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24600"/>
                            </p:stCondLst>
                            <p:childTnLst>
                              <p:par>
                                <p:cTn id="30" presetID="7" presetClass="entr" presetSubtype="8" fill="hold" grpId="0" nodeType="afterEffect">
                                  <p:stCondLst>
                                    <p:cond delay="0"/>
                                  </p:stCondLst>
                                  <p:iterate type="wd">
                                    <p:tmPct val="10000"/>
                                  </p:iterate>
                                  <p:childTnLst>
                                    <p:set>
                                      <p:cBhvr>
                                        <p:cTn id="31" dur="1" fill="hold">
                                          <p:stCondLst>
                                            <p:cond delay="0"/>
                                          </p:stCondLst>
                                        </p:cTn>
                                        <p:tgtEl>
                                          <p:spTgt spid="7">
                                            <p:txEl>
                                              <p:pRg st="4" end="4"/>
                                            </p:txEl>
                                          </p:spTgt>
                                        </p:tgtEl>
                                        <p:attrNameLst>
                                          <p:attrName>style.visibility</p:attrName>
                                        </p:attrNameLst>
                                      </p:cBhvr>
                                      <p:to>
                                        <p:strVal val="visible"/>
                                      </p:to>
                                    </p:set>
                                    <p:anim calcmode="lin" valueType="num">
                                      <p:cBhvr additive="base">
                                        <p:cTn id="32" dur="20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3" dur="20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41</a:t>
            </a:fld>
            <a:endParaRPr lang="en-US"/>
          </a:p>
        </p:txBody>
      </p:sp>
      <p:sp>
        <p:nvSpPr>
          <p:cNvPr id="7" name="Content Placeholder 2"/>
          <p:cNvSpPr txBox="1">
            <a:spLocks/>
          </p:cNvSpPr>
          <p:nvPr/>
        </p:nvSpPr>
        <p:spPr>
          <a:xfrm>
            <a:off x="228600" y="1683300"/>
            <a:ext cx="8686800" cy="4800600"/>
          </a:xfrm>
          <a:prstGeom prst="rect">
            <a:avLst/>
          </a:prstGeom>
          <a:solidFill>
            <a:schemeClr val="tx2">
              <a:lumMod val="40000"/>
              <a:lumOff val="60000"/>
            </a:schemeClr>
          </a:solidFill>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p>
            <a:pPr algn="r" rtl="1"/>
            <a:r>
              <a:rPr lang="fa-IR" sz="3200" b="1" dirty="0" smtClean="0">
                <a:cs typeface="B Nazanin" panose="00000400000000000000" pitchFamily="2" charset="-78"/>
              </a:rPr>
              <a:t>برقراری </a:t>
            </a:r>
            <a:r>
              <a:rPr lang="fa-IR" sz="3200" b="1" dirty="0">
                <a:cs typeface="B Nazanin" panose="00000400000000000000" pitchFamily="2" charset="-78"/>
              </a:rPr>
              <a:t>تهویه مناسب از طریق باز کردن در یا پنجره ها </a:t>
            </a:r>
            <a:r>
              <a:rPr lang="fa-IR" sz="3200" b="1" dirty="0" smtClean="0">
                <a:cs typeface="B Nazanin" panose="00000400000000000000" pitchFamily="2" charset="-78"/>
              </a:rPr>
              <a:t>(بهتر </a:t>
            </a:r>
            <a:r>
              <a:rPr lang="fa-IR" sz="3200" b="1" dirty="0">
                <a:cs typeface="B Nazanin" panose="00000400000000000000" pitchFamily="2" charset="-78"/>
              </a:rPr>
              <a:t>است از </a:t>
            </a:r>
            <a:r>
              <a:rPr lang="fa-IR" sz="3200" b="1" dirty="0">
                <a:solidFill>
                  <a:srgbClr val="FF0000"/>
                </a:solidFill>
                <a:cs typeface="B Nazanin" panose="00000400000000000000" pitchFamily="2" charset="-78"/>
              </a:rPr>
              <a:t>پنکه</a:t>
            </a:r>
            <a:r>
              <a:rPr lang="fa-IR" sz="3200" b="1" dirty="0">
                <a:cs typeface="B Nazanin" panose="00000400000000000000" pitchFamily="2" charset="-78"/>
              </a:rPr>
              <a:t> استفاده نشود چرا </a:t>
            </a:r>
            <a:r>
              <a:rPr lang="fa-IR" sz="3200" b="1" dirty="0" smtClean="0">
                <a:cs typeface="B Nazanin" panose="00000400000000000000" pitchFamily="2" charset="-78"/>
              </a:rPr>
              <a:t>که ممکن </a:t>
            </a:r>
            <a:r>
              <a:rPr lang="fa-IR" sz="3200" b="1" dirty="0">
                <a:cs typeface="B Nazanin" panose="00000400000000000000" pitchFamily="2" charset="-78"/>
              </a:rPr>
              <a:t>است باعث انتشار ویروس </a:t>
            </a:r>
            <a:r>
              <a:rPr lang="fa-IR" sz="3200" b="1" dirty="0" smtClean="0">
                <a:cs typeface="B Nazanin" panose="00000400000000000000" pitchFamily="2" charset="-78"/>
              </a:rPr>
              <a:t>شود)</a:t>
            </a:r>
            <a:endParaRPr lang="fa-IR" sz="3200" b="1" dirty="0">
              <a:cs typeface="B Nazanin" panose="00000400000000000000" pitchFamily="2" charset="-78"/>
            </a:endParaRPr>
          </a:p>
        </p:txBody>
      </p:sp>
      <p:sp>
        <p:nvSpPr>
          <p:cNvPr id="8" name="Title 1"/>
          <p:cNvSpPr txBox="1">
            <a:spLocks/>
          </p:cNvSpPr>
          <p:nvPr/>
        </p:nvSpPr>
        <p:spPr>
          <a:xfrm>
            <a:off x="457200" y="304800"/>
            <a:ext cx="8229600" cy="1143000"/>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rtl="1"/>
            <a:r>
              <a:rPr lang="fa-IR" sz="5400" b="1" dirty="0">
                <a:cs typeface="B Titr" panose="00000700000000000000" pitchFamily="2" charset="-78"/>
              </a:rPr>
              <a:t>تهویه محیط</a:t>
            </a:r>
          </a:p>
        </p:txBody>
      </p:sp>
    </p:spTree>
    <p:extLst>
      <p:ext uri="{BB962C8B-B14F-4D97-AF65-F5344CB8AC3E}">
        <p14:creationId xmlns:p14="http://schemas.microsoft.com/office/powerpoint/2010/main" val="139125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42</a:t>
            </a:fld>
            <a:endParaRPr lang="en-US"/>
          </a:p>
        </p:txBody>
      </p:sp>
      <p:sp>
        <p:nvSpPr>
          <p:cNvPr id="7" name="Content Placeholder 2"/>
          <p:cNvSpPr txBox="1">
            <a:spLocks noGrp="1"/>
          </p:cNvSpPr>
          <p:nvPr>
            <p:ph idx="1"/>
          </p:nvPr>
        </p:nvSpPr>
        <p:spPr>
          <a:xfrm>
            <a:off x="152400" y="1798638"/>
            <a:ext cx="8610600" cy="505936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algn="r" rtl="1"/>
            <a:r>
              <a:rPr lang="fa-IR" sz="2000" b="1" dirty="0" smtClean="0"/>
              <a:t>توصیه </a:t>
            </a:r>
            <a:r>
              <a:rPr lang="fa-IR" sz="2000" b="1" dirty="0"/>
              <a:t>هایی برای </a:t>
            </a:r>
            <a:r>
              <a:rPr lang="fa-IR" sz="2000" b="1" dirty="0" smtClean="0"/>
              <a:t>کاهش </a:t>
            </a:r>
            <a:r>
              <a:rPr lang="fa-IR" sz="2000" b="1" dirty="0" smtClean="0">
                <a:solidFill>
                  <a:srgbClr val="FF0000"/>
                </a:solidFill>
              </a:rPr>
              <a:t>بیخوابی</a:t>
            </a:r>
            <a:r>
              <a:rPr lang="fa-IR" sz="2000" b="1" dirty="0" smtClean="0"/>
              <a:t>، </a:t>
            </a:r>
            <a:r>
              <a:rPr lang="fa-IR" sz="2000" b="1" dirty="0">
                <a:solidFill>
                  <a:srgbClr val="FF0000"/>
                </a:solidFill>
              </a:rPr>
              <a:t>اضطراب</a:t>
            </a:r>
            <a:r>
              <a:rPr lang="fa-IR" sz="2000" b="1" dirty="0"/>
              <a:t> و </a:t>
            </a:r>
            <a:r>
              <a:rPr lang="fa-IR" sz="2000" b="1" dirty="0">
                <a:solidFill>
                  <a:srgbClr val="FF0000"/>
                </a:solidFill>
              </a:rPr>
              <a:t>افسردگی</a:t>
            </a:r>
            <a:r>
              <a:rPr lang="fa-IR" sz="2000" b="1" dirty="0"/>
              <a:t> در بیماران مبتلا به کووید- </a:t>
            </a:r>
            <a:r>
              <a:rPr lang="fa-IR" sz="2000" b="1" dirty="0" smtClean="0"/>
              <a:t>۱۹:</a:t>
            </a:r>
          </a:p>
          <a:p>
            <a:pPr algn="r" rtl="1"/>
            <a:r>
              <a:rPr lang="en-US" sz="2000" b="1" dirty="0" smtClean="0"/>
              <a:t> </a:t>
            </a:r>
            <a:r>
              <a:rPr lang="fa-IR" sz="2000" b="1" dirty="0"/>
              <a:t>با روش های مختلف غیر حضوری و </a:t>
            </a:r>
            <a:r>
              <a:rPr lang="fa-IR" sz="2000" b="1" dirty="0" smtClean="0"/>
              <a:t>مجازی, </a:t>
            </a:r>
            <a:r>
              <a:rPr lang="fa-IR" sz="2000" b="1" i="1" u="sng" dirty="0"/>
              <a:t>ارتباط</a:t>
            </a:r>
            <a:r>
              <a:rPr lang="fa-IR" sz="2000" b="1" dirty="0"/>
              <a:t> خود را با دوستان و اقوام حفظ کنند</a:t>
            </a:r>
          </a:p>
          <a:p>
            <a:pPr algn="r" rtl="1"/>
            <a:r>
              <a:rPr lang="fa-IR" sz="2000" b="1" dirty="0" smtClean="0"/>
              <a:t>تا </a:t>
            </a:r>
            <a:r>
              <a:rPr lang="fa-IR" sz="2000" b="1" dirty="0"/>
              <a:t>جایی که می توانند از </a:t>
            </a:r>
            <a:r>
              <a:rPr lang="fa-IR" sz="2000" b="1" dirty="0">
                <a:solidFill>
                  <a:srgbClr val="FF0000"/>
                </a:solidFill>
              </a:rPr>
              <a:t>شنیدن اخبار در مورد بیماری</a:t>
            </a:r>
            <a:r>
              <a:rPr lang="fa-IR" sz="2000" b="1" dirty="0"/>
              <a:t> خودداری کنند و سرگرمی </a:t>
            </a:r>
            <a:r>
              <a:rPr lang="fa-IR" sz="2000" b="1" dirty="0" smtClean="0"/>
              <a:t>های صوتی </a:t>
            </a:r>
            <a:r>
              <a:rPr lang="fa-IR" sz="2000" b="1" dirty="0"/>
              <a:t>و تصویری دیگر را داشته باشند</a:t>
            </a:r>
          </a:p>
          <a:p>
            <a:pPr algn="r" rtl="1"/>
            <a:r>
              <a:rPr lang="fa-IR" sz="2000" b="1" dirty="0" smtClean="0"/>
              <a:t>سعی </a:t>
            </a:r>
            <a:r>
              <a:rPr lang="fa-IR" sz="2000" b="1" dirty="0"/>
              <a:t>کنند </a:t>
            </a:r>
            <a:r>
              <a:rPr lang="fa-IR" sz="2000" b="1" i="1" u="sng" dirty="0"/>
              <a:t>حداقل در شبانه روز </a:t>
            </a:r>
            <a:r>
              <a:rPr lang="fa-IR" sz="2000" b="1" i="1" u="sng" dirty="0" smtClean="0"/>
              <a:t>۸ </a:t>
            </a:r>
            <a:r>
              <a:rPr lang="fa-IR" sz="2000" b="1" i="1" u="sng" dirty="0"/>
              <a:t>ساعت بخوابند</a:t>
            </a:r>
          </a:p>
          <a:p>
            <a:pPr algn="r" rtl="1"/>
            <a:r>
              <a:rPr lang="fa-IR" sz="2000" b="1" dirty="0" smtClean="0"/>
              <a:t>سرگرمی </a:t>
            </a:r>
            <a:r>
              <a:rPr lang="fa-IR" sz="2000" b="1" dirty="0"/>
              <a:t>هایی نظیر </a:t>
            </a:r>
            <a:r>
              <a:rPr lang="fa-IR" sz="2000" b="1" u="sng" dirty="0"/>
              <a:t>باغبانی</a:t>
            </a:r>
            <a:r>
              <a:rPr lang="fa-IR" sz="2000" b="1" dirty="0"/>
              <a:t> </a:t>
            </a:r>
            <a:r>
              <a:rPr lang="fa-IR" sz="2000" b="1" dirty="0" smtClean="0"/>
              <a:t>(در </a:t>
            </a:r>
            <a:r>
              <a:rPr lang="fa-IR" sz="2000" b="1" dirty="0"/>
              <a:t>صورت </a:t>
            </a:r>
            <a:r>
              <a:rPr lang="fa-IR" sz="2000" b="1" dirty="0" smtClean="0"/>
              <a:t>دسترسی) </a:t>
            </a:r>
            <a:r>
              <a:rPr lang="fa-IR" sz="2000" b="1" dirty="0"/>
              <a:t>و عدم انجام </a:t>
            </a:r>
            <a:r>
              <a:rPr lang="fa-IR" sz="2000" b="1" dirty="0">
                <a:solidFill>
                  <a:srgbClr val="FF0000"/>
                </a:solidFill>
              </a:rPr>
              <a:t>فعالیت های فیزیکی </a:t>
            </a:r>
            <a:r>
              <a:rPr lang="fa-IR" sz="2000" b="1" dirty="0" smtClean="0">
                <a:solidFill>
                  <a:srgbClr val="FF0000"/>
                </a:solidFill>
              </a:rPr>
              <a:t>سنگین </a:t>
            </a:r>
            <a:r>
              <a:rPr lang="fa-IR" sz="2000" b="1" dirty="0" smtClean="0"/>
              <a:t>بسیار </a:t>
            </a:r>
            <a:r>
              <a:rPr lang="fa-IR" sz="2000" b="1" dirty="0"/>
              <a:t>مناسب است</a:t>
            </a:r>
          </a:p>
          <a:p>
            <a:pPr algn="r" rtl="1"/>
            <a:r>
              <a:rPr lang="en-US" sz="2000" b="1" dirty="0"/>
              <a:t>o </a:t>
            </a:r>
            <a:r>
              <a:rPr lang="fa-IR" sz="2000" b="1" dirty="0"/>
              <a:t>موقع خواب و استراحت, </a:t>
            </a:r>
            <a:r>
              <a:rPr lang="fa-IR" sz="2000" b="1" dirty="0">
                <a:solidFill>
                  <a:srgbClr val="FF0000"/>
                </a:solidFill>
              </a:rPr>
              <a:t>تلفن همراه </a:t>
            </a:r>
            <a:r>
              <a:rPr lang="fa-IR" sz="2000" b="1" dirty="0"/>
              <a:t>خود را خاموش کنند</a:t>
            </a:r>
          </a:p>
          <a:p>
            <a:pPr algn="r" rtl="1"/>
            <a:r>
              <a:rPr lang="en-US" sz="2000" b="1" dirty="0"/>
              <a:t>o </a:t>
            </a:r>
            <a:r>
              <a:rPr lang="fa-IR" sz="2000" b="1" dirty="0"/>
              <a:t>روزانه </a:t>
            </a:r>
            <a:r>
              <a:rPr lang="fa-IR" sz="2000" b="1" i="1" u="sng" dirty="0"/>
              <a:t>فعالیت های ساده </a:t>
            </a:r>
            <a:r>
              <a:rPr lang="fa-IR" sz="2000" b="1" i="1" u="sng" dirty="0" smtClean="0"/>
              <a:t>ورزشی </a:t>
            </a:r>
            <a:r>
              <a:rPr lang="fa-IR" sz="2000" b="1" dirty="0" smtClean="0"/>
              <a:t>(در منزل) </a:t>
            </a:r>
            <a:r>
              <a:rPr lang="fa-IR" sz="2000" b="1" dirty="0"/>
              <a:t>داشته باشند</a:t>
            </a:r>
          </a:p>
          <a:p>
            <a:pPr algn="r" rtl="1"/>
            <a:r>
              <a:rPr lang="en-US" sz="2000" b="1" dirty="0"/>
              <a:t>o </a:t>
            </a:r>
            <a:r>
              <a:rPr lang="fa-IR" sz="2000" b="1" i="1" u="sng" dirty="0"/>
              <a:t>مایعات کافی </a:t>
            </a:r>
            <a:r>
              <a:rPr lang="fa-IR" sz="2000" b="1" dirty="0"/>
              <a:t>بنوشند</a:t>
            </a:r>
          </a:p>
          <a:p>
            <a:pPr algn="r" rtl="1"/>
            <a:r>
              <a:rPr lang="en-US" sz="2000" b="1" dirty="0"/>
              <a:t>o </a:t>
            </a:r>
            <a:r>
              <a:rPr lang="fa-IR" sz="2000" b="1" dirty="0"/>
              <a:t>در صورت امکان روش های گوناگون آرام سازی نظیر </a:t>
            </a:r>
            <a:r>
              <a:rPr lang="fa-IR" sz="2000" b="1" i="1" u="sng" dirty="0">
                <a:solidFill>
                  <a:schemeClr val="tx1"/>
                </a:solidFill>
              </a:rPr>
              <a:t>یوگا</a:t>
            </a:r>
            <a:r>
              <a:rPr lang="fa-IR" sz="2000" b="1" dirty="0">
                <a:solidFill>
                  <a:schemeClr val="tx1"/>
                </a:solidFill>
              </a:rPr>
              <a:t> </a:t>
            </a:r>
            <a:r>
              <a:rPr lang="fa-IR" sz="2000" b="1" dirty="0"/>
              <a:t>بسیار کمک کننده است. </a:t>
            </a:r>
            <a:r>
              <a:rPr lang="fa-IR" sz="2000" b="1" dirty="0" smtClean="0"/>
              <a:t>آموزش این </a:t>
            </a:r>
            <a:r>
              <a:rPr lang="fa-IR" sz="2000" b="1" dirty="0"/>
              <a:t>روش های حتی بصورت مجازی امکان پذیر </a:t>
            </a:r>
            <a:r>
              <a:rPr lang="fa-IR" sz="2000" b="1" dirty="0" smtClean="0"/>
              <a:t>است</a:t>
            </a:r>
            <a:r>
              <a:rPr lang="fa-IR" sz="2400" b="1" dirty="0" smtClean="0">
                <a:cs typeface="B Nazanin" panose="00000400000000000000" pitchFamily="2" charset="-78"/>
              </a:rPr>
              <a:t>.</a:t>
            </a:r>
            <a:endParaRPr lang="fa-IR" sz="2400" b="1" dirty="0">
              <a:cs typeface="B Nazanin" panose="00000400000000000000" pitchFamily="2" charset="-78"/>
            </a:endParaRPr>
          </a:p>
        </p:txBody>
      </p:sp>
      <p:sp>
        <p:nvSpPr>
          <p:cNvPr id="8" name="Title 1"/>
          <p:cNvSpPr txBox="1">
            <a:spLocks/>
          </p:cNvSpPr>
          <p:nvPr/>
        </p:nvSpPr>
        <p:spPr>
          <a:xfrm>
            <a:off x="75282" y="457200"/>
            <a:ext cx="8634845" cy="109696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fontScale="70000" lnSpcReduction="20000"/>
          </a:bodyPr>
          <a:lstStyle/>
          <a:p>
            <a:pPr algn="ctr" rtl="1"/>
            <a:r>
              <a:rPr lang="fa-IR" sz="5400" b="1" dirty="0">
                <a:cs typeface="B Titr" panose="00000700000000000000" pitchFamily="2" charset="-78"/>
              </a:rPr>
              <a:t>فراهم کردن حداقل امکانات حمایت روانی-اجتماعی</a:t>
            </a:r>
          </a:p>
        </p:txBody>
      </p:sp>
    </p:spTree>
    <p:extLst>
      <p:ext uri="{BB962C8B-B14F-4D97-AF65-F5344CB8AC3E}">
        <p14:creationId xmlns:p14="http://schemas.microsoft.com/office/powerpoint/2010/main" val="182538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iterate type="wd">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2000" fill="hold"/>
                                        <p:tgtEl>
                                          <p:spTgt spid="7">
                                            <p:bg/>
                                          </p:spTgt>
                                        </p:tgtEl>
                                        <p:attrNameLst>
                                          <p:attrName>ppt_x</p:attrName>
                                        </p:attrNameLst>
                                      </p:cBhvr>
                                      <p:tavLst>
                                        <p:tav tm="0">
                                          <p:val>
                                            <p:strVal val="0-#ppt_w/2"/>
                                          </p:val>
                                        </p:tav>
                                        <p:tav tm="100000">
                                          <p:val>
                                            <p:strVal val="#ppt_x"/>
                                          </p:val>
                                        </p:tav>
                                      </p:tavLst>
                                    </p:anim>
                                    <p:anim calcmode="lin" valueType="num">
                                      <p:cBhvr additive="base">
                                        <p:cTn id="8" dur="20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8" fill="hold" grpId="0" nodeType="afterEffect">
                                  <p:stCondLst>
                                    <p:cond delay="0"/>
                                  </p:stCondLst>
                                  <p:iterate type="wd">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2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7" presetClass="entr" presetSubtype="8" fill="hold" grpId="0" nodeType="afterEffect">
                                  <p:stCondLst>
                                    <p:cond delay="0"/>
                                  </p:stCondLst>
                                  <p:iterate type="wd">
                                    <p:tmPct val="10000"/>
                                  </p:iterate>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2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2600"/>
                            </p:stCondLst>
                            <p:childTnLst>
                              <p:par>
                                <p:cTn id="20" presetID="7" presetClass="entr" presetSubtype="8" fill="hold" grpId="0" nodeType="afterEffect">
                                  <p:stCondLst>
                                    <p:cond delay="0"/>
                                  </p:stCondLst>
                                  <p:iterate type="wd">
                                    <p:tmPct val="10000"/>
                                  </p:iterate>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2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19000"/>
                            </p:stCondLst>
                            <p:childTnLst>
                              <p:par>
                                <p:cTn id="25" presetID="7" presetClass="entr" presetSubtype="8" fill="hold" grpId="0" nodeType="afterEffect">
                                  <p:stCondLst>
                                    <p:cond delay="0"/>
                                  </p:stCondLst>
                                  <p:iterate type="wd">
                                    <p:tmPct val="10000"/>
                                  </p:iterate>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2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8" dur="20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22600"/>
                            </p:stCondLst>
                            <p:childTnLst>
                              <p:par>
                                <p:cTn id="30" presetID="7" presetClass="entr" presetSubtype="8" fill="hold" grpId="0" nodeType="afterEffect">
                                  <p:stCondLst>
                                    <p:cond delay="0"/>
                                  </p:stCondLst>
                                  <p:iterate type="wd">
                                    <p:tmPct val="10000"/>
                                  </p:iterate>
                                  <p:childTnLst>
                                    <p:set>
                                      <p:cBhvr>
                                        <p:cTn id="31" dur="1" fill="hold">
                                          <p:stCondLst>
                                            <p:cond delay="0"/>
                                          </p:stCondLst>
                                        </p:cTn>
                                        <p:tgtEl>
                                          <p:spTgt spid="7">
                                            <p:txEl>
                                              <p:pRg st="4" end="4"/>
                                            </p:txEl>
                                          </p:spTgt>
                                        </p:tgtEl>
                                        <p:attrNameLst>
                                          <p:attrName>style.visibility</p:attrName>
                                        </p:attrNameLst>
                                      </p:cBhvr>
                                      <p:to>
                                        <p:strVal val="visible"/>
                                      </p:to>
                                    </p:set>
                                    <p:anim calcmode="lin" valueType="num">
                                      <p:cBhvr additive="base">
                                        <p:cTn id="32" dur="20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3" dur="20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4" fill="hold">
                            <p:stCondLst>
                              <p:cond delay="28200"/>
                            </p:stCondLst>
                            <p:childTnLst>
                              <p:par>
                                <p:cTn id="35" presetID="7" presetClass="entr" presetSubtype="8" fill="hold" grpId="0" nodeType="afterEffect">
                                  <p:stCondLst>
                                    <p:cond delay="0"/>
                                  </p:stCondLst>
                                  <p:iterate type="wd">
                                    <p:tmPct val="10000"/>
                                  </p:iterate>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20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par>
                          <p:cTn id="39" fill="hold">
                            <p:stCondLst>
                              <p:cond delay="32400"/>
                            </p:stCondLst>
                            <p:childTnLst>
                              <p:par>
                                <p:cTn id="40" presetID="7" presetClass="entr" presetSubtype="8" fill="hold" grpId="0" nodeType="afterEffect">
                                  <p:stCondLst>
                                    <p:cond delay="0"/>
                                  </p:stCondLst>
                                  <p:iterate type="wd">
                                    <p:tmPct val="10000"/>
                                  </p:iterate>
                                  <p:childTnLst>
                                    <p:set>
                                      <p:cBhvr>
                                        <p:cTn id="41" dur="1" fill="hold">
                                          <p:stCondLst>
                                            <p:cond delay="0"/>
                                          </p:stCondLst>
                                        </p:cTn>
                                        <p:tgtEl>
                                          <p:spTgt spid="7">
                                            <p:txEl>
                                              <p:pRg st="6" end="6"/>
                                            </p:txEl>
                                          </p:spTgt>
                                        </p:tgtEl>
                                        <p:attrNameLst>
                                          <p:attrName>style.visibility</p:attrName>
                                        </p:attrNameLst>
                                      </p:cBhvr>
                                      <p:to>
                                        <p:strVal val="visible"/>
                                      </p:to>
                                    </p:set>
                                    <p:anim calcmode="lin" valueType="num">
                                      <p:cBhvr additive="base">
                                        <p:cTn id="42" dur="20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3" dur="20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44" fill="hold">
                            <p:stCondLst>
                              <p:cond delay="36600"/>
                            </p:stCondLst>
                            <p:childTnLst>
                              <p:par>
                                <p:cTn id="45" presetID="7" presetClass="entr" presetSubtype="8" fill="hold" grpId="0" nodeType="afterEffect">
                                  <p:stCondLst>
                                    <p:cond delay="0"/>
                                  </p:stCondLst>
                                  <p:iterate type="wd">
                                    <p:tmPct val="10000"/>
                                  </p:iterate>
                                  <p:childTnLst>
                                    <p:set>
                                      <p:cBhvr>
                                        <p:cTn id="46" dur="1" fill="hold">
                                          <p:stCondLst>
                                            <p:cond delay="0"/>
                                          </p:stCondLst>
                                        </p:cTn>
                                        <p:tgtEl>
                                          <p:spTgt spid="7">
                                            <p:txEl>
                                              <p:pRg st="7" end="7"/>
                                            </p:txEl>
                                          </p:spTgt>
                                        </p:tgtEl>
                                        <p:attrNameLst>
                                          <p:attrName>style.visibility</p:attrName>
                                        </p:attrNameLst>
                                      </p:cBhvr>
                                      <p:to>
                                        <p:strVal val="visible"/>
                                      </p:to>
                                    </p:set>
                                    <p:anim calcmode="lin" valueType="num">
                                      <p:cBhvr additive="base">
                                        <p:cTn id="47" dur="20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8" dur="20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par>
                          <p:cTn id="49" fill="hold">
                            <p:stCondLst>
                              <p:cond delay="39200"/>
                            </p:stCondLst>
                            <p:childTnLst>
                              <p:par>
                                <p:cTn id="50" presetID="7" presetClass="entr" presetSubtype="8" fill="hold" grpId="0" nodeType="afterEffect">
                                  <p:stCondLst>
                                    <p:cond delay="0"/>
                                  </p:stCondLst>
                                  <p:iterate type="wd">
                                    <p:tmPct val="10000"/>
                                  </p:iterate>
                                  <p:childTnLst>
                                    <p:set>
                                      <p:cBhvr>
                                        <p:cTn id="51" dur="1" fill="hold">
                                          <p:stCondLst>
                                            <p:cond delay="0"/>
                                          </p:stCondLst>
                                        </p:cTn>
                                        <p:tgtEl>
                                          <p:spTgt spid="7">
                                            <p:txEl>
                                              <p:pRg st="8" end="8"/>
                                            </p:txEl>
                                          </p:spTgt>
                                        </p:tgtEl>
                                        <p:attrNameLst>
                                          <p:attrName>style.visibility</p:attrName>
                                        </p:attrNameLst>
                                      </p:cBhvr>
                                      <p:to>
                                        <p:strVal val="visible"/>
                                      </p:to>
                                    </p:set>
                                    <p:anim calcmode="lin" valueType="num">
                                      <p:cBhvr additive="base">
                                        <p:cTn id="52" dur="20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53" dur="20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right)">
                                      <p:cBhvr>
                                        <p:cTn id="5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p:bldP spid="8"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92162"/>
          </a:xfrm>
        </p:spPr>
        <p:txBody>
          <a:bodyPr>
            <a:normAutofit/>
          </a:bodyPr>
          <a:lstStyle/>
          <a:p>
            <a:pPr algn="l"/>
            <a:r>
              <a:rPr lang="fa-IR" sz="3600" b="1" dirty="0" smtClean="0">
                <a:solidFill>
                  <a:srgbClr val="FF0000"/>
                </a:solidFill>
              </a:rPr>
              <a:t> نکات </a:t>
            </a:r>
            <a:r>
              <a:rPr lang="fa-IR" sz="3600" b="1" dirty="0">
                <a:solidFill>
                  <a:srgbClr val="FF0000"/>
                </a:solidFill>
              </a:rPr>
              <a:t>کلیدی تجویز و پایش درمان </a:t>
            </a:r>
            <a:r>
              <a:rPr lang="fa-IR" sz="3600" b="1" dirty="0" smtClean="0">
                <a:solidFill>
                  <a:srgbClr val="FF0000"/>
                </a:solidFill>
              </a:rPr>
              <a:t>سرپایی کلروکین</a:t>
            </a:r>
            <a:endParaRPr lang="en-US" sz="3600" dirty="0">
              <a:solidFill>
                <a:srgbClr val="FF0000"/>
              </a:solidFill>
            </a:endParaRPr>
          </a:p>
        </p:txBody>
      </p:sp>
      <p:sp>
        <p:nvSpPr>
          <p:cNvPr id="3" name="Content Placeholder 2"/>
          <p:cNvSpPr>
            <a:spLocks noGrp="1"/>
          </p:cNvSpPr>
          <p:nvPr>
            <p:ph idx="1"/>
          </p:nvPr>
        </p:nvSpPr>
        <p:spPr>
          <a:xfrm>
            <a:off x="152400" y="990600"/>
            <a:ext cx="8839200" cy="4267200"/>
          </a:xfrm>
        </p:spPr>
        <p:style>
          <a:lnRef idx="0">
            <a:schemeClr val="accent1"/>
          </a:lnRef>
          <a:fillRef idx="3">
            <a:schemeClr val="accent1"/>
          </a:fillRef>
          <a:effectRef idx="3">
            <a:schemeClr val="accent1"/>
          </a:effectRef>
          <a:fontRef idx="minor">
            <a:schemeClr val="lt1"/>
          </a:fontRef>
        </p:style>
        <p:txBody>
          <a:bodyPr>
            <a:noAutofit/>
          </a:bodyPr>
          <a:lstStyle/>
          <a:p>
            <a:pPr marL="0" indent="0" algn="ctr" rtl="1">
              <a:buNone/>
            </a:pPr>
            <a:r>
              <a:rPr lang="fa-IR" sz="6600" b="1" dirty="0" smtClean="0"/>
              <a:t> </a:t>
            </a:r>
            <a:r>
              <a:rPr lang="fa-IR" sz="6600" b="1" dirty="0"/>
              <a:t>در انتخاب کلروکین از کلروکین فسفات و یا هیدروکسی کلروکین سولفات می توان استفاده نمود</a:t>
            </a:r>
            <a:r>
              <a:rPr lang="fa-IR" sz="6600" b="1" dirty="0" smtClean="0"/>
              <a:t>.</a:t>
            </a:r>
            <a:endParaRPr lang="fa-IR" sz="6600" b="1" dirty="0"/>
          </a:p>
        </p:txBody>
      </p:sp>
      <p:sp>
        <p:nvSpPr>
          <p:cNvPr id="5" name="Date Placeholder 4"/>
          <p:cNvSpPr>
            <a:spLocks noGrp="1"/>
          </p:cNvSpPr>
          <p:nvPr>
            <p:ph type="dt" sz="half" idx="10"/>
          </p:nvPr>
        </p:nvSpPr>
        <p:spPr/>
        <p:txBody>
          <a:bodyPr/>
          <a:lstStyle/>
          <a:p>
            <a:fld id="{CEA249C6-6BDC-45D6-9D17-9702E7804D9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dirty="0" smtClean="0"/>
              <a:t>Dr. Honarpisheh Hamid</a:t>
            </a:r>
            <a:r>
              <a:rPr lang="fa-IR" dirty="0" smtClean="0"/>
              <a:t> </a:t>
            </a:r>
            <a:r>
              <a:rPr lang="en-US" dirty="0" smtClean="0"/>
              <a:t> MD PhD dr.honarpishehh@gmail.com</a:t>
            </a:r>
          </a:p>
        </p:txBody>
      </p:sp>
      <p:sp>
        <p:nvSpPr>
          <p:cNvPr id="7" name="Slide Number Placeholder 6"/>
          <p:cNvSpPr>
            <a:spLocks noGrp="1"/>
          </p:cNvSpPr>
          <p:nvPr>
            <p:ph type="sldNum" sz="quarter" idx="12"/>
          </p:nvPr>
        </p:nvSpPr>
        <p:spPr/>
        <p:txBody>
          <a:bodyPr/>
          <a:lstStyle/>
          <a:p>
            <a:fld id="{2E25CA67-43F9-4FEB-A8A9-79087773B078}" type="slidenum">
              <a:rPr lang="en-US" smtClean="0"/>
              <a:pPr/>
              <a:t>43</a:t>
            </a:fld>
            <a:endParaRPr lang="en-US"/>
          </a:p>
        </p:txBody>
      </p:sp>
      <p:sp>
        <p:nvSpPr>
          <p:cNvPr id="8" name="Content Placeholder 2"/>
          <p:cNvSpPr txBox="1">
            <a:spLocks/>
          </p:cNvSpPr>
          <p:nvPr/>
        </p:nvSpPr>
        <p:spPr>
          <a:xfrm>
            <a:off x="152400" y="990600"/>
            <a:ext cx="8839200" cy="51054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5400" b="1" dirty="0"/>
              <a:t> قرص هیدروکسی کلروکین همراه غذا تجویز شود. قرص دارای پوشش نازک </a:t>
            </a:r>
            <a:r>
              <a:rPr lang="fa-IR" sz="5400" b="1" dirty="0" smtClean="0"/>
              <a:t>(</a:t>
            </a:r>
            <a:r>
              <a:rPr lang="en-US" sz="5400" b="1" dirty="0" smtClean="0"/>
              <a:t>FC</a:t>
            </a:r>
            <a:r>
              <a:rPr lang="fa-IR" sz="5400" b="1" dirty="0" smtClean="0"/>
              <a:t>)</a:t>
            </a:r>
            <a:r>
              <a:rPr lang="en-US" sz="5400" b="1" dirty="0" smtClean="0"/>
              <a:t> </a:t>
            </a:r>
            <a:r>
              <a:rPr lang="fa-IR" sz="5400" b="1" dirty="0"/>
              <a:t>است. توصیه شده قرص دارای پوشش شکسته یا خرد نشود. پوشش این دارو برای محافظ در برابر شرایط محیطی است.</a:t>
            </a:r>
          </a:p>
        </p:txBody>
      </p:sp>
      <p:sp>
        <p:nvSpPr>
          <p:cNvPr id="9" name="Content Placeholder 2"/>
          <p:cNvSpPr txBox="1">
            <a:spLocks/>
          </p:cNvSpPr>
          <p:nvPr/>
        </p:nvSpPr>
        <p:spPr>
          <a:xfrm>
            <a:off x="152400" y="990600"/>
            <a:ext cx="8839200" cy="51054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3600" b="1" dirty="0"/>
              <a:t> با بررسی تعادل ایمنی-خطر هیدروکسی کلروکین/کلروکین در بیماران کووید- </a:t>
            </a:r>
            <a:r>
              <a:rPr lang="fa-IR" sz="3600" b="1" dirty="0" smtClean="0"/>
              <a:t>۱۹ </a:t>
            </a:r>
            <a:r>
              <a:rPr lang="fa-IR" sz="3600" b="1" dirty="0"/>
              <a:t>به نظر می رسد بتوان موارد زیر را در خصوص درمان این بیماران در حال حاضر پیشنهاد کرد</a:t>
            </a:r>
            <a:r>
              <a:rPr lang="fa-IR" sz="3600" b="1" dirty="0" smtClean="0"/>
              <a:t>: </a:t>
            </a:r>
          </a:p>
          <a:p>
            <a:pPr marL="0" indent="0" algn="r" rtl="1">
              <a:buNone/>
            </a:pPr>
            <a:r>
              <a:rPr lang="fa-IR" sz="3600" b="1" dirty="0"/>
              <a:t> ارزیابی سطح آنزیم </a:t>
            </a:r>
            <a:r>
              <a:rPr lang="en-US" sz="3600" b="1" dirty="0" smtClean="0"/>
              <a:t>G</a:t>
            </a:r>
            <a:r>
              <a:rPr lang="fa-IR" sz="3600" b="1" dirty="0" smtClean="0"/>
              <a:t>۶</a:t>
            </a:r>
            <a:r>
              <a:rPr lang="en-US" sz="3600" b="1" dirty="0" smtClean="0"/>
              <a:t>PD </a:t>
            </a:r>
            <a:r>
              <a:rPr lang="fa-IR" sz="3600" b="1" dirty="0"/>
              <a:t>برای تجویز کلروکین تنها در بیماران با سابقه شفاف همولیز توصیه می شود و به صورت روتین در همه بیماران یا در بیمارانی که تاریخچه مبهم از کمبود آنزیم </a:t>
            </a:r>
            <a:r>
              <a:rPr lang="en-US" sz="3600" b="1" dirty="0" smtClean="0"/>
              <a:t>G</a:t>
            </a:r>
            <a:r>
              <a:rPr lang="fa-IR" sz="3600" b="1" dirty="0" smtClean="0"/>
              <a:t>۶</a:t>
            </a:r>
            <a:r>
              <a:rPr lang="en-US" sz="3600" b="1" dirty="0" smtClean="0"/>
              <a:t>PD </a:t>
            </a:r>
            <a:r>
              <a:rPr lang="fa-IR" sz="3600" b="1" dirty="0"/>
              <a:t>می دهند، پیشنهاد نمی شود.</a:t>
            </a:r>
          </a:p>
          <a:p>
            <a:pPr marL="0" indent="0" algn="r" rtl="1">
              <a:buNone/>
            </a:pPr>
            <a:endParaRPr lang="fa-IR" sz="3600" b="1" dirty="0"/>
          </a:p>
        </p:txBody>
      </p:sp>
      <p:sp>
        <p:nvSpPr>
          <p:cNvPr id="10" name="Content Placeholder 2"/>
          <p:cNvSpPr txBox="1">
            <a:spLocks/>
          </p:cNvSpPr>
          <p:nvPr/>
        </p:nvSpPr>
        <p:spPr>
          <a:xfrm>
            <a:off x="152400" y="990600"/>
            <a:ext cx="8839200" cy="51054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2800" b="1" dirty="0"/>
              <a:t> به تداخل دارویی هیدروکسی کلروکین با سایر داروها دقت شود. خطر </a:t>
            </a:r>
            <a:r>
              <a:rPr lang="en-US" sz="2800" b="1" dirty="0"/>
              <a:t>QT interval prolongation</a:t>
            </a:r>
            <a:r>
              <a:rPr lang="fa-IR" sz="2800" b="1" dirty="0"/>
              <a:t> و بروز آریتمی وجود دارد. به وجود بیماری قلبی زمینه ای، تاکی کاردی و مصرف سایر داروها دقت شود. میوکاردیت و تاکی کاردی در درصدی از بیماران بدحال وجود دارد</a:t>
            </a:r>
            <a:r>
              <a:rPr lang="fa-IR" sz="2800" b="1" dirty="0" smtClean="0"/>
              <a:t>. </a:t>
            </a:r>
            <a:r>
              <a:rPr lang="fa-IR" sz="2800" b="1" dirty="0"/>
              <a:t>اصلاح اختلال الکترولیتی در پیشگیری از بروز آریتمی بسیار مهم می باشد. نگهداری سطح سرمی منیزیم در حدود </a:t>
            </a:r>
            <a:r>
              <a:rPr lang="fa-IR" sz="2800" b="1" dirty="0" smtClean="0"/>
              <a:t>۳ </a:t>
            </a:r>
            <a:r>
              <a:rPr lang="fa-IR" sz="2800" b="1" dirty="0"/>
              <a:t>میلی گرم در دسی لیتر و پتاسیم در حدود </a:t>
            </a:r>
            <a:r>
              <a:rPr lang="fa-IR" sz="2800" b="1" dirty="0" smtClean="0"/>
              <a:t>۴ </a:t>
            </a:r>
            <a:r>
              <a:rPr lang="fa-IR" sz="2800" b="1" dirty="0"/>
              <a:t>میلی اکی والان در لیتر توصیه می شود.</a:t>
            </a:r>
          </a:p>
          <a:p>
            <a:pPr marL="0" indent="0" algn="r" rtl="1">
              <a:buNone/>
            </a:pPr>
            <a:r>
              <a:rPr lang="fa-IR" sz="2800" b="1" dirty="0" smtClean="0"/>
              <a:t> </a:t>
            </a:r>
            <a:endParaRPr lang="fa-IR" sz="2800" b="1" dirty="0"/>
          </a:p>
          <a:p>
            <a:pPr marL="0" indent="0" algn="r" rtl="1">
              <a:buNone/>
            </a:pPr>
            <a:r>
              <a:rPr lang="en-US" sz="2800" b="1" dirty="0"/>
              <a:t>o </a:t>
            </a:r>
            <a:r>
              <a:rPr lang="fa-IR" sz="2800" b="1" dirty="0"/>
              <a:t>در این افراد پس از ثبت </a:t>
            </a:r>
            <a:r>
              <a:rPr lang="en-US" sz="2800" b="1" dirty="0"/>
              <a:t>ECG </a:t>
            </a:r>
            <a:r>
              <a:rPr lang="fa-IR" sz="2800" b="1" dirty="0"/>
              <a:t>پایه, اندازه گیری روزانه فاصله </a:t>
            </a:r>
            <a:r>
              <a:rPr lang="en-US" sz="2800" b="1" dirty="0" err="1"/>
              <a:t>QTc</a:t>
            </a:r>
            <a:r>
              <a:rPr lang="en-US" sz="2800" b="1" dirty="0"/>
              <a:t> </a:t>
            </a:r>
            <a:r>
              <a:rPr lang="fa-IR" sz="2800" b="1" dirty="0"/>
              <a:t>و فاصله </a:t>
            </a:r>
            <a:r>
              <a:rPr lang="en-US" sz="2800" b="1" dirty="0"/>
              <a:t>PR </a:t>
            </a:r>
            <a:r>
              <a:rPr lang="fa-IR" sz="2800" b="1" dirty="0"/>
              <a:t>از روی استریپ لید </a:t>
            </a:r>
            <a:r>
              <a:rPr lang="en-US" sz="2800" b="1" dirty="0"/>
              <a:t>II </a:t>
            </a:r>
            <a:r>
              <a:rPr lang="fa-IR" sz="2800" b="1" dirty="0"/>
              <a:t>توصیه می شود .</a:t>
            </a:r>
            <a:endParaRPr lang="en-US" sz="2800" b="1" dirty="0"/>
          </a:p>
          <a:p>
            <a:pPr marL="0" indent="0" algn="r" rtl="1">
              <a:buNone/>
            </a:pPr>
            <a:endParaRPr lang="fa-IR" sz="4000" b="1" dirty="0"/>
          </a:p>
        </p:txBody>
      </p:sp>
      <p:sp>
        <p:nvSpPr>
          <p:cNvPr id="12" name="Content Placeholder 2"/>
          <p:cNvSpPr txBox="1">
            <a:spLocks/>
          </p:cNvSpPr>
          <p:nvPr/>
        </p:nvSpPr>
        <p:spPr>
          <a:xfrm>
            <a:off x="152400" y="914400"/>
            <a:ext cx="8839200" cy="59436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2800" b="1" dirty="0">
                <a:cs typeface="B Nazanin" panose="00000400000000000000" pitchFamily="2" charset="-78"/>
              </a:rPr>
              <a:t> به تداخل دارویی هیدروکسی کلروکین با سایر داروها دقت شود. خطر </a:t>
            </a:r>
            <a:r>
              <a:rPr lang="en-US" sz="2800" b="1" dirty="0">
                <a:cs typeface="B Nazanin" panose="00000400000000000000" pitchFamily="2" charset="-78"/>
              </a:rPr>
              <a:t>QT interval prolongation</a:t>
            </a:r>
            <a:r>
              <a:rPr lang="fa-IR" sz="2800" b="1" dirty="0">
                <a:cs typeface="B Nazanin" panose="00000400000000000000" pitchFamily="2" charset="-78"/>
              </a:rPr>
              <a:t> و بروز آریتمی وجود دارد. </a:t>
            </a:r>
            <a:r>
              <a:rPr lang="fa-IR" sz="2800" b="1" dirty="0" smtClean="0">
                <a:cs typeface="B Nazanin" panose="00000400000000000000" pitchFamily="2" charset="-78"/>
              </a:rPr>
              <a:t>بیماران </a:t>
            </a:r>
            <a:r>
              <a:rPr lang="fa-IR" sz="2800" b="1" dirty="0">
                <a:cs typeface="B Nazanin" panose="00000400000000000000" pitchFamily="2" charset="-78"/>
              </a:rPr>
              <a:t>نیازمند بستری در بخشهای ویژه ممکن است نیازمند دریافت آنتی بیوتیک بخاطر پنومونی باکتریال همراه نیز باشند. خاطر نشان می شود که استفاده از فلوروکینولونها بخصوص لوفلوکساسین خطر آریتمی را افزایش می دهد. لذا به دریافت سایر داروهایی که این عارضه را تشدید می کنند همانند متادون، اندانسترون، متوکلوپرامید، آزیترومایسین، کوئتیاپین و ... دقت شود. اصلاح اختلال الکترولیتی در پیشگیری از بروز آریتمی بسیار مهم می باشد. نگهداری سطح سرمی منیزیم در حدود </a:t>
            </a:r>
            <a:r>
              <a:rPr lang="fa-IR" sz="2800" b="1" dirty="0" smtClean="0">
                <a:cs typeface="B Nazanin" panose="00000400000000000000" pitchFamily="2" charset="-78"/>
              </a:rPr>
              <a:t>۳ </a:t>
            </a:r>
            <a:r>
              <a:rPr lang="fa-IR" sz="2800" b="1" dirty="0">
                <a:cs typeface="B Nazanin" panose="00000400000000000000" pitchFamily="2" charset="-78"/>
              </a:rPr>
              <a:t>میلی گرم در دسی لیتر و پتاسیم در حدود </a:t>
            </a:r>
            <a:r>
              <a:rPr lang="fa-IR" sz="2800" b="1" dirty="0" smtClean="0">
                <a:cs typeface="B Nazanin" panose="00000400000000000000" pitchFamily="2" charset="-78"/>
              </a:rPr>
              <a:t>۴ </a:t>
            </a:r>
            <a:r>
              <a:rPr lang="fa-IR" sz="2800" b="1" dirty="0">
                <a:cs typeface="B Nazanin" panose="00000400000000000000" pitchFamily="2" charset="-78"/>
              </a:rPr>
              <a:t>میلی اکی والان در لیتر توصیه می شود.</a:t>
            </a:r>
          </a:p>
          <a:p>
            <a:pPr marL="0" indent="0" algn="r" rtl="1">
              <a:buNone/>
            </a:pPr>
            <a:r>
              <a:rPr lang="en-US" sz="2800" b="1" dirty="0">
                <a:cs typeface="B Nazanin" panose="00000400000000000000" pitchFamily="2" charset="-78"/>
              </a:rPr>
              <a:t>o </a:t>
            </a:r>
            <a:r>
              <a:rPr lang="fa-IR" sz="2800" b="1" dirty="0">
                <a:cs typeface="B Nazanin" panose="00000400000000000000" pitchFamily="2" charset="-78"/>
              </a:rPr>
              <a:t>در این افراد پس از ثبت </a:t>
            </a:r>
            <a:r>
              <a:rPr lang="en-US" sz="2800" b="1" dirty="0">
                <a:cs typeface="B Nazanin" panose="00000400000000000000" pitchFamily="2" charset="-78"/>
              </a:rPr>
              <a:t>ECG </a:t>
            </a:r>
            <a:r>
              <a:rPr lang="fa-IR" sz="2800" b="1" dirty="0" smtClean="0">
                <a:cs typeface="B Nazanin" panose="00000400000000000000" pitchFamily="2" charset="-78"/>
              </a:rPr>
              <a:t>پایه، اندازه </a:t>
            </a:r>
            <a:r>
              <a:rPr lang="fa-IR" sz="2800" b="1" dirty="0">
                <a:cs typeface="B Nazanin" panose="00000400000000000000" pitchFamily="2" charset="-78"/>
              </a:rPr>
              <a:t>گیری روزانه فاصله </a:t>
            </a:r>
            <a:r>
              <a:rPr lang="en-US" sz="2800" b="1" dirty="0" err="1">
                <a:cs typeface="B Nazanin" panose="00000400000000000000" pitchFamily="2" charset="-78"/>
              </a:rPr>
              <a:t>QTc</a:t>
            </a:r>
            <a:r>
              <a:rPr lang="en-US" sz="2800" b="1" dirty="0">
                <a:cs typeface="B Nazanin" panose="00000400000000000000" pitchFamily="2" charset="-78"/>
              </a:rPr>
              <a:t> </a:t>
            </a:r>
            <a:r>
              <a:rPr lang="fa-IR" sz="2800" b="1" dirty="0" smtClean="0">
                <a:cs typeface="B Nazanin" panose="00000400000000000000" pitchFamily="2" charset="-78"/>
              </a:rPr>
              <a:t> و </a:t>
            </a:r>
            <a:r>
              <a:rPr lang="fa-IR" sz="2800" b="1" dirty="0">
                <a:cs typeface="B Nazanin" panose="00000400000000000000" pitchFamily="2" charset="-78"/>
              </a:rPr>
              <a:t>فاصله </a:t>
            </a:r>
            <a:r>
              <a:rPr lang="en-US" sz="2800" b="1" dirty="0">
                <a:cs typeface="B Nazanin" panose="00000400000000000000" pitchFamily="2" charset="-78"/>
              </a:rPr>
              <a:t>PR </a:t>
            </a:r>
            <a:r>
              <a:rPr lang="fa-IR" sz="2800" b="1" dirty="0" smtClean="0">
                <a:cs typeface="B Nazanin" panose="00000400000000000000" pitchFamily="2" charset="-78"/>
              </a:rPr>
              <a:t> از </a:t>
            </a:r>
            <a:r>
              <a:rPr lang="fa-IR" sz="2800" b="1" dirty="0">
                <a:cs typeface="B Nazanin" panose="00000400000000000000" pitchFamily="2" charset="-78"/>
              </a:rPr>
              <a:t>روی استریپ لید </a:t>
            </a:r>
            <a:r>
              <a:rPr lang="en-US" sz="2800" b="1" dirty="0">
                <a:cs typeface="B Nazanin" panose="00000400000000000000" pitchFamily="2" charset="-78"/>
              </a:rPr>
              <a:t>II </a:t>
            </a:r>
            <a:r>
              <a:rPr lang="fa-IR" sz="2800" b="1" dirty="0">
                <a:cs typeface="B Nazanin" panose="00000400000000000000" pitchFamily="2" charset="-78"/>
              </a:rPr>
              <a:t>توصیه می شود .</a:t>
            </a:r>
            <a:endParaRPr lang="en-US" sz="2800" b="1" dirty="0">
              <a:cs typeface="B Nazanin" panose="00000400000000000000" pitchFamily="2" charset="-78"/>
            </a:endParaRPr>
          </a:p>
          <a:p>
            <a:pPr marL="0" indent="0" algn="r" rtl="1">
              <a:buNone/>
            </a:pPr>
            <a:endParaRPr lang="fa-IR" sz="4000" b="1" dirty="0"/>
          </a:p>
        </p:txBody>
      </p:sp>
      <p:grpSp>
        <p:nvGrpSpPr>
          <p:cNvPr id="11" name="Group 10"/>
          <p:cNvGrpSpPr/>
          <p:nvPr/>
        </p:nvGrpSpPr>
        <p:grpSpPr>
          <a:xfrm>
            <a:off x="8153400" y="0"/>
            <a:ext cx="838200" cy="838200"/>
            <a:chOff x="8153400" y="152400"/>
            <a:chExt cx="838200" cy="838200"/>
          </a:xfrm>
        </p:grpSpPr>
        <p:sp>
          <p:nvSpPr>
            <p:cNvPr id="13" name="Down Arrow 12">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2"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9331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wd">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wipe(up)">
                                      <p:cBhvr>
                                        <p:cTn id="17" dur="1000"/>
                                        <p:tgtEl>
                                          <p:spTgt spid="8">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wd">
                                    <p:tmPct val="10000"/>
                                  </p:iterate>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up)">
                                      <p:cBhvr>
                                        <p:cTn id="22" dur="10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wipe(up)">
                                      <p:cBhvr>
                                        <p:cTn id="27" dur="1000"/>
                                        <p:tgtEl>
                                          <p:spTgt spid="9">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wd">
                                    <p:tmPct val="10000"/>
                                  </p:iterate>
                                  <p:childTnLst>
                                    <p:set>
                                      <p:cBhvr>
                                        <p:cTn id="31" dur="1" fill="hold">
                                          <p:stCondLst>
                                            <p:cond delay="0"/>
                                          </p:stCondLst>
                                        </p:cTn>
                                        <p:tgtEl>
                                          <p:spTgt spid="9">
                                            <p:txEl>
                                              <p:pRg st="0" end="0"/>
                                            </p:txEl>
                                          </p:spTgt>
                                        </p:tgtEl>
                                        <p:attrNameLst>
                                          <p:attrName>style.visibility</p:attrName>
                                        </p:attrNameLst>
                                      </p:cBhvr>
                                      <p:to>
                                        <p:strVal val="visible"/>
                                      </p:to>
                                    </p:set>
                                    <p:animEffect transition="in" filter="wipe(up)">
                                      <p:cBhvr>
                                        <p:cTn id="32" dur="10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wd">
                                    <p:tmPct val="10000"/>
                                  </p:iterate>
                                  <p:childTnLst>
                                    <p:set>
                                      <p:cBhvr>
                                        <p:cTn id="36" dur="1" fill="hold">
                                          <p:stCondLst>
                                            <p:cond delay="0"/>
                                          </p:stCondLst>
                                        </p:cTn>
                                        <p:tgtEl>
                                          <p:spTgt spid="9">
                                            <p:txEl>
                                              <p:pRg st="1" end="1"/>
                                            </p:txEl>
                                          </p:spTgt>
                                        </p:tgtEl>
                                        <p:attrNameLst>
                                          <p:attrName>style.visibility</p:attrName>
                                        </p:attrNameLst>
                                      </p:cBhvr>
                                      <p:to>
                                        <p:strVal val="visible"/>
                                      </p:to>
                                    </p:set>
                                    <p:animEffect transition="in" filter="wipe(up)">
                                      <p:cBhvr>
                                        <p:cTn id="37" dur="1000"/>
                                        <p:tgtEl>
                                          <p:spTgt spid="9">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0">
                                            <p:bg/>
                                          </p:spTgt>
                                        </p:tgtEl>
                                        <p:attrNameLst>
                                          <p:attrName>style.visibility</p:attrName>
                                        </p:attrNameLst>
                                      </p:cBhvr>
                                      <p:to>
                                        <p:strVal val="visible"/>
                                      </p:to>
                                    </p:set>
                                    <p:animEffect transition="in" filter="wipe(up)">
                                      <p:cBhvr>
                                        <p:cTn id="42" dur="1000"/>
                                        <p:tgtEl>
                                          <p:spTgt spid="10">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wd">
                                    <p:tmPct val="10000"/>
                                  </p:iterate>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wipe(up)">
                                      <p:cBhvr>
                                        <p:cTn id="47" dur="10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iterate type="wd">
                                    <p:tmPct val="10000"/>
                                  </p:iterate>
                                  <p:childTnLst>
                                    <p:set>
                                      <p:cBhvr>
                                        <p:cTn id="51" dur="1" fill="hold">
                                          <p:stCondLst>
                                            <p:cond delay="0"/>
                                          </p:stCondLst>
                                        </p:cTn>
                                        <p:tgtEl>
                                          <p:spTgt spid="10">
                                            <p:txEl>
                                              <p:pRg st="1" end="1"/>
                                            </p:txEl>
                                          </p:spTgt>
                                        </p:tgtEl>
                                        <p:attrNameLst>
                                          <p:attrName>style.visibility</p:attrName>
                                        </p:attrNameLst>
                                      </p:cBhvr>
                                      <p:to>
                                        <p:strVal val="visible"/>
                                      </p:to>
                                    </p:set>
                                    <p:animEffect transition="in" filter="wipe(up)">
                                      <p:cBhvr>
                                        <p:cTn id="52" dur="1000"/>
                                        <p:tgtEl>
                                          <p:spTgt spid="10">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iterate type="wd">
                                    <p:tmPct val="10000"/>
                                  </p:iterate>
                                  <p:childTnLst>
                                    <p:set>
                                      <p:cBhvr>
                                        <p:cTn id="56" dur="1" fill="hold">
                                          <p:stCondLst>
                                            <p:cond delay="0"/>
                                          </p:stCondLst>
                                        </p:cTn>
                                        <p:tgtEl>
                                          <p:spTgt spid="10">
                                            <p:txEl>
                                              <p:pRg st="2" end="2"/>
                                            </p:txEl>
                                          </p:spTgt>
                                        </p:tgtEl>
                                        <p:attrNameLst>
                                          <p:attrName>style.visibility</p:attrName>
                                        </p:attrNameLst>
                                      </p:cBhvr>
                                      <p:to>
                                        <p:strVal val="visible"/>
                                      </p:to>
                                    </p:set>
                                    <p:animEffect transition="in" filter="wipe(up)">
                                      <p:cBhvr>
                                        <p:cTn id="57" dur="1000"/>
                                        <p:tgtEl>
                                          <p:spTgt spid="10">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2">
                                            <p:bg/>
                                          </p:spTgt>
                                        </p:tgtEl>
                                        <p:attrNameLst>
                                          <p:attrName>style.visibility</p:attrName>
                                        </p:attrNameLst>
                                      </p:cBhvr>
                                      <p:to>
                                        <p:strVal val="visible"/>
                                      </p:to>
                                    </p:set>
                                    <p:animEffect transition="in" filter="wipe(up)">
                                      <p:cBhvr>
                                        <p:cTn id="62" dur="1000"/>
                                        <p:tgtEl>
                                          <p:spTgt spid="12">
                                            <p:bg/>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iterate type="wd">
                                    <p:tmPct val="10000"/>
                                  </p:iterate>
                                  <p:childTnLst>
                                    <p:set>
                                      <p:cBhvr>
                                        <p:cTn id="66" dur="1" fill="hold">
                                          <p:stCondLst>
                                            <p:cond delay="0"/>
                                          </p:stCondLst>
                                        </p:cTn>
                                        <p:tgtEl>
                                          <p:spTgt spid="12">
                                            <p:txEl>
                                              <p:pRg st="0" end="0"/>
                                            </p:txEl>
                                          </p:spTgt>
                                        </p:tgtEl>
                                        <p:attrNameLst>
                                          <p:attrName>style.visibility</p:attrName>
                                        </p:attrNameLst>
                                      </p:cBhvr>
                                      <p:to>
                                        <p:strVal val="visible"/>
                                      </p:to>
                                    </p:set>
                                    <p:animEffect transition="in" filter="wipe(up)">
                                      <p:cBhvr>
                                        <p:cTn id="67" dur="1000"/>
                                        <p:tgtEl>
                                          <p:spTgt spid="12">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iterate type="wd">
                                    <p:tmPct val="10000"/>
                                  </p:iterate>
                                  <p:childTnLst>
                                    <p:set>
                                      <p:cBhvr>
                                        <p:cTn id="71" dur="1" fill="hold">
                                          <p:stCondLst>
                                            <p:cond delay="0"/>
                                          </p:stCondLst>
                                        </p:cTn>
                                        <p:tgtEl>
                                          <p:spTgt spid="12">
                                            <p:txEl>
                                              <p:pRg st="1" end="1"/>
                                            </p:txEl>
                                          </p:spTgt>
                                        </p:tgtEl>
                                        <p:attrNameLst>
                                          <p:attrName>style.visibility</p:attrName>
                                        </p:attrNameLst>
                                      </p:cBhvr>
                                      <p:to>
                                        <p:strVal val="visible"/>
                                      </p:to>
                                    </p:set>
                                    <p:animEffect transition="in" filter="wipe(up)">
                                      <p:cBhvr>
                                        <p:cTn id="72" dur="1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autoUpdateAnimBg="0"/>
      <p:bldP spid="8" grpId="0" build="p" animBg="1" autoUpdateAnimBg="0"/>
      <p:bldP spid="9" grpId="0" build="p" animBg="1" autoUpdateAnimBg="0"/>
      <p:bldP spid="10" grpId="0" build="p" animBg="1" autoUpdateAnimBg="0"/>
      <p:bldP spid="12" grpId="0" build="p"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92162"/>
          </a:xfrm>
        </p:spPr>
        <p:style>
          <a:lnRef idx="0">
            <a:schemeClr val="accent2"/>
          </a:lnRef>
          <a:fillRef idx="3">
            <a:schemeClr val="accent2"/>
          </a:fillRef>
          <a:effectRef idx="3">
            <a:schemeClr val="accent2"/>
          </a:effectRef>
          <a:fontRef idx="minor">
            <a:schemeClr val="lt1"/>
          </a:fontRef>
        </p:style>
        <p:txBody>
          <a:bodyPr>
            <a:normAutofit/>
          </a:bodyPr>
          <a:lstStyle/>
          <a:p>
            <a:pPr marL="0" indent="0" algn="l" rtl="1"/>
            <a:r>
              <a:rPr lang="fa-IR" sz="4000" b="1" dirty="0">
                <a:solidFill>
                  <a:schemeClr val="bg1"/>
                </a:solidFill>
              </a:rPr>
              <a:t>در موارد زیر تجویز کلروکین توصیه نمی شود:</a:t>
            </a:r>
          </a:p>
        </p:txBody>
      </p:sp>
      <p:sp>
        <p:nvSpPr>
          <p:cNvPr id="3" name="Content Placeholder 2"/>
          <p:cNvSpPr>
            <a:spLocks noGrp="1"/>
          </p:cNvSpPr>
          <p:nvPr>
            <p:ph idx="1"/>
          </p:nvPr>
        </p:nvSpPr>
        <p:spPr>
          <a:xfrm>
            <a:off x="304800" y="762000"/>
            <a:ext cx="8610600" cy="5486400"/>
          </a:xfrm>
        </p:spPr>
        <p:style>
          <a:lnRef idx="1">
            <a:schemeClr val="accent2"/>
          </a:lnRef>
          <a:fillRef idx="2">
            <a:schemeClr val="accent2"/>
          </a:fillRef>
          <a:effectRef idx="1">
            <a:schemeClr val="accent2"/>
          </a:effectRef>
          <a:fontRef idx="minor">
            <a:schemeClr val="dk1"/>
          </a:fontRef>
        </p:style>
        <p:txBody>
          <a:bodyPr>
            <a:noAutofit/>
          </a:bodyPr>
          <a:lstStyle/>
          <a:p>
            <a:pPr marL="0" indent="0" algn="just" rtl="1">
              <a:buNone/>
            </a:pPr>
            <a:r>
              <a:rPr lang="en-US" sz="3600" b="1" dirty="0" smtClean="0"/>
              <a:t>o</a:t>
            </a:r>
            <a:r>
              <a:rPr lang="fa-IR" sz="3600" b="1" dirty="0" smtClean="0"/>
              <a:t>بیماران </a:t>
            </a:r>
            <a:r>
              <a:rPr lang="fa-IR" sz="3600" b="1" dirty="0"/>
              <a:t>مبتلا به </a:t>
            </a:r>
            <a:r>
              <a:rPr lang="en-US" sz="3600" b="1" dirty="0"/>
              <a:t>Congenital long QT syndrome</a:t>
            </a:r>
          </a:p>
          <a:p>
            <a:pPr marL="0" indent="0" algn="just" rtl="1">
              <a:buNone/>
            </a:pPr>
            <a:r>
              <a:rPr lang="en-US" sz="3600" b="1" dirty="0"/>
              <a:t>o </a:t>
            </a:r>
            <a:r>
              <a:rPr lang="fa-IR" sz="3600" b="1" dirty="0"/>
              <a:t>فاصله </a:t>
            </a:r>
            <a:r>
              <a:rPr lang="en-US" sz="3600" b="1" dirty="0"/>
              <a:t>QTs </a:t>
            </a:r>
            <a:r>
              <a:rPr lang="fa-IR" sz="3600" b="1" dirty="0"/>
              <a:t>پایه بیشتر/مساوی </a:t>
            </a:r>
            <a:r>
              <a:rPr lang="fa-IR" sz="3600" b="1" dirty="0" smtClean="0"/>
              <a:t>۵۵۰</a:t>
            </a:r>
            <a:r>
              <a:rPr lang="en-US" sz="3600" b="1" dirty="0" err="1" smtClean="0"/>
              <a:t>ms</a:t>
            </a:r>
            <a:endParaRPr lang="en-US" sz="3600" b="1" dirty="0"/>
          </a:p>
          <a:p>
            <a:pPr marL="0" indent="0" algn="just" rtl="1">
              <a:buNone/>
            </a:pPr>
            <a:r>
              <a:rPr lang="en-US" sz="3600" b="1" dirty="0" smtClean="0"/>
              <a:t>o</a:t>
            </a:r>
            <a:r>
              <a:rPr lang="fa-IR" sz="3600" b="1" dirty="0" smtClean="0"/>
              <a:t>رخداد </a:t>
            </a:r>
            <a:r>
              <a:rPr lang="fa-IR" sz="3600" b="1" dirty="0"/>
              <a:t>بلوک درجه دو یا بیشتر در حین درمان</a:t>
            </a:r>
          </a:p>
          <a:p>
            <a:pPr marL="0" indent="0" algn="just" rtl="1">
              <a:buNone/>
            </a:pPr>
            <a:r>
              <a:rPr lang="en-US" sz="3600" b="1" dirty="0" smtClean="0"/>
              <a:t>o</a:t>
            </a:r>
            <a:r>
              <a:rPr lang="fa-IR" sz="3600" b="1" dirty="0" smtClean="0"/>
              <a:t> بیمارانی </a:t>
            </a:r>
            <a:r>
              <a:rPr lang="fa-IR" sz="3600" b="1" dirty="0"/>
              <a:t>که در طول درمان حداقل </a:t>
            </a:r>
            <a:r>
              <a:rPr lang="fa-IR" sz="3600" b="1" dirty="0" smtClean="0"/>
              <a:t>۶۰</a:t>
            </a:r>
            <a:r>
              <a:rPr lang="en-US" sz="3600" b="1" dirty="0" err="1" smtClean="0"/>
              <a:t>ms</a:t>
            </a:r>
            <a:r>
              <a:rPr lang="en-US" sz="3600" b="1" dirty="0" smtClean="0"/>
              <a:t> </a:t>
            </a:r>
            <a:r>
              <a:rPr lang="fa-IR" sz="3600" b="1" dirty="0"/>
              <a:t>افزایش در فاصله </a:t>
            </a:r>
            <a:r>
              <a:rPr lang="en-US" sz="3600" b="1" dirty="0" err="1"/>
              <a:t>QTc</a:t>
            </a:r>
            <a:r>
              <a:rPr lang="en-US" sz="3600" b="1" dirty="0"/>
              <a:t> </a:t>
            </a:r>
            <a:r>
              <a:rPr lang="fa-IR" sz="3600" b="1" dirty="0"/>
              <a:t>پیدا کنند</a:t>
            </a:r>
          </a:p>
          <a:p>
            <a:pPr marL="0" indent="0" algn="just" rtl="1">
              <a:buNone/>
            </a:pPr>
            <a:r>
              <a:rPr lang="en-US" sz="3600" b="1" dirty="0" smtClean="0"/>
              <a:t>o</a:t>
            </a:r>
            <a:r>
              <a:rPr lang="fa-IR" sz="3600" b="1" dirty="0" smtClean="0"/>
              <a:t>افت </a:t>
            </a:r>
            <a:r>
              <a:rPr lang="fa-IR" sz="3600" b="1" dirty="0"/>
              <a:t>سطح سرمی منیزیم به کمتر از </a:t>
            </a:r>
            <a:r>
              <a:rPr lang="fa-IR" sz="3600" b="1" dirty="0" smtClean="0"/>
              <a:t>۲ </a:t>
            </a:r>
            <a:r>
              <a:rPr lang="fa-IR" sz="3600" b="1" dirty="0"/>
              <a:t>میلی گرم در دسی لیتر و پتاسیم در حدود </a:t>
            </a:r>
            <a:r>
              <a:rPr lang="fa-IR" sz="3600" b="1" dirty="0" smtClean="0"/>
              <a:t>۴ </a:t>
            </a:r>
            <a:r>
              <a:rPr lang="fa-IR" sz="3600" b="1" dirty="0"/>
              <a:t>میلی اکی </a:t>
            </a:r>
            <a:r>
              <a:rPr lang="fa-IR" sz="3600" b="1" dirty="0" smtClean="0"/>
              <a:t>والان در </a:t>
            </a:r>
            <a:r>
              <a:rPr lang="fa-IR" sz="3600" b="1" dirty="0"/>
              <a:t>لیتر. پس از اصلا ح پتاسیم و منیزیوم به سطوح بالاتر از موارد ذکر شده امکان شروع این </a:t>
            </a:r>
            <a:r>
              <a:rPr lang="fa-IR" sz="3600" b="1" dirty="0" smtClean="0"/>
              <a:t>داروها وجود </a:t>
            </a:r>
            <a:r>
              <a:rPr lang="fa-IR" sz="3600" b="1" dirty="0"/>
              <a:t>دارد</a:t>
            </a:r>
            <a:endParaRPr lang="en-US" sz="3600" b="1" dirty="0"/>
          </a:p>
        </p:txBody>
      </p:sp>
      <p:sp>
        <p:nvSpPr>
          <p:cNvPr id="5" name="Date Placeholder 4"/>
          <p:cNvSpPr>
            <a:spLocks noGrp="1"/>
          </p:cNvSpPr>
          <p:nvPr>
            <p:ph type="dt" sz="half" idx="10"/>
          </p:nvPr>
        </p:nvSpPr>
        <p:spPr/>
        <p:txBody>
          <a:bodyPr/>
          <a:lstStyle/>
          <a:p>
            <a:fld id="{CEA249C6-6BDC-45D6-9D17-9702E7804D9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44</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8" y="762000"/>
            <a:ext cx="9039225"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8382000" y="0"/>
            <a:ext cx="609600" cy="762000"/>
            <a:chOff x="8153400" y="152400"/>
            <a:chExt cx="838200" cy="838200"/>
          </a:xfrm>
        </p:grpSpPr>
        <p:sp>
          <p:nvSpPr>
            <p:cNvPr id="9" name="Down Arrow 8">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488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5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5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5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5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026"/>
                                        </p:tgtEl>
                                        <p:attrNameLst>
                                          <p:attrName>style.visibility</p:attrName>
                                        </p:attrNameLst>
                                      </p:cBhvr>
                                      <p:to>
                                        <p:strVal val="visible"/>
                                      </p:to>
                                    </p:set>
                                    <p:animEffect transition="in" filter="wipe(up)">
                                      <p:cBhvr>
                                        <p:cTn id="42"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4" name="Slide Number Placeholder 3"/>
          <p:cNvSpPr>
            <a:spLocks noGrp="1"/>
          </p:cNvSpPr>
          <p:nvPr>
            <p:ph type="sldNum" sz="quarter" idx="12"/>
          </p:nvPr>
        </p:nvSpPr>
        <p:spPr/>
        <p:txBody>
          <a:bodyPr/>
          <a:lstStyle/>
          <a:p>
            <a:fld id="{2E25CA67-43F9-4FEB-A8A9-79087773B078}" type="slidenum">
              <a:rPr lang="en-US" smtClean="0"/>
              <a:pPr/>
              <a:t>45</a:t>
            </a:fld>
            <a:endParaRPr lang="en-US"/>
          </a:p>
        </p:txBody>
      </p:sp>
      <p:sp>
        <p:nvSpPr>
          <p:cNvPr id="5" name="Title 1"/>
          <p:cNvSpPr txBox="1">
            <a:spLocks/>
          </p:cNvSpPr>
          <p:nvPr/>
        </p:nvSpPr>
        <p:spPr>
          <a:xfrm>
            <a:off x="457200" y="0"/>
            <a:ext cx="8229600" cy="990600"/>
          </a:xfrm>
          <a:prstGeom prst="rect">
            <a:avLst/>
          </a:prstGeom>
          <a:ln w="76200">
            <a:solidFill>
              <a:schemeClr val="tx1"/>
            </a:solidFill>
          </a:ln>
        </p:spPr>
        <p:style>
          <a:lnRef idx="0">
            <a:schemeClr val="accent6"/>
          </a:lnRef>
          <a:fillRef idx="3">
            <a:schemeClr val="accent6"/>
          </a:fillRef>
          <a:effectRef idx="3">
            <a:schemeClr val="accent6"/>
          </a:effectRef>
          <a:fontRef idx="minor">
            <a:schemeClr val="lt1"/>
          </a:fontRef>
        </p:style>
        <p:txBody>
          <a:bodyP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fa-IR" sz="6000" b="1" dirty="0" smtClean="0">
                <a:cs typeface="B Titr" panose="00000700000000000000" pitchFamily="2" charset="-78"/>
              </a:rPr>
              <a:t>سایر توصیه های درمانی</a:t>
            </a:r>
            <a:endParaRPr lang="en-US" sz="6000" dirty="0">
              <a:cs typeface="B Titr" panose="00000700000000000000" pitchFamily="2" charset="-78"/>
            </a:endParaRPr>
          </a:p>
        </p:txBody>
      </p:sp>
      <p:sp>
        <p:nvSpPr>
          <p:cNvPr id="6" name="Content Placeholder 2"/>
          <p:cNvSpPr txBox="1">
            <a:spLocks/>
          </p:cNvSpPr>
          <p:nvPr/>
        </p:nvSpPr>
        <p:spPr>
          <a:xfrm>
            <a:off x="457200" y="990600"/>
            <a:ext cx="8229600" cy="53340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4400" dirty="0">
                <a:solidFill>
                  <a:schemeClr val="tx1"/>
                </a:solidFill>
              </a:rPr>
              <a:t> در صورت نیاز به داروهای کاهش دهنده اسیدیته معده, </a:t>
            </a:r>
            <a:r>
              <a:rPr lang="fa-IR" sz="4400" b="1" dirty="0">
                <a:solidFill>
                  <a:schemeClr val="tx1"/>
                </a:solidFill>
              </a:rPr>
              <a:t>فاموتیدین </a:t>
            </a:r>
            <a:r>
              <a:rPr lang="fa-IR" sz="4400" dirty="0">
                <a:solidFill>
                  <a:schemeClr val="tx1"/>
                </a:solidFill>
              </a:rPr>
              <a:t>ارجح است. در بیماران کلیوی نیاز به تنظیم دوز دارد. </a:t>
            </a:r>
            <a:r>
              <a:rPr lang="fa-IR" sz="4400" b="1" dirty="0">
                <a:solidFill>
                  <a:schemeClr val="tx1"/>
                </a:solidFill>
              </a:rPr>
              <a:t>حداکثر دوز روزانه فاموتیدین </a:t>
            </a:r>
            <a:r>
              <a:rPr lang="fa-IR" sz="4400" b="1" dirty="0" smtClean="0">
                <a:solidFill>
                  <a:schemeClr val="tx1"/>
                </a:solidFill>
              </a:rPr>
              <a:t>۴۰ </a:t>
            </a:r>
            <a:r>
              <a:rPr lang="fa-IR" sz="4400" b="1" dirty="0">
                <a:solidFill>
                  <a:schemeClr val="tx1"/>
                </a:solidFill>
              </a:rPr>
              <a:t>میلی گرم روزانه </a:t>
            </a:r>
            <a:r>
              <a:rPr lang="fa-IR" sz="4400" dirty="0">
                <a:solidFill>
                  <a:schemeClr val="tx1"/>
                </a:solidFill>
              </a:rPr>
              <a:t>است که می تواند یکجا یا در دو دوز منقسم تجویز شود. در نارسایی کلیوی پیشرفته و بیماران دیالیزی حداکثر دوز </a:t>
            </a:r>
            <a:r>
              <a:rPr lang="fa-IR" sz="4400" dirty="0" smtClean="0">
                <a:solidFill>
                  <a:schemeClr val="tx1"/>
                </a:solidFill>
              </a:rPr>
              <a:t>۲۰ </a:t>
            </a:r>
            <a:r>
              <a:rPr lang="fa-IR" sz="4400" b="1" dirty="0">
                <a:solidFill>
                  <a:schemeClr val="tx1"/>
                </a:solidFill>
              </a:rPr>
              <a:t>میلی گرم در روز </a:t>
            </a:r>
            <a:r>
              <a:rPr lang="fa-IR" sz="4400" dirty="0">
                <a:solidFill>
                  <a:schemeClr val="tx1"/>
                </a:solidFill>
              </a:rPr>
              <a:t>است.</a:t>
            </a:r>
          </a:p>
          <a:p>
            <a:pPr marL="0" indent="0" algn="r" rtl="1">
              <a:buNone/>
            </a:pPr>
            <a:endParaRPr lang="fa-IR" sz="6000" b="1" dirty="0">
              <a:solidFill>
                <a:schemeClr val="tx1"/>
              </a:solidFill>
            </a:endParaRPr>
          </a:p>
        </p:txBody>
      </p:sp>
      <p:sp>
        <p:nvSpPr>
          <p:cNvPr id="7" name="Content Placeholder 2"/>
          <p:cNvSpPr txBox="1">
            <a:spLocks/>
          </p:cNvSpPr>
          <p:nvPr/>
        </p:nvSpPr>
        <p:spPr>
          <a:xfrm>
            <a:off x="457200" y="990600"/>
            <a:ext cx="8229600" cy="5334000"/>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2800" dirty="0">
                <a:solidFill>
                  <a:schemeClr val="tx1"/>
                </a:solidFill>
              </a:rPr>
              <a:t> در صورتی که فرد قبلا تحت درمان با داروهای استروئیدی قرار دارد, درمان باید ادامه یابد</a:t>
            </a:r>
          </a:p>
          <a:p>
            <a:pPr marL="0" indent="0" algn="r" rtl="1">
              <a:buNone/>
            </a:pPr>
            <a:r>
              <a:rPr lang="fa-IR" sz="2800" dirty="0">
                <a:solidFill>
                  <a:schemeClr val="tx1"/>
                </a:solidFill>
              </a:rPr>
              <a:t> بیماران مبتلا به بدخیمی که تحت درمان با شیمی درمانی-رادیوتراپی قرار داشته باشند, بر اساس مشاوره با </a:t>
            </a:r>
            <a:r>
              <a:rPr lang="fa-IR" sz="2800" dirty="0" smtClean="0">
                <a:solidFill>
                  <a:schemeClr val="tx1"/>
                </a:solidFill>
              </a:rPr>
              <a:t>انکولوژیست </a:t>
            </a:r>
            <a:r>
              <a:rPr lang="fa-IR" sz="2800" dirty="0">
                <a:solidFill>
                  <a:schemeClr val="tx1"/>
                </a:solidFill>
              </a:rPr>
              <a:t>مربوطه, درمان ادامه یابد</a:t>
            </a:r>
          </a:p>
          <a:p>
            <a:pPr marL="0" indent="0" algn="r" rtl="1">
              <a:buNone/>
            </a:pPr>
            <a:r>
              <a:rPr lang="fa-IR" sz="2800" dirty="0">
                <a:solidFill>
                  <a:schemeClr val="tx1"/>
                </a:solidFill>
              </a:rPr>
              <a:t> بیمارانی که از قبل تحت درمان با روش های درمانی تهویه غیرتهاجمی در منزل باشند, باید به درمان خود ادامه دهند</a:t>
            </a:r>
          </a:p>
          <a:p>
            <a:pPr marL="0" indent="0" algn="r" rtl="1">
              <a:buNone/>
            </a:pPr>
            <a:r>
              <a:rPr lang="fa-IR" sz="2800" dirty="0">
                <a:solidFill>
                  <a:schemeClr val="tx1"/>
                </a:solidFill>
              </a:rPr>
              <a:t> عموما نیازی به تغییر داروهای مصرفی زمینه ای بیماران وجود ندارد و درمان های زمینه ای بیمار برای کنترل فشارخون, دیابت, بیماری های روماتولوژیک, روانپزشکی و ... باید با دقت بیشتری ادامه یابد </a:t>
            </a:r>
            <a:r>
              <a:rPr lang="fa-IR" sz="2800" dirty="0" smtClean="0">
                <a:solidFill>
                  <a:schemeClr val="tx1"/>
                </a:solidFill>
              </a:rPr>
              <a:t>.</a:t>
            </a:r>
            <a:endParaRPr lang="fa-IR" sz="2800" dirty="0">
              <a:solidFill>
                <a:schemeClr val="tx1"/>
              </a:solidFill>
            </a:endParaRPr>
          </a:p>
        </p:txBody>
      </p:sp>
      <p:sp>
        <p:nvSpPr>
          <p:cNvPr id="8" name="Content Placeholder 2"/>
          <p:cNvSpPr txBox="1">
            <a:spLocks/>
          </p:cNvSpPr>
          <p:nvPr/>
        </p:nvSpPr>
        <p:spPr>
          <a:xfrm>
            <a:off x="457200" y="1009650"/>
            <a:ext cx="8229600" cy="5334000"/>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3600" b="1" dirty="0">
                <a:solidFill>
                  <a:srgbClr val="FF0000"/>
                </a:solidFill>
              </a:rPr>
              <a:t>داروهایی که نباید بطور روتین در درمان سرپایی </a:t>
            </a:r>
            <a:r>
              <a:rPr lang="fa-IR" sz="3600" b="1" dirty="0" smtClean="0">
                <a:solidFill>
                  <a:srgbClr val="FF0000"/>
                </a:solidFill>
              </a:rPr>
              <a:t>کووید-۱۹ </a:t>
            </a:r>
            <a:r>
              <a:rPr lang="fa-IR" sz="3600" b="1" dirty="0">
                <a:solidFill>
                  <a:srgbClr val="FF0000"/>
                </a:solidFill>
              </a:rPr>
              <a:t>تجویز شود</a:t>
            </a:r>
            <a:r>
              <a:rPr lang="fa-IR" sz="3600" dirty="0">
                <a:solidFill>
                  <a:srgbClr val="FF0000"/>
                </a:solidFill>
              </a:rPr>
              <a:t>:</a:t>
            </a:r>
          </a:p>
          <a:p>
            <a:pPr marL="0" indent="0" algn="r" rtl="1">
              <a:buNone/>
            </a:pPr>
            <a:r>
              <a:rPr lang="fa-IR" sz="2400" dirty="0">
                <a:solidFill>
                  <a:schemeClr val="tx1"/>
                </a:solidFill>
              </a:rPr>
              <a:t> </a:t>
            </a:r>
            <a:r>
              <a:rPr lang="fa-IR" sz="2400" b="1" dirty="0">
                <a:solidFill>
                  <a:schemeClr val="tx1"/>
                </a:solidFill>
              </a:rPr>
              <a:t>داروهای ضد انعقاد</a:t>
            </a:r>
          </a:p>
          <a:p>
            <a:pPr marL="0" indent="0" algn="r" rtl="1">
              <a:buNone/>
            </a:pPr>
            <a:r>
              <a:rPr lang="fa-IR" sz="2400" dirty="0">
                <a:solidFill>
                  <a:schemeClr val="tx1"/>
                </a:solidFill>
              </a:rPr>
              <a:t> انواع </a:t>
            </a:r>
            <a:r>
              <a:rPr lang="fa-IR" sz="2400" b="1" dirty="0">
                <a:solidFill>
                  <a:schemeClr val="tx1"/>
                </a:solidFill>
              </a:rPr>
              <a:t>آنتی بیوتیک ها </a:t>
            </a:r>
            <a:r>
              <a:rPr lang="fa-IR" sz="2400" dirty="0">
                <a:solidFill>
                  <a:schemeClr val="tx1"/>
                </a:solidFill>
              </a:rPr>
              <a:t>ازجمله آزیترومایسین خاطر نشان می شود </a:t>
            </a:r>
            <a:r>
              <a:rPr lang="fa-IR" sz="2400" b="1" dirty="0">
                <a:solidFill>
                  <a:schemeClr val="tx1"/>
                </a:solidFill>
              </a:rPr>
              <a:t>آزیترومایسین </a:t>
            </a:r>
            <a:r>
              <a:rPr lang="fa-IR" sz="2400" dirty="0">
                <a:solidFill>
                  <a:schemeClr val="tx1"/>
                </a:solidFill>
              </a:rPr>
              <a:t>هیچگونه اثر ضد ویروسی ثابت شده ای ندارد وبا توجه به احتمال بروز مقاومت های میکروبی به دلیل مصرف بی رویه آن، توصیه می شود درصوت فقدان شک قوی از ابتلای همزمان عفونت های باکتریال </a:t>
            </a:r>
            <a:r>
              <a:rPr lang="fa-IR" sz="2400" b="1" dirty="0">
                <a:solidFill>
                  <a:schemeClr val="tx1"/>
                </a:solidFill>
              </a:rPr>
              <a:t>از تجویز آن اکیداً خودداری شود</a:t>
            </a:r>
            <a:r>
              <a:rPr lang="fa-IR" sz="2400" dirty="0">
                <a:solidFill>
                  <a:schemeClr val="tx1"/>
                </a:solidFill>
              </a:rPr>
              <a:t>.</a:t>
            </a:r>
          </a:p>
          <a:p>
            <a:pPr marL="0" indent="0" algn="r" rtl="1">
              <a:buNone/>
            </a:pPr>
            <a:r>
              <a:rPr lang="fa-IR" sz="2400" dirty="0">
                <a:solidFill>
                  <a:schemeClr val="tx1"/>
                </a:solidFill>
              </a:rPr>
              <a:t> انواع استروئیدها</a:t>
            </a:r>
          </a:p>
          <a:p>
            <a:pPr marL="0" indent="0" algn="r" rtl="1">
              <a:buNone/>
            </a:pPr>
            <a:r>
              <a:rPr lang="fa-IR" sz="2400" dirty="0">
                <a:solidFill>
                  <a:schemeClr val="tx1"/>
                </a:solidFill>
              </a:rPr>
              <a:t> ترکیبات </a:t>
            </a:r>
            <a:r>
              <a:rPr lang="en-US" sz="2400" b="1" dirty="0">
                <a:solidFill>
                  <a:schemeClr val="tx1"/>
                </a:solidFill>
              </a:rPr>
              <a:t>Proton Pump inhibitors (PPI) </a:t>
            </a:r>
            <a:r>
              <a:rPr lang="fa-IR" sz="2400" dirty="0">
                <a:solidFill>
                  <a:schemeClr val="tx1"/>
                </a:solidFill>
              </a:rPr>
              <a:t>نظیر </a:t>
            </a:r>
            <a:r>
              <a:rPr lang="fa-IR" sz="2400" b="1" dirty="0">
                <a:solidFill>
                  <a:schemeClr val="tx1"/>
                </a:solidFill>
              </a:rPr>
              <a:t>امپرازول</a:t>
            </a:r>
            <a:r>
              <a:rPr lang="fa-IR" sz="2400" dirty="0">
                <a:solidFill>
                  <a:schemeClr val="tx1"/>
                </a:solidFill>
              </a:rPr>
              <a:t> و </a:t>
            </a:r>
            <a:r>
              <a:rPr lang="fa-IR" sz="2400" b="1" dirty="0">
                <a:solidFill>
                  <a:schemeClr val="tx1"/>
                </a:solidFill>
              </a:rPr>
              <a:t>پنتوپرازول</a:t>
            </a:r>
          </a:p>
          <a:p>
            <a:pPr marL="0" indent="0" algn="r" rtl="1">
              <a:buNone/>
            </a:pPr>
            <a:r>
              <a:rPr lang="fa-IR" sz="2400" dirty="0">
                <a:solidFill>
                  <a:schemeClr val="tx1"/>
                </a:solidFill>
              </a:rPr>
              <a:t> </a:t>
            </a:r>
            <a:r>
              <a:rPr lang="fa-IR" sz="2400" b="1" dirty="0">
                <a:solidFill>
                  <a:schemeClr val="tx1"/>
                </a:solidFill>
              </a:rPr>
              <a:t>انواع داروهای ناشناخته گیاهی</a:t>
            </a:r>
          </a:p>
          <a:p>
            <a:pPr marL="0" indent="0" algn="r" rtl="1">
              <a:buNone/>
            </a:pPr>
            <a:r>
              <a:rPr lang="fa-IR" sz="2400" dirty="0">
                <a:solidFill>
                  <a:schemeClr val="tx1"/>
                </a:solidFill>
              </a:rPr>
              <a:t></a:t>
            </a:r>
            <a:r>
              <a:rPr lang="fa-IR" sz="2400" b="1" dirty="0">
                <a:solidFill>
                  <a:schemeClr val="tx1"/>
                </a:solidFill>
              </a:rPr>
              <a:t> انواع فرآورده های با ادعای تقویتی</a:t>
            </a:r>
            <a:endParaRPr lang="en-US" sz="2400" b="1" dirty="0">
              <a:solidFill>
                <a:schemeClr val="tx1"/>
              </a:solidFill>
            </a:endParaRPr>
          </a:p>
        </p:txBody>
      </p:sp>
      <p:sp>
        <p:nvSpPr>
          <p:cNvPr id="11" name="Content Placeholder 2"/>
          <p:cNvSpPr txBox="1">
            <a:spLocks/>
          </p:cNvSpPr>
          <p:nvPr/>
        </p:nvSpPr>
        <p:spPr>
          <a:xfrm>
            <a:off x="457200" y="990600"/>
            <a:ext cx="8229600" cy="533400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dirty="0">
                <a:solidFill>
                  <a:schemeClr val="tx1"/>
                </a:solidFill>
              </a:rPr>
              <a:t>شروع آنتی بیوتیک با توجه به شرایط بالینی بیمار</a:t>
            </a:r>
            <a:r>
              <a:rPr lang="fa-IR" b="1" dirty="0">
                <a:solidFill>
                  <a:schemeClr val="tx1"/>
                </a:solidFill>
              </a:rPr>
              <a:t>فقط در صورت شک بالای به عفونت همزمان باکتریال</a:t>
            </a:r>
            <a:r>
              <a:rPr lang="fa-IR" b="1" dirty="0" smtClean="0">
                <a:solidFill>
                  <a:schemeClr val="tx1"/>
                </a:solidFill>
              </a:rPr>
              <a:t>، </a:t>
            </a:r>
            <a:r>
              <a:rPr lang="fa-IR" dirty="0" smtClean="0">
                <a:solidFill>
                  <a:schemeClr val="tx1"/>
                </a:solidFill>
              </a:rPr>
              <a:t>نتایج </a:t>
            </a:r>
            <a:r>
              <a:rPr lang="fa-IR" dirty="0">
                <a:solidFill>
                  <a:schemeClr val="tx1"/>
                </a:solidFill>
              </a:rPr>
              <a:t>کشت و آنتی بیوگرام و در نظر گرفتن الگوی مقاومت میکروبی منطقه ممکن است در نظر گرفته شود.</a:t>
            </a:r>
          </a:p>
          <a:p>
            <a:pPr marL="0" indent="0" algn="r" rtl="1">
              <a:buNone/>
            </a:pPr>
            <a:r>
              <a:rPr lang="fa-IR" dirty="0">
                <a:solidFill>
                  <a:schemeClr val="tx1"/>
                </a:solidFill>
              </a:rPr>
              <a:t> حتی بیماران بدحال اغلب نیاز به تجویز آنتی بیوتیک ندارند. </a:t>
            </a:r>
            <a:endParaRPr lang="fa-IR" dirty="0" smtClean="0">
              <a:solidFill>
                <a:schemeClr val="tx1"/>
              </a:solidFill>
            </a:endParaRPr>
          </a:p>
          <a:p>
            <a:pPr marL="0" indent="0" algn="r" rtl="1">
              <a:buNone/>
            </a:pPr>
            <a:r>
              <a:rPr lang="fa-IR" dirty="0">
                <a:solidFill>
                  <a:schemeClr val="tx1"/>
                </a:solidFill>
              </a:rPr>
              <a:t> </a:t>
            </a:r>
            <a:r>
              <a:rPr lang="fa-IR" dirty="0" smtClean="0">
                <a:solidFill>
                  <a:schemeClr val="tx1"/>
                </a:solidFill>
              </a:rPr>
              <a:t>غیر </a:t>
            </a:r>
            <a:r>
              <a:rPr lang="fa-IR" dirty="0">
                <a:solidFill>
                  <a:schemeClr val="tx1"/>
                </a:solidFill>
              </a:rPr>
              <a:t>از بحث </a:t>
            </a:r>
            <a:r>
              <a:rPr lang="fa-IR" b="1" dirty="0">
                <a:solidFill>
                  <a:schemeClr val="tx1"/>
                </a:solidFill>
              </a:rPr>
              <a:t>تداخلات</a:t>
            </a:r>
            <a:r>
              <a:rPr lang="fa-IR" dirty="0">
                <a:solidFill>
                  <a:schemeClr val="tx1"/>
                </a:solidFill>
              </a:rPr>
              <a:t> و </a:t>
            </a:r>
            <a:r>
              <a:rPr lang="fa-IR" b="1" dirty="0">
                <a:solidFill>
                  <a:schemeClr val="tx1"/>
                </a:solidFill>
              </a:rPr>
              <a:t>عوارض</a:t>
            </a:r>
            <a:r>
              <a:rPr lang="fa-IR" dirty="0">
                <a:solidFill>
                  <a:schemeClr val="tx1"/>
                </a:solidFill>
              </a:rPr>
              <a:t>، نگران </a:t>
            </a:r>
            <a:r>
              <a:rPr lang="fa-IR" b="1" dirty="0" smtClean="0">
                <a:solidFill>
                  <a:schemeClr val="tx1"/>
                </a:solidFill>
              </a:rPr>
              <a:t>شیوع عفونتهای </a:t>
            </a:r>
            <a:r>
              <a:rPr lang="fa-IR" b="1" dirty="0">
                <a:solidFill>
                  <a:schemeClr val="tx1"/>
                </a:solidFill>
              </a:rPr>
              <a:t>مقاوم بعد از اپیدمی ها </a:t>
            </a:r>
            <a:r>
              <a:rPr lang="fa-IR" dirty="0">
                <a:solidFill>
                  <a:schemeClr val="tx1"/>
                </a:solidFill>
              </a:rPr>
              <a:t>باشیم </a:t>
            </a:r>
            <a:r>
              <a:rPr lang="fa-IR" dirty="0" smtClean="0">
                <a:solidFill>
                  <a:schemeClr val="tx1"/>
                </a:solidFill>
              </a:rPr>
              <a:t>.</a:t>
            </a:r>
          </a:p>
          <a:p>
            <a:pPr marL="0" indent="0" algn="r" rtl="1">
              <a:buNone/>
            </a:pPr>
            <a:r>
              <a:rPr lang="fa-IR" dirty="0" smtClean="0">
                <a:solidFill>
                  <a:schemeClr val="tx1"/>
                </a:solidFill>
              </a:rPr>
              <a:t> </a:t>
            </a:r>
            <a:r>
              <a:rPr lang="fa-IR" dirty="0">
                <a:solidFill>
                  <a:schemeClr val="tx1"/>
                </a:solidFill>
              </a:rPr>
              <a:t> خاطر نشان می شود که </a:t>
            </a:r>
            <a:r>
              <a:rPr lang="fa-IR" b="1" dirty="0">
                <a:solidFill>
                  <a:schemeClr val="tx1"/>
                </a:solidFill>
              </a:rPr>
              <a:t>مصرف کورتیکواستروئید در عفونت های ویروسی هرگز در قدم اول </a:t>
            </a:r>
            <a:r>
              <a:rPr lang="fa-IR" b="1" dirty="0" smtClean="0">
                <a:solidFill>
                  <a:schemeClr val="tx1"/>
                </a:solidFill>
              </a:rPr>
              <a:t>توصیه نمی </a:t>
            </a:r>
            <a:r>
              <a:rPr lang="fa-IR" b="1" dirty="0">
                <a:solidFill>
                  <a:schemeClr val="tx1"/>
                </a:solidFill>
              </a:rPr>
              <a:t>شود.</a:t>
            </a:r>
            <a:endParaRPr lang="en-US" sz="2000" dirty="0">
              <a:solidFill>
                <a:schemeClr val="tx1"/>
              </a:solidFill>
            </a:endParaRPr>
          </a:p>
        </p:txBody>
      </p:sp>
      <p:sp>
        <p:nvSpPr>
          <p:cNvPr id="12" name="Content Placeholder 2"/>
          <p:cNvSpPr txBox="1">
            <a:spLocks/>
          </p:cNvSpPr>
          <p:nvPr/>
        </p:nvSpPr>
        <p:spPr>
          <a:xfrm>
            <a:off x="457200" y="990600"/>
            <a:ext cx="8229600" cy="53340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dirty="0">
                <a:solidFill>
                  <a:schemeClr val="tx1"/>
                </a:solidFill>
              </a:rPr>
              <a:t>شروع آنتی بیوتیک با توجه به شرایط بالینی بیمار</a:t>
            </a:r>
            <a:r>
              <a:rPr lang="fa-IR" b="1" dirty="0">
                <a:solidFill>
                  <a:schemeClr val="tx1"/>
                </a:solidFill>
              </a:rPr>
              <a:t>فقط در صورت شک بالای به عفونت همزمان باکتریال</a:t>
            </a:r>
            <a:r>
              <a:rPr lang="fa-IR" b="1" dirty="0" smtClean="0">
                <a:solidFill>
                  <a:schemeClr val="tx1"/>
                </a:solidFill>
              </a:rPr>
              <a:t>، </a:t>
            </a:r>
            <a:r>
              <a:rPr lang="fa-IR" dirty="0" smtClean="0">
                <a:solidFill>
                  <a:schemeClr val="tx1"/>
                </a:solidFill>
              </a:rPr>
              <a:t>نتایج </a:t>
            </a:r>
            <a:r>
              <a:rPr lang="fa-IR" dirty="0">
                <a:solidFill>
                  <a:schemeClr val="tx1"/>
                </a:solidFill>
              </a:rPr>
              <a:t>کشت و آنتی بیوگرام و در نظر گرفتن الگوی مقاومت میکروبی منطقه ممکن است در نظر گرفته شود.</a:t>
            </a:r>
          </a:p>
          <a:p>
            <a:pPr marL="0" indent="0" algn="r" rtl="1">
              <a:buNone/>
            </a:pPr>
            <a:r>
              <a:rPr lang="fa-IR" dirty="0">
                <a:solidFill>
                  <a:schemeClr val="tx1"/>
                </a:solidFill>
              </a:rPr>
              <a:t> حتی بیماران بدحال اغلب نیاز به تجویز آنتی بیوتیک ندارند. </a:t>
            </a:r>
            <a:endParaRPr lang="fa-IR" dirty="0" smtClean="0">
              <a:solidFill>
                <a:schemeClr val="tx1"/>
              </a:solidFill>
            </a:endParaRPr>
          </a:p>
          <a:p>
            <a:pPr marL="0" indent="0" algn="r" rtl="1">
              <a:buNone/>
            </a:pPr>
            <a:r>
              <a:rPr lang="fa-IR" dirty="0">
                <a:solidFill>
                  <a:schemeClr val="tx1"/>
                </a:solidFill>
              </a:rPr>
              <a:t> </a:t>
            </a:r>
            <a:r>
              <a:rPr lang="fa-IR" dirty="0" smtClean="0">
                <a:solidFill>
                  <a:schemeClr val="tx1"/>
                </a:solidFill>
              </a:rPr>
              <a:t>غیر </a:t>
            </a:r>
            <a:r>
              <a:rPr lang="fa-IR" dirty="0">
                <a:solidFill>
                  <a:schemeClr val="tx1"/>
                </a:solidFill>
              </a:rPr>
              <a:t>از بحث </a:t>
            </a:r>
            <a:r>
              <a:rPr lang="fa-IR" b="1" dirty="0">
                <a:solidFill>
                  <a:schemeClr val="tx1"/>
                </a:solidFill>
              </a:rPr>
              <a:t>تداخلات</a:t>
            </a:r>
            <a:r>
              <a:rPr lang="fa-IR" dirty="0">
                <a:solidFill>
                  <a:schemeClr val="tx1"/>
                </a:solidFill>
              </a:rPr>
              <a:t> و </a:t>
            </a:r>
            <a:r>
              <a:rPr lang="fa-IR" b="1" dirty="0">
                <a:solidFill>
                  <a:schemeClr val="tx1"/>
                </a:solidFill>
              </a:rPr>
              <a:t>عوارض</a:t>
            </a:r>
            <a:r>
              <a:rPr lang="fa-IR" dirty="0">
                <a:solidFill>
                  <a:schemeClr val="tx1"/>
                </a:solidFill>
              </a:rPr>
              <a:t>، نگران </a:t>
            </a:r>
            <a:r>
              <a:rPr lang="fa-IR" b="1" dirty="0" smtClean="0">
                <a:solidFill>
                  <a:schemeClr val="tx1"/>
                </a:solidFill>
              </a:rPr>
              <a:t>شیوع عفونتهای </a:t>
            </a:r>
            <a:r>
              <a:rPr lang="fa-IR" b="1" dirty="0">
                <a:solidFill>
                  <a:schemeClr val="tx1"/>
                </a:solidFill>
              </a:rPr>
              <a:t>مقاوم بعد از اپیدمی ها </a:t>
            </a:r>
            <a:r>
              <a:rPr lang="fa-IR" dirty="0">
                <a:solidFill>
                  <a:schemeClr val="tx1"/>
                </a:solidFill>
              </a:rPr>
              <a:t>باشیم </a:t>
            </a:r>
            <a:r>
              <a:rPr lang="fa-IR" dirty="0" smtClean="0">
                <a:solidFill>
                  <a:schemeClr val="tx1"/>
                </a:solidFill>
              </a:rPr>
              <a:t>.</a:t>
            </a:r>
          </a:p>
          <a:p>
            <a:pPr marL="0" indent="0" algn="r" rtl="1">
              <a:buNone/>
            </a:pPr>
            <a:r>
              <a:rPr lang="fa-IR" dirty="0" smtClean="0">
                <a:solidFill>
                  <a:schemeClr val="tx1"/>
                </a:solidFill>
              </a:rPr>
              <a:t> </a:t>
            </a:r>
            <a:r>
              <a:rPr lang="fa-IR" dirty="0">
                <a:solidFill>
                  <a:schemeClr val="tx1"/>
                </a:solidFill>
              </a:rPr>
              <a:t> خاطر نشان می شود که </a:t>
            </a:r>
            <a:r>
              <a:rPr lang="fa-IR" b="1" dirty="0">
                <a:solidFill>
                  <a:schemeClr val="tx1"/>
                </a:solidFill>
              </a:rPr>
              <a:t>مصرف کورتیکواستروئید در عفونت های ویروسی هرگز در قدم اول </a:t>
            </a:r>
            <a:r>
              <a:rPr lang="fa-IR" b="1" dirty="0" smtClean="0">
                <a:solidFill>
                  <a:schemeClr val="tx1"/>
                </a:solidFill>
              </a:rPr>
              <a:t>توصیه نمی </a:t>
            </a:r>
            <a:r>
              <a:rPr lang="fa-IR" b="1" dirty="0">
                <a:solidFill>
                  <a:schemeClr val="tx1"/>
                </a:solidFill>
              </a:rPr>
              <a:t>شود.</a:t>
            </a:r>
            <a:endParaRPr lang="en-US" sz="2000" dirty="0">
              <a:solidFill>
                <a:schemeClr val="tx1"/>
              </a:solidFill>
            </a:endParaRPr>
          </a:p>
        </p:txBody>
      </p:sp>
      <p:sp>
        <p:nvSpPr>
          <p:cNvPr id="13" name="Content Placeholder 2"/>
          <p:cNvSpPr txBox="1">
            <a:spLocks/>
          </p:cNvSpPr>
          <p:nvPr/>
        </p:nvSpPr>
        <p:spPr>
          <a:xfrm>
            <a:off x="457200" y="990600"/>
            <a:ext cx="8229600" cy="5334000"/>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algn="r" rtl="1"/>
            <a:r>
              <a:rPr lang="fa-IR" sz="2800" dirty="0">
                <a:solidFill>
                  <a:schemeClr val="tx1"/>
                </a:solidFill>
                <a:cs typeface="B Nazanin" panose="00000400000000000000" pitchFamily="2" charset="-78"/>
              </a:rPr>
              <a:t>تاکید بر تغذیه سالم و استراحت کافی ضروری است</a:t>
            </a:r>
          </a:p>
          <a:p>
            <a:pPr algn="r" rtl="1"/>
            <a:r>
              <a:rPr lang="fa-IR" sz="2800" dirty="0">
                <a:solidFill>
                  <a:schemeClr val="tx1"/>
                </a:solidFill>
                <a:cs typeface="B Nazanin" panose="00000400000000000000" pitchFamily="2" charset="-78"/>
              </a:rPr>
              <a:t> در حال حاضر مطالعه مستندی که نشان دهد مکمل ها شامل ویتامین سی، زینک، سلنیوم، ویتامین دی</a:t>
            </a:r>
            <a:r>
              <a:rPr lang="fa-IR" sz="2800" dirty="0" smtClean="0">
                <a:solidFill>
                  <a:schemeClr val="tx1"/>
                </a:solidFill>
                <a:cs typeface="B Nazanin" panose="00000400000000000000" pitchFamily="2" charset="-78"/>
              </a:rPr>
              <a:t>، ویتامین </a:t>
            </a:r>
            <a:r>
              <a:rPr lang="fa-IR" sz="2800" dirty="0">
                <a:solidFill>
                  <a:schemeClr val="tx1"/>
                </a:solidFill>
                <a:cs typeface="B Nazanin" panose="00000400000000000000" pitchFamily="2" charset="-78"/>
              </a:rPr>
              <a:t>آ، اکیناسه، کورکومین، زنجبیل، جین سینگ و ... بصورت اختصاصی نقشی در پیشگیری از ابتلا </a:t>
            </a:r>
            <a:r>
              <a:rPr lang="fa-IR" sz="2800" dirty="0" smtClean="0">
                <a:solidFill>
                  <a:schemeClr val="tx1"/>
                </a:solidFill>
                <a:cs typeface="B Nazanin" panose="00000400000000000000" pitchFamily="2" charset="-78"/>
              </a:rPr>
              <a:t>به کورونا </a:t>
            </a:r>
            <a:r>
              <a:rPr lang="fa-IR" sz="2800" dirty="0">
                <a:solidFill>
                  <a:schemeClr val="tx1"/>
                </a:solidFill>
                <a:cs typeface="B Nazanin" panose="00000400000000000000" pitchFamily="2" charset="-78"/>
              </a:rPr>
              <a:t>ویروس جدید داشته باشند، وجود ندارد ولی بطور مشخص کمبود پروتئین، ویتامین دی، ویتامین سی</a:t>
            </a:r>
            <a:r>
              <a:rPr lang="fa-IR" sz="2800" dirty="0" smtClean="0">
                <a:solidFill>
                  <a:schemeClr val="tx1"/>
                </a:solidFill>
                <a:cs typeface="B Nazanin" panose="00000400000000000000" pitchFamily="2" charset="-78"/>
              </a:rPr>
              <a:t>، ویتامین </a:t>
            </a:r>
            <a:r>
              <a:rPr lang="en-US" sz="2800" dirty="0">
                <a:solidFill>
                  <a:schemeClr val="tx1"/>
                </a:solidFill>
                <a:cs typeface="B Nazanin" panose="00000400000000000000" pitchFamily="2" charset="-78"/>
              </a:rPr>
              <a:t>A </a:t>
            </a:r>
            <a:r>
              <a:rPr lang="fa-IR" sz="2800" dirty="0">
                <a:solidFill>
                  <a:schemeClr val="tx1"/>
                </a:solidFill>
                <a:cs typeface="B Nazanin" panose="00000400000000000000" pitchFamily="2" charset="-78"/>
              </a:rPr>
              <a:t>و سلنیوم در ناتوان کردن سیستم ایمنی برای مقابله با هر عفونتی دخیل هستند. پس توصیه </a:t>
            </a:r>
            <a:r>
              <a:rPr lang="fa-IR" sz="2800" dirty="0" smtClean="0">
                <a:solidFill>
                  <a:schemeClr val="tx1"/>
                </a:solidFill>
                <a:cs typeface="B Nazanin" panose="00000400000000000000" pitchFamily="2" charset="-78"/>
              </a:rPr>
              <a:t>به مصرف </a:t>
            </a:r>
            <a:r>
              <a:rPr lang="fa-IR" sz="2800" dirty="0">
                <a:solidFill>
                  <a:schemeClr val="tx1"/>
                </a:solidFill>
                <a:cs typeface="B Nazanin" panose="00000400000000000000" pitchFamily="2" charset="-78"/>
              </a:rPr>
              <a:t>این مکمل ها تنها در افراد با کمبود ریز مغذی ها توصیه می شود. همواره باید مراقب اثرات سوء </a:t>
            </a:r>
            <a:r>
              <a:rPr lang="fa-IR" sz="2800" dirty="0" smtClean="0">
                <a:solidFill>
                  <a:schemeClr val="tx1"/>
                </a:solidFill>
                <a:cs typeface="B Nazanin" panose="00000400000000000000" pitchFamily="2" charset="-78"/>
              </a:rPr>
              <a:t>مصرف بیش </a:t>
            </a:r>
            <a:r>
              <a:rPr lang="fa-IR" sz="2800" dirty="0">
                <a:solidFill>
                  <a:schemeClr val="tx1"/>
                </a:solidFill>
                <a:cs typeface="B Nazanin" panose="00000400000000000000" pitchFamily="2" charset="-78"/>
              </a:rPr>
              <a:t>از اندازه این مکمل ها باشیم. اغلب افراد با تغذیه سالم نیاز به مکمل ندارند</a:t>
            </a:r>
            <a:endParaRPr lang="en-US" sz="1800" dirty="0">
              <a:solidFill>
                <a:schemeClr val="tx1"/>
              </a:solidFill>
              <a:cs typeface="B Nazanin" panose="00000400000000000000" pitchFamily="2" charset="-78"/>
            </a:endParaRPr>
          </a:p>
        </p:txBody>
      </p:sp>
      <p:grpSp>
        <p:nvGrpSpPr>
          <p:cNvPr id="14" name="Group 13"/>
          <p:cNvGrpSpPr/>
          <p:nvPr/>
        </p:nvGrpSpPr>
        <p:grpSpPr>
          <a:xfrm>
            <a:off x="7772400" y="76200"/>
            <a:ext cx="838200" cy="838200"/>
            <a:chOff x="8153400" y="152400"/>
            <a:chExt cx="838200" cy="838200"/>
          </a:xfrm>
        </p:grpSpPr>
        <p:sp>
          <p:nvSpPr>
            <p:cNvPr id="15" name="Down Arrow 14">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2"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a:hlinkClick r:id="rId3"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6258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wipe(up)">
                                      <p:cBhvr>
                                        <p:cTn id="17" dur="2000"/>
                                        <p:tgtEl>
                                          <p:spTgt spid="7">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up)">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up)">
                                      <p:cBhvr>
                                        <p:cTn id="27" dur="2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wipe(up)">
                                      <p:cBhvr>
                                        <p:cTn id="32" dur="2000"/>
                                        <p:tgtEl>
                                          <p:spTgt spid="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wipe(up)">
                                      <p:cBhvr>
                                        <p:cTn id="37" dur="2000"/>
                                        <p:tgtEl>
                                          <p:spTgt spid="7">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wipe(up)">
                                      <p:cBhvr>
                                        <p:cTn id="42" dur="2000"/>
                                        <p:tgtEl>
                                          <p:spTgt spid="8">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wipe(up)">
                                      <p:cBhvr>
                                        <p:cTn id="47" dur="2000"/>
                                        <p:tgtEl>
                                          <p:spTgt spid="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8">
                                            <p:txEl>
                                              <p:pRg st="1" end="1"/>
                                            </p:txEl>
                                          </p:spTgt>
                                        </p:tgtEl>
                                        <p:attrNameLst>
                                          <p:attrName>style.visibility</p:attrName>
                                        </p:attrNameLst>
                                      </p:cBhvr>
                                      <p:to>
                                        <p:strVal val="visible"/>
                                      </p:to>
                                    </p:set>
                                    <p:animEffect transition="in" filter="wipe(up)">
                                      <p:cBhvr>
                                        <p:cTn id="52" dur="2000"/>
                                        <p:tgtEl>
                                          <p:spTgt spid="8">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8">
                                            <p:txEl>
                                              <p:pRg st="2" end="2"/>
                                            </p:txEl>
                                          </p:spTgt>
                                        </p:tgtEl>
                                        <p:attrNameLst>
                                          <p:attrName>style.visibility</p:attrName>
                                        </p:attrNameLst>
                                      </p:cBhvr>
                                      <p:to>
                                        <p:strVal val="visible"/>
                                      </p:to>
                                    </p:set>
                                    <p:animEffect transition="in" filter="wipe(up)">
                                      <p:cBhvr>
                                        <p:cTn id="57" dur="2000"/>
                                        <p:tgtEl>
                                          <p:spTgt spid="8">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8">
                                            <p:txEl>
                                              <p:pRg st="3" end="3"/>
                                            </p:txEl>
                                          </p:spTgt>
                                        </p:tgtEl>
                                        <p:attrNameLst>
                                          <p:attrName>style.visibility</p:attrName>
                                        </p:attrNameLst>
                                      </p:cBhvr>
                                      <p:to>
                                        <p:strVal val="visible"/>
                                      </p:to>
                                    </p:set>
                                    <p:animEffect transition="in" filter="wipe(up)">
                                      <p:cBhvr>
                                        <p:cTn id="62" dur="2000"/>
                                        <p:tgtEl>
                                          <p:spTgt spid="8">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8">
                                            <p:txEl>
                                              <p:pRg st="4" end="4"/>
                                            </p:txEl>
                                          </p:spTgt>
                                        </p:tgtEl>
                                        <p:attrNameLst>
                                          <p:attrName>style.visibility</p:attrName>
                                        </p:attrNameLst>
                                      </p:cBhvr>
                                      <p:to>
                                        <p:strVal val="visible"/>
                                      </p:to>
                                    </p:set>
                                    <p:animEffect transition="in" filter="wipe(up)">
                                      <p:cBhvr>
                                        <p:cTn id="67" dur="2000"/>
                                        <p:tgtEl>
                                          <p:spTgt spid="8">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8">
                                            <p:txEl>
                                              <p:pRg st="5" end="5"/>
                                            </p:txEl>
                                          </p:spTgt>
                                        </p:tgtEl>
                                        <p:attrNameLst>
                                          <p:attrName>style.visibility</p:attrName>
                                        </p:attrNameLst>
                                      </p:cBhvr>
                                      <p:to>
                                        <p:strVal val="visible"/>
                                      </p:to>
                                    </p:set>
                                    <p:animEffect transition="in" filter="wipe(up)">
                                      <p:cBhvr>
                                        <p:cTn id="72" dur="2000"/>
                                        <p:tgtEl>
                                          <p:spTgt spid="8">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8">
                                            <p:txEl>
                                              <p:pRg st="6" end="6"/>
                                            </p:txEl>
                                          </p:spTgt>
                                        </p:tgtEl>
                                        <p:attrNameLst>
                                          <p:attrName>style.visibility</p:attrName>
                                        </p:attrNameLst>
                                      </p:cBhvr>
                                      <p:to>
                                        <p:strVal val="visible"/>
                                      </p:to>
                                    </p:set>
                                    <p:animEffect transition="in" filter="wipe(up)">
                                      <p:cBhvr>
                                        <p:cTn id="77" dur="2000"/>
                                        <p:tgtEl>
                                          <p:spTgt spid="8">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1">
                                            <p:bg/>
                                          </p:spTgt>
                                        </p:tgtEl>
                                        <p:attrNameLst>
                                          <p:attrName>style.visibility</p:attrName>
                                        </p:attrNameLst>
                                      </p:cBhvr>
                                      <p:to>
                                        <p:strVal val="visible"/>
                                      </p:to>
                                    </p:set>
                                    <p:animEffect transition="in" filter="wipe(up)">
                                      <p:cBhvr>
                                        <p:cTn id="82" dur="2000"/>
                                        <p:tgtEl>
                                          <p:spTgt spid="11">
                                            <p:bg/>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1">
                                            <p:txEl>
                                              <p:pRg st="0" end="0"/>
                                            </p:txEl>
                                          </p:spTgt>
                                        </p:tgtEl>
                                        <p:attrNameLst>
                                          <p:attrName>style.visibility</p:attrName>
                                        </p:attrNameLst>
                                      </p:cBhvr>
                                      <p:to>
                                        <p:strVal val="visible"/>
                                      </p:to>
                                    </p:set>
                                    <p:animEffect transition="in" filter="wipe(up)">
                                      <p:cBhvr>
                                        <p:cTn id="87" dur="2000"/>
                                        <p:tgtEl>
                                          <p:spTgt spid="11">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1">
                                            <p:txEl>
                                              <p:pRg st="1" end="1"/>
                                            </p:txEl>
                                          </p:spTgt>
                                        </p:tgtEl>
                                        <p:attrNameLst>
                                          <p:attrName>style.visibility</p:attrName>
                                        </p:attrNameLst>
                                      </p:cBhvr>
                                      <p:to>
                                        <p:strVal val="visible"/>
                                      </p:to>
                                    </p:set>
                                    <p:animEffect transition="in" filter="wipe(up)">
                                      <p:cBhvr>
                                        <p:cTn id="92" dur="2000"/>
                                        <p:tgtEl>
                                          <p:spTgt spid="11">
                                            <p:txEl>
                                              <p:pRg st="1" end="1"/>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1">
                                            <p:txEl>
                                              <p:pRg st="2" end="2"/>
                                            </p:txEl>
                                          </p:spTgt>
                                        </p:tgtEl>
                                        <p:attrNameLst>
                                          <p:attrName>style.visibility</p:attrName>
                                        </p:attrNameLst>
                                      </p:cBhvr>
                                      <p:to>
                                        <p:strVal val="visible"/>
                                      </p:to>
                                    </p:set>
                                    <p:animEffect transition="in" filter="wipe(up)">
                                      <p:cBhvr>
                                        <p:cTn id="97" dur="2000"/>
                                        <p:tgtEl>
                                          <p:spTgt spid="11">
                                            <p:txEl>
                                              <p:pRg st="2" end="2"/>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1">
                                            <p:txEl>
                                              <p:pRg st="3" end="3"/>
                                            </p:txEl>
                                          </p:spTgt>
                                        </p:tgtEl>
                                        <p:attrNameLst>
                                          <p:attrName>style.visibility</p:attrName>
                                        </p:attrNameLst>
                                      </p:cBhvr>
                                      <p:to>
                                        <p:strVal val="visible"/>
                                      </p:to>
                                    </p:set>
                                    <p:animEffect transition="in" filter="wipe(up)">
                                      <p:cBhvr>
                                        <p:cTn id="102" dur="2000"/>
                                        <p:tgtEl>
                                          <p:spTgt spid="11">
                                            <p:txEl>
                                              <p:pRg st="3" end="3"/>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2">
                                            <p:bg/>
                                          </p:spTgt>
                                        </p:tgtEl>
                                        <p:attrNameLst>
                                          <p:attrName>style.visibility</p:attrName>
                                        </p:attrNameLst>
                                      </p:cBhvr>
                                      <p:to>
                                        <p:strVal val="visible"/>
                                      </p:to>
                                    </p:set>
                                    <p:animEffect transition="in" filter="wipe(up)">
                                      <p:cBhvr>
                                        <p:cTn id="107" dur="2000"/>
                                        <p:tgtEl>
                                          <p:spTgt spid="12">
                                            <p:bg/>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2">
                                            <p:txEl>
                                              <p:pRg st="0" end="0"/>
                                            </p:txEl>
                                          </p:spTgt>
                                        </p:tgtEl>
                                        <p:attrNameLst>
                                          <p:attrName>style.visibility</p:attrName>
                                        </p:attrNameLst>
                                      </p:cBhvr>
                                      <p:to>
                                        <p:strVal val="visible"/>
                                      </p:to>
                                    </p:set>
                                    <p:animEffect transition="in" filter="wipe(up)">
                                      <p:cBhvr>
                                        <p:cTn id="112" dur="2000"/>
                                        <p:tgtEl>
                                          <p:spTgt spid="12">
                                            <p:txEl>
                                              <p:pRg st="0" end="0"/>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12">
                                            <p:txEl>
                                              <p:pRg st="1" end="1"/>
                                            </p:txEl>
                                          </p:spTgt>
                                        </p:tgtEl>
                                        <p:attrNameLst>
                                          <p:attrName>style.visibility</p:attrName>
                                        </p:attrNameLst>
                                      </p:cBhvr>
                                      <p:to>
                                        <p:strVal val="visible"/>
                                      </p:to>
                                    </p:set>
                                    <p:animEffect transition="in" filter="wipe(up)">
                                      <p:cBhvr>
                                        <p:cTn id="117" dur="2000"/>
                                        <p:tgtEl>
                                          <p:spTgt spid="12">
                                            <p:txEl>
                                              <p:pRg st="1" end="1"/>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12">
                                            <p:txEl>
                                              <p:pRg st="2" end="2"/>
                                            </p:txEl>
                                          </p:spTgt>
                                        </p:tgtEl>
                                        <p:attrNameLst>
                                          <p:attrName>style.visibility</p:attrName>
                                        </p:attrNameLst>
                                      </p:cBhvr>
                                      <p:to>
                                        <p:strVal val="visible"/>
                                      </p:to>
                                    </p:set>
                                    <p:animEffect transition="in" filter="wipe(up)">
                                      <p:cBhvr>
                                        <p:cTn id="122" dur="2000"/>
                                        <p:tgtEl>
                                          <p:spTgt spid="12">
                                            <p:txEl>
                                              <p:pRg st="2" end="2"/>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12">
                                            <p:txEl>
                                              <p:pRg st="3" end="3"/>
                                            </p:txEl>
                                          </p:spTgt>
                                        </p:tgtEl>
                                        <p:attrNameLst>
                                          <p:attrName>style.visibility</p:attrName>
                                        </p:attrNameLst>
                                      </p:cBhvr>
                                      <p:to>
                                        <p:strVal val="visible"/>
                                      </p:to>
                                    </p:set>
                                    <p:animEffect transition="in" filter="wipe(up)">
                                      <p:cBhvr>
                                        <p:cTn id="127" dur="2000"/>
                                        <p:tgtEl>
                                          <p:spTgt spid="12">
                                            <p:txEl>
                                              <p:pRg st="3" end="3"/>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13">
                                            <p:bg/>
                                          </p:spTgt>
                                        </p:tgtEl>
                                        <p:attrNameLst>
                                          <p:attrName>style.visibility</p:attrName>
                                        </p:attrNameLst>
                                      </p:cBhvr>
                                      <p:to>
                                        <p:strVal val="visible"/>
                                      </p:to>
                                    </p:set>
                                    <p:animEffect transition="in" filter="wipe(up)">
                                      <p:cBhvr>
                                        <p:cTn id="132" dur="2000"/>
                                        <p:tgtEl>
                                          <p:spTgt spid="13">
                                            <p:bg/>
                                          </p:spTgt>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grpId="0" nodeType="clickEffect">
                                  <p:stCondLst>
                                    <p:cond delay="0"/>
                                  </p:stCondLst>
                                  <p:childTnLst>
                                    <p:set>
                                      <p:cBhvr>
                                        <p:cTn id="136" dur="1" fill="hold">
                                          <p:stCondLst>
                                            <p:cond delay="0"/>
                                          </p:stCondLst>
                                        </p:cTn>
                                        <p:tgtEl>
                                          <p:spTgt spid="13">
                                            <p:txEl>
                                              <p:pRg st="0" end="0"/>
                                            </p:txEl>
                                          </p:spTgt>
                                        </p:tgtEl>
                                        <p:attrNameLst>
                                          <p:attrName>style.visibility</p:attrName>
                                        </p:attrNameLst>
                                      </p:cBhvr>
                                      <p:to>
                                        <p:strVal val="visible"/>
                                      </p:to>
                                    </p:set>
                                    <p:animEffect transition="in" filter="wipe(up)">
                                      <p:cBhvr>
                                        <p:cTn id="137" dur="2000"/>
                                        <p:tgtEl>
                                          <p:spTgt spid="13">
                                            <p:txEl>
                                              <p:pRg st="0" end="0"/>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13">
                                            <p:txEl>
                                              <p:pRg st="1" end="1"/>
                                            </p:txEl>
                                          </p:spTgt>
                                        </p:tgtEl>
                                        <p:attrNameLst>
                                          <p:attrName>style.visibility</p:attrName>
                                        </p:attrNameLst>
                                      </p:cBhvr>
                                      <p:to>
                                        <p:strVal val="visible"/>
                                      </p:to>
                                    </p:set>
                                    <p:animEffect transition="in" filter="wipe(up)">
                                      <p:cBhvr>
                                        <p:cTn id="142" dur="20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autoUpdateAnimBg="0"/>
      <p:bldP spid="7" grpId="0" build="p" animBg="1" autoUpdateAnimBg="0"/>
      <p:bldP spid="8" grpId="0" build="p" animBg="1" autoUpdateAnimBg="0"/>
      <p:bldP spid="11" grpId="0" build="p" animBg="1" autoUpdateAnimBg="0"/>
      <p:bldP spid="12" grpId="0" build="p" animBg="1" autoUpdateAnimBg="0"/>
      <p:bldP spid="13" grpId="0" build="p"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17588"/>
          </a:xfrm>
        </p:spPr>
        <p:style>
          <a:lnRef idx="0">
            <a:schemeClr val="accent4"/>
          </a:lnRef>
          <a:fillRef idx="3">
            <a:schemeClr val="accent4"/>
          </a:fillRef>
          <a:effectRef idx="3">
            <a:schemeClr val="accent4"/>
          </a:effectRef>
          <a:fontRef idx="minor">
            <a:schemeClr val="lt1"/>
          </a:fontRef>
        </p:style>
        <p:txBody>
          <a:bodyPr>
            <a:noAutofit/>
          </a:bodyPr>
          <a:lstStyle/>
          <a:p>
            <a:r>
              <a:rPr lang="fa-IR" sz="3200" b="1" dirty="0">
                <a:cs typeface="B Titr" panose="00000700000000000000" pitchFamily="2" charset="-78"/>
              </a:rPr>
              <a:t>عوارض دارویی و نحوه برخورد با آنها</a:t>
            </a:r>
            <a:br>
              <a:rPr lang="fa-IR" sz="3200" b="1" dirty="0">
                <a:cs typeface="B Titr" panose="00000700000000000000" pitchFamily="2" charset="-78"/>
              </a:rPr>
            </a:br>
            <a:r>
              <a:rPr lang="fa-IR" sz="2000" b="1" dirty="0">
                <a:cs typeface="B Titr" panose="00000700000000000000" pitchFamily="2" charset="-78"/>
              </a:rPr>
              <a:t>در مصرف داروها ممکن است عوارض زیر ایجاد شود که توجه به آنها بسیار ضروری می باشد.</a:t>
            </a:r>
            <a:endParaRPr lang="en-US" sz="2000" b="1" dirty="0">
              <a:cs typeface="B Titr" panose="00000700000000000000" pitchFamily="2" charset="-78"/>
            </a:endParaRPr>
          </a:p>
        </p:txBody>
      </p:sp>
      <p:sp>
        <p:nvSpPr>
          <p:cNvPr id="3" name="Date Placeholder 2"/>
          <p:cNvSpPr>
            <a:spLocks noGrp="1"/>
          </p:cNvSpPr>
          <p:nvPr>
            <p:ph type="dt" sz="half" idx="10"/>
          </p:nvPr>
        </p:nvSpPr>
        <p:spPr/>
        <p:txBody>
          <a:bodyPr/>
          <a:lstStyle/>
          <a:p>
            <a:fld id="{3C8A2ABB-95EB-4F5A-9333-32C13A5238BF}" type="datetime8">
              <a:rPr lang="fa-IR" smtClean="0"/>
              <a:pPr/>
              <a:t>21 مارس 21</a:t>
            </a:fld>
            <a:endParaRPr lang="en-US"/>
          </a:p>
        </p:txBody>
      </p:sp>
      <p:sp>
        <p:nvSpPr>
          <p:cNvPr id="4" name="Footer Placeholder 3"/>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5" name="Slide Number Placeholder 4"/>
          <p:cNvSpPr>
            <a:spLocks noGrp="1"/>
          </p:cNvSpPr>
          <p:nvPr>
            <p:ph type="sldNum" sz="quarter" idx="12"/>
          </p:nvPr>
        </p:nvSpPr>
        <p:spPr/>
        <p:txBody>
          <a:bodyPr/>
          <a:lstStyle/>
          <a:p>
            <a:fld id="{2E25CA67-43F9-4FEB-A8A9-79087773B078}" type="slidenum">
              <a:rPr lang="en-US" smtClean="0"/>
              <a:pPr/>
              <a:t>46</a:t>
            </a:fld>
            <a:endParaRPr lang="en-US"/>
          </a:p>
        </p:txBody>
      </p:sp>
      <p:sp>
        <p:nvSpPr>
          <p:cNvPr id="6" name="Content Placeholder 2"/>
          <p:cNvSpPr txBox="1">
            <a:spLocks/>
          </p:cNvSpPr>
          <p:nvPr/>
        </p:nvSpPr>
        <p:spPr>
          <a:xfrm>
            <a:off x="457200" y="990600"/>
            <a:ext cx="8458200" cy="5334000"/>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3600" b="1" dirty="0">
                <a:solidFill>
                  <a:schemeClr val="tx1"/>
                </a:solidFill>
              </a:rPr>
              <a:t>شکایت اول: تهوع و استفراغ</a:t>
            </a:r>
          </a:p>
          <a:p>
            <a:pPr marL="0" indent="0" algn="r" rtl="1">
              <a:buNone/>
            </a:pPr>
            <a:r>
              <a:rPr lang="fa-IR" sz="3600" dirty="0">
                <a:solidFill>
                  <a:schemeClr val="tx1"/>
                </a:solidFill>
              </a:rPr>
              <a:t>برخی از بیماران ممکن است دچار تهوع و با شیوع کمتر استفراغ می شوند. اقدامات پیشگیری کننده که می</a:t>
            </a:r>
          </a:p>
          <a:p>
            <a:pPr marL="0" indent="0" algn="r" rtl="1">
              <a:buNone/>
            </a:pPr>
            <a:r>
              <a:rPr lang="fa-IR" sz="3600" dirty="0">
                <a:solidFill>
                  <a:schemeClr val="tx1"/>
                </a:solidFill>
              </a:rPr>
              <a:t>تواند کمک کننده باشد به قرار زیر است:</a:t>
            </a:r>
          </a:p>
          <a:p>
            <a:pPr marL="0" indent="0" algn="r" rtl="1">
              <a:buNone/>
            </a:pPr>
            <a:r>
              <a:rPr lang="fa-IR" sz="3600" dirty="0">
                <a:solidFill>
                  <a:schemeClr val="tx1"/>
                </a:solidFill>
              </a:rPr>
              <a:t> </a:t>
            </a:r>
            <a:r>
              <a:rPr lang="fa-IR" sz="3600" b="1" i="1" dirty="0">
                <a:solidFill>
                  <a:schemeClr val="tx1"/>
                </a:solidFill>
              </a:rPr>
              <a:t>تجویز </a:t>
            </a:r>
            <a:r>
              <a:rPr lang="fa-IR" sz="3600" b="1" i="1" dirty="0" smtClean="0">
                <a:solidFill>
                  <a:schemeClr val="tx1"/>
                </a:solidFill>
              </a:rPr>
              <a:t>۵ </a:t>
            </a:r>
            <a:r>
              <a:rPr lang="fa-IR" sz="3600" b="1" i="1" dirty="0">
                <a:solidFill>
                  <a:schemeClr val="tx1"/>
                </a:solidFill>
              </a:rPr>
              <a:t>تا </a:t>
            </a:r>
            <a:r>
              <a:rPr lang="fa-IR" sz="3600" b="1" i="1" dirty="0" smtClean="0">
                <a:solidFill>
                  <a:schemeClr val="tx1"/>
                </a:solidFill>
              </a:rPr>
              <a:t>۱۰ </a:t>
            </a:r>
            <a:r>
              <a:rPr lang="fa-IR" sz="3600" b="1" i="1" dirty="0">
                <a:solidFill>
                  <a:schemeClr val="tx1"/>
                </a:solidFill>
              </a:rPr>
              <a:t>میلی لیتر شربت دیفن هیدرامین یا یک قرص دیمن هیدرینات نیم ساعت </a:t>
            </a:r>
            <a:r>
              <a:rPr lang="fa-IR" sz="3600" b="1" i="1" dirty="0" smtClean="0">
                <a:solidFill>
                  <a:schemeClr val="tx1"/>
                </a:solidFill>
              </a:rPr>
              <a:t>قبل از </a:t>
            </a:r>
            <a:r>
              <a:rPr lang="fa-IR" sz="3600" b="1" i="1" dirty="0">
                <a:solidFill>
                  <a:schemeClr val="tx1"/>
                </a:solidFill>
              </a:rPr>
              <a:t>مصرف داروها</a:t>
            </a:r>
          </a:p>
          <a:p>
            <a:pPr marL="0" indent="0" algn="r" rtl="1">
              <a:buNone/>
            </a:pPr>
            <a:r>
              <a:rPr lang="fa-IR" sz="3600" dirty="0">
                <a:solidFill>
                  <a:schemeClr val="tx1"/>
                </a:solidFill>
              </a:rPr>
              <a:t> </a:t>
            </a:r>
            <a:r>
              <a:rPr lang="fa-IR" sz="3600" b="1" dirty="0">
                <a:solidFill>
                  <a:schemeClr val="tx1"/>
                </a:solidFill>
              </a:rPr>
              <a:t>عدم تجویز </a:t>
            </a:r>
            <a:r>
              <a:rPr lang="fa-IR" sz="3600" dirty="0">
                <a:solidFill>
                  <a:srgbClr val="FF0000"/>
                </a:solidFill>
              </a:rPr>
              <a:t>اندانسترون</a:t>
            </a:r>
            <a:r>
              <a:rPr lang="fa-IR" sz="3600" dirty="0">
                <a:solidFill>
                  <a:schemeClr val="tx1"/>
                </a:solidFill>
              </a:rPr>
              <a:t> یا </a:t>
            </a:r>
            <a:r>
              <a:rPr lang="fa-IR" sz="3600" dirty="0">
                <a:solidFill>
                  <a:srgbClr val="FF0000"/>
                </a:solidFill>
              </a:rPr>
              <a:t>متوکلوپرامید</a:t>
            </a:r>
            <a:r>
              <a:rPr lang="fa-IR" sz="3600" dirty="0">
                <a:solidFill>
                  <a:schemeClr val="tx1"/>
                </a:solidFill>
              </a:rPr>
              <a:t> در این بیماران</a:t>
            </a:r>
            <a:endParaRPr lang="en-US" sz="2400" dirty="0">
              <a:solidFill>
                <a:schemeClr val="tx1"/>
              </a:solidFill>
            </a:endParaRPr>
          </a:p>
        </p:txBody>
      </p:sp>
      <p:sp>
        <p:nvSpPr>
          <p:cNvPr id="7" name="Content Placeholder 2"/>
          <p:cNvSpPr txBox="1">
            <a:spLocks/>
          </p:cNvSpPr>
          <p:nvPr/>
        </p:nvSpPr>
        <p:spPr>
          <a:xfrm>
            <a:off x="457200" y="990600"/>
            <a:ext cx="8458200" cy="5334000"/>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algn="r" rtl="1"/>
            <a:r>
              <a:rPr lang="fa-IR" sz="3600" b="1" dirty="0">
                <a:solidFill>
                  <a:schemeClr val="tx1"/>
                </a:solidFill>
              </a:rPr>
              <a:t>شکایت دوم: درد</a:t>
            </a:r>
          </a:p>
          <a:p>
            <a:pPr algn="r" rtl="1"/>
            <a:r>
              <a:rPr lang="fa-IR" sz="3600" dirty="0">
                <a:solidFill>
                  <a:schemeClr val="tx1"/>
                </a:solidFill>
              </a:rPr>
              <a:t>برای کنترل درد اولین انتخاب استفاده از </a:t>
            </a:r>
            <a:r>
              <a:rPr lang="fa-IR" sz="3600" b="1" dirty="0">
                <a:solidFill>
                  <a:schemeClr val="tx1"/>
                </a:solidFill>
              </a:rPr>
              <a:t>استامینوفن</a:t>
            </a:r>
            <a:r>
              <a:rPr lang="fa-IR" sz="3600" dirty="0">
                <a:solidFill>
                  <a:schemeClr val="tx1"/>
                </a:solidFill>
              </a:rPr>
              <a:t> و یا </a:t>
            </a:r>
            <a:r>
              <a:rPr lang="en-US" sz="3600" b="1" dirty="0">
                <a:solidFill>
                  <a:schemeClr val="tx1"/>
                </a:solidFill>
              </a:rPr>
              <a:t>NSAIDs</a:t>
            </a:r>
            <a:r>
              <a:rPr lang="en-US" sz="3600" dirty="0">
                <a:solidFill>
                  <a:schemeClr val="tx1"/>
                </a:solidFill>
              </a:rPr>
              <a:t> </a:t>
            </a:r>
            <a:r>
              <a:rPr lang="fa-IR" sz="3600" dirty="0">
                <a:solidFill>
                  <a:schemeClr val="tx1"/>
                </a:solidFill>
              </a:rPr>
              <a:t>می باشد. برای استفاده از مخدرها یا</a:t>
            </a:r>
          </a:p>
          <a:p>
            <a:pPr algn="r" rtl="1"/>
            <a:r>
              <a:rPr lang="fa-IR" sz="3600" dirty="0">
                <a:solidFill>
                  <a:schemeClr val="tx1"/>
                </a:solidFill>
              </a:rPr>
              <a:t>داروهای جایگزین در افراد با سابقه مصرف مواد مخدر به ضمیمه شماره </a:t>
            </a:r>
            <a:r>
              <a:rPr lang="fa-IR" sz="3600" dirty="0" smtClean="0">
                <a:solidFill>
                  <a:schemeClr val="tx1"/>
                </a:solidFill>
              </a:rPr>
              <a:t>۹ </a:t>
            </a:r>
            <a:r>
              <a:rPr lang="fa-IR" sz="3600" dirty="0">
                <a:solidFill>
                  <a:schemeClr val="tx1"/>
                </a:solidFill>
              </a:rPr>
              <a:t>این راهنما تحت عنوان " </a:t>
            </a:r>
            <a:r>
              <a:rPr lang="fa-IR" sz="3600" dirty="0" smtClean="0">
                <a:solidFill>
                  <a:schemeClr val="tx1"/>
                </a:solidFill>
              </a:rPr>
              <a:t>مدیریت علائم </a:t>
            </a:r>
            <a:r>
              <a:rPr lang="fa-IR" sz="3600" dirty="0">
                <a:solidFill>
                  <a:schemeClr val="tx1"/>
                </a:solidFill>
              </a:rPr>
              <a:t>عدم دسترسی به مواد در بیماران بستری با سابقه سوء مصرف مواد " مراجعه نمائید</a:t>
            </a:r>
            <a:endParaRPr lang="en-US" sz="2400" dirty="0">
              <a:solidFill>
                <a:schemeClr val="tx1"/>
              </a:solidFill>
            </a:endParaRPr>
          </a:p>
        </p:txBody>
      </p:sp>
      <p:sp>
        <p:nvSpPr>
          <p:cNvPr id="9" name="Content Placeholder 2"/>
          <p:cNvSpPr txBox="1">
            <a:spLocks/>
          </p:cNvSpPr>
          <p:nvPr/>
        </p:nvSpPr>
        <p:spPr>
          <a:xfrm>
            <a:off x="457200" y="990600"/>
            <a:ext cx="8458200" cy="5334000"/>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algn="r" rtl="1"/>
            <a:r>
              <a:rPr lang="fa-IR" sz="3600" b="1" dirty="0">
                <a:solidFill>
                  <a:schemeClr val="tx1"/>
                </a:solidFill>
              </a:rPr>
              <a:t>شکایت سوم: اضطراب و بی قراری</a:t>
            </a:r>
          </a:p>
          <a:p>
            <a:pPr algn="r" rtl="1"/>
            <a:r>
              <a:rPr lang="fa-IR" sz="3600" dirty="0">
                <a:solidFill>
                  <a:schemeClr val="tx1"/>
                </a:solidFill>
              </a:rPr>
              <a:t>در صورت نیاز به تجویز آرام بخش تا جای ممکن از تجویز </a:t>
            </a:r>
            <a:r>
              <a:rPr lang="fa-IR" sz="3600" dirty="0">
                <a:solidFill>
                  <a:srgbClr val="FF0000"/>
                </a:solidFill>
              </a:rPr>
              <a:t>هالوپریدول</a:t>
            </a:r>
            <a:r>
              <a:rPr lang="fa-IR" sz="3600" dirty="0">
                <a:solidFill>
                  <a:schemeClr val="tx1"/>
                </a:solidFill>
              </a:rPr>
              <a:t> و </a:t>
            </a:r>
            <a:r>
              <a:rPr lang="fa-IR" sz="3600" dirty="0">
                <a:solidFill>
                  <a:srgbClr val="FF0000"/>
                </a:solidFill>
              </a:rPr>
              <a:t>کوئتیاپین</a:t>
            </a:r>
            <a:r>
              <a:rPr lang="fa-IR" sz="3600" dirty="0">
                <a:solidFill>
                  <a:schemeClr val="tx1"/>
                </a:solidFill>
              </a:rPr>
              <a:t> بصورت روتین در این</a:t>
            </a:r>
          </a:p>
          <a:p>
            <a:pPr algn="r" rtl="1"/>
            <a:r>
              <a:rPr lang="fa-IR" sz="3600" dirty="0">
                <a:solidFill>
                  <a:schemeClr val="tx1"/>
                </a:solidFill>
              </a:rPr>
              <a:t>بیماران اجتناب </a:t>
            </a:r>
            <a:r>
              <a:rPr lang="fa-IR" sz="3600" dirty="0" smtClean="0">
                <a:solidFill>
                  <a:schemeClr val="tx1"/>
                </a:solidFill>
              </a:rPr>
              <a:t>شود.(خطر </a:t>
            </a:r>
            <a:r>
              <a:rPr lang="fa-IR" sz="3600" dirty="0">
                <a:solidFill>
                  <a:schemeClr val="tx1"/>
                </a:solidFill>
              </a:rPr>
              <a:t>تداخلات دارویی و آریتمی </a:t>
            </a:r>
            <a:r>
              <a:rPr lang="fa-IR" sz="3600" dirty="0" smtClean="0">
                <a:solidFill>
                  <a:schemeClr val="tx1"/>
                </a:solidFill>
              </a:rPr>
              <a:t>قلبی) </a:t>
            </a:r>
            <a:r>
              <a:rPr lang="fa-IR" sz="3600" dirty="0">
                <a:solidFill>
                  <a:schemeClr val="tx1"/>
                </a:solidFill>
              </a:rPr>
              <a:t>به عنوان آرام بخش می توان از </a:t>
            </a:r>
            <a:r>
              <a:rPr lang="fa-IR" sz="3600" b="1" dirty="0">
                <a:solidFill>
                  <a:schemeClr val="tx1"/>
                </a:solidFill>
              </a:rPr>
              <a:t>شربت </a:t>
            </a:r>
            <a:r>
              <a:rPr lang="fa-IR" sz="3600" b="1" dirty="0" smtClean="0">
                <a:solidFill>
                  <a:schemeClr val="tx1"/>
                </a:solidFill>
              </a:rPr>
              <a:t>دیفن هیدرامین ۱۰ </a:t>
            </a:r>
            <a:r>
              <a:rPr lang="fa-IR" sz="3600" b="1" dirty="0">
                <a:solidFill>
                  <a:schemeClr val="tx1"/>
                </a:solidFill>
              </a:rPr>
              <a:t>میلی لیتر خوراکی، سه بار در روز</a:t>
            </a:r>
            <a:r>
              <a:rPr lang="fa-IR" sz="3600" dirty="0">
                <a:solidFill>
                  <a:schemeClr val="tx1"/>
                </a:solidFill>
              </a:rPr>
              <a:t> و یا </a:t>
            </a:r>
            <a:r>
              <a:rPr lang="fa-IR" sz="3600" b="1" dirty="0">
                <a:solidFill>
                  <a:schemeClr val="tx1"/>
                </a:solidFill>
              </a:rPr>
              <a:t>قرص کلردیازپوکسید </a:t>
            </a:r>
            <a:r>
              <a:rPr lang="fa-IR" sz="3600" b="1" dirty="0" smtClean="0">
                <a:solidFill>
                  <a:schemeClr val="tx1"/>
                </a:solidFill>
              </a:rPr>
              <a:t>۵ </a:t>
            </a:r>
            <a:r>
              <a:rPr lang="fa-IR" sz="3600" b="1" dirty="0">
                <a:solidFill>
                  <a:schemeClr val="tx1"/>
                </a:solidFill>
              </a:rPr>
              <a:t>تا </a:t>
            </a:r>
            <a:r>
              <a:rPr lang="fa-IR" sz="3600" b="1" dirty="0" smtClean="0">
                <a:solidFill>
                  <a:schemeClr val="tx1"/>
                </a:solidFill>
              </a:rPr>
              <a:t>۱۰ </a:t>
            </a:r>
            <a:r>
              <a:rPr lang="fa-IR" sz="3600" b="1" dirty="0">
                <a:solidFill>
                  <a:schemeClr val="tx1"/>
                </a:solidFill>
              </a:rPr>
              <a:t>میلی گرم دو تا سه بار </a:t>
            </a:r>
            <a:r>
              <a:rPr lang="fa-IR" sz="3600" b="1" dirty="0" smtClean="0">
                <a:solidFill>
                  <a:schemeClr val="tx1"/>
                </a:solidFill>
              </a:rPr>
              <a:t>در روز</a:t>
            </a:r>
            <a:r>
              <a:rPr lang="fa-IR" sz="3600" dirty="0" smtClean="0">
                <a:solidFill>
                  <a:schemeClr val="tx1"/>
                </a:solidFill>
              </a:rPr>
              <a:t> </a:t>
            </a:r>
            <a:r>
              <a:rPr lang="fa-IR" sz="3600" dirty="0">
                <a:solidFill>
                  <a:schemeClr val="tx1"/>
                </a:solidFill>
              </a:rPr>
              <a:t>استفاده نمود</a:t>
            </a:r>
            <a:endParaRPr lang="en-US" sz="2400" dirty="0">
              <a:solidFill>
                <a:schemeClr val="tx1"/>
              </a:solidFill>
            </a:endParaRPr>
          </a:p>
        </p:txBody>
      </p:sp>
      <p:sp>
        <p:nvSpPr>
          <p:cNvPr id="10" name="Content Placeholder 2"/>
          <p:cNvSpPr txBox="1">
            <a:spLocks/>
          </p:cNvSpPr>
          <p:nvPr/>
        </p:nvSpPr>
        <p:spPr>
          <a:xfrm>
            <a:off x="457200" y="990600"/>
            <a:ext cx="8458200" cy="53340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2400" b="1" dirty="0">
                <a:solidFill>
                  <a:schemeClr val="tx1"/>
                </a:solidFill>
              </a:rPr>
              <a:t>شکایت چهارم: تهوع و استفراغ مقاوم</a:t>
            </a:r>
          </a:p>
          <a:p>
            <a:pPr marL="0" indent="0" algn="r" rtl="1">
              <a:buNone/>
            </a:pPr>
            <a:r>
              <a:rPr lang="fa-IR" sz="2400" dirty="0">
                <a:solidFill>
                  <a:schemeClr val="tx1"/>
                </a:solidFill>
              </a:rPr>
              <a:t>در بیماران با تهوع و استفراغ شدید که امکان دریافت خوراکی دارو وجود ندارد، </a:t>
            </a:r>
            <a:r>
              <a:rPr lang="fa-IR" sz="2400" b="1" dirty="0">
                <a:solidFill>
                  <a:schemeClr val="tx1"/>
                </a:solidFill>
              </a:rPr>
              <a:t>آمپول پرومتازین </a:t>
            </a:r>
            <a:r>
              <a:rPr lang="fa-IR" sz="2400" b="1" dirty="0" smtClean="0">
                <a:solidFill>
                  <a:schemeClr val="tx1"/>
                </a:solidFill>
              </a:rPr>
              <a:t>۲۵ میلی گرم عضلانی </a:t>
            </a:r>
            <a:r>
              <a:rPr lang="fa-IR" sz="2400" dirty="0" smtClean="0">
                <a:solidFill>
                  <a:schemeClr val="tx1"/>
                </a:solidFill>
              </a:rPr>
              <a:t>(در </a:t>
            </a:r>
            <a:r>
              <a:rPr lang="fa-IR" sz="2400" dirty="0">
                <a:solidFill>
                  <a:schemeClr val="tx1"/>
                </a:solidFill>
              </a:rPr>
              <a:t>صورت عدم اختلال انعقادی و </a:t>
            </a:r>
            <a:r>
              <a:rPr lang="fa-IR" sz="2400" dirty="0" smtClean="0">
                <a:solidFill>
                  <a:schemeClr val="tx1"/>
                </a:solidFill>
              </a:rPr>
              <a:t>ترمبوسیتوپنی) بصورت </a:t>
            </a:r>
            <a:r>
              <a:rPr lang="fa-IR" sz="2400" dirty="0">
                <a:solidFill>
                  <a:schemeClr val="tx1"/>
                </a:solidFill>
              </a:rPr>
              <a:t>تجویز در زمان های مورد نیاز با </a:t>
            </a:r>
            <a:r>
              <a:rPr lang="fa-IR" sz="2400" dirty="0" smtClean="0">
                <a:solidFill>
                  <a:schemeClr val="tx1"/>
                </a:solidFill>
              </a:rPr>
              <a:t>فاصله ۶ </a:t>
            </a:r>
            <a:r>
              <a:rPr lang="fa-IR" sz="2400" dirty="0">
                <a:solidFill>
                  <a:schemeClr val="tx1"/>
                </a:solidFill>
              </a:rPr>
              <a:t>تا </a:t>
            </a:r>
            <a:r>
              <a:rPr lang="fa-IR" sz="2400" dirty="0" smtClean="0">
                <a:solidFill>
                  <a:schemeClr val="tx1"/>
                </a:solidFill>
              </a:rPr>
              <a:t>۸ </a:t>
            </a:r>
            <a:r>
              <a:rPr lang="fa-IR" sz="2400" dirty="0">
                <a:solidFill>
                  <a:schemeClr val="tx1"/>
                </a:solidFill>
              </a:rPr>
              <a:t>ساعت قابل تجویز است. بعد از بهبود علایم و تحمل خوراکی سریعا به قرص پرومتازین با همین </a:t>
            </a:r>
            <a:r>
              <a:rPr lang="fa-IR" sz="2400" dirty="0" smtClean="0">
                <a:solidFill>
                  <a:schemeClr val="tx1"/>
                </a:solidFill>
              </a:rPr>
              <a:t>دوز تبدیل </a:t>
            </a:r>
            <a:r>
              <a:rPr lang="fa-IR" sz="2400" dirty="0">
                <a:solidFill>
                  <a:schemeClr val="tx1"/>
                </a:solidFill>
              </a:rPr>
              <a:t>شود. </a:t>
            </a:r>
            <a:r>
              <a:rPr lang="fa-IR" sz="2400" b="1" dirty="0">
                <a:solidFill>
                  <a:srgbClr val="FF0000"/>
                </a:solidFill>
              </a:rPr>
              <a:t>بطور کلی تجویز وریدی پرومتازین به علت </a:t>
            </a:r>
            <a:r>
              <a:rPr lang="en-US" sz="2400" b="1" i="1" dirty="0">
                <a:solidFill>
                  <a:srgbClr val="FF0000"/>
                </a:solidFill>
              </a:rPr>
              <a:t>pH </a:t>
            </a:r>
            <a:r>
              <a:rPr lang="fa-IR" sz="2400" b="1" dirty="0">
                <a:solidFill>
                  <a:srgbClr val="FF0000"/>
                </a:solidFill>
              </a:rPr>
              <a:t>اسیدی توصیه نمی شود چرا که ترکیبی ست </a:t>
            </a:r>
            <a:r>
              <a:rPr lang="fa-IR" sz="2400" b="1" dirty="0" smtClean="0">
                <a:solidFill>
                  <a:srgbClr val="FF0000"/>
                </a:solidFill>
              </a:rPr>
              <a:t>که بسیار </a:t>
            </a:r>
            <a:r>
              <a:rPr lang="fa-IR" sz="2400" b="1" dirty="0">
                <a:solidFill>
                  <a:srgbClr val="FF0000"/>
                </a:solidFill>
              </a:rPr>
              <a:t>محرک عروق بوده و خطر ترمبوفلبیت وجود دارد. </a:t>
            </a:r>
            <a:r>
              <a:rPr lang="fa-IR" sz="2400" dirty="0">
                <a:solidFill>
                  <a:schemeClr val="tx1"/>
                </a:solidFill>
              </a:rPr>
              <a:t>فورمولاسیون ایرانی هم با خارجی متفاوت نیست</a:t>
            </a:r>
            <a:r>
              <a:rPr lang="fa-IR" sz="2400" dirty="0" smtClean="0">
                <a:solidFill>
                  <a:schemeClr val="tx1"/>
                </a:solidFill>
              </a:rPr>
              <a:t>. اگرچه </a:t>
            </a:r>
            <a:r>
              <a:rPr lang="fa-IR" sz="2400" dirty="0">
                <a:solidFill>
                  <a:schemeClr val="tx1"/>
                </a:solidFill>
              </a:rPr>
              <a:t>بر روی شکل تزریقی ایرانی تزریق وریدی ذکر نشده است. </a:t>
            </a:r>
            <a:r>
              <a:rPr lang="fa-IR" sz="2800" b="1" dirty="0">
                <a:solidFill>
                  <a:schemeClr val="tx1"/>
                </a:solidFill>
              </a:rPr>
              <a:t>در صورت ضرورت و عدم پاسخ و یا </a:t>
            </a:r>
            <a:r>
              <a:rPr lang="fa-IR" sz="2800" b="1" dirty="0" smtClean="0">
                <a:solidFill>
                  <a:schemeClr val="tx1"/>
                </a:solidFill>
              </a:rPr>
              <a:t>منع مصرف </a:t>
            </a:r>
            <a:r>
              <a:rPr lang="fa-IR" sz="2800" b="1" dirty="0">
                <a:solidFill>
                  <a:schemeClr val="tx1"/>
                </a:solidFill>
              </a:rPr>
              <a:t>راه خوراکی و یا عضلانی، جهت تزریق وریدی رقیق سازی در </a:t>
            </a:r>
            <a:r>
              <a:rPr lang="fa-IR" sz="2800" b="1" dirty="0" smtClean="0">
                <a:solidFill>
                  <a:schemeClr val="tx1"/>
                </a:solidFill>
              </a:rPr>
              <a:t>۵۰ </a:t>
            </a:r>
            <a:r>
              <a:rPr lang="fa-IR" sz="2800" b="1" dirty="0">
                <a:solidFill>
                  <a:schemeClr val="tx1"/>
                </a:solidFill>
              </a:rPr>
              <a:t>تا </a:t>
            </a:r>
            <a:r>
              <a:rPr lang="fa-IR" sz="2800" b="1" dirty="0" smtClean="0">
                <a:solidFill>
                  <a:schemeClr val="tx1"/>
                </a:solidFill>
              </a:rPr>
              <a:t>۱۰۰ </a:t>
            </a:r>
            <a:r>
              <a:rPr lang="fa-IR" sz="2800" b="1" dirty="0">
                <a:solidFill>
                  <a:schemeClr val="tx1"/>
                </a:solidFill>
              </a:rPr>
              <a:t>میلی لیتر نرمال سالین </a:t>
            </a:r>
            <a:r>
              <a:rPr lang="fa-IR" sz="2800" b="1" dirty="0" smtClean="0">
                <a:solidFill>
                  <a:schemeClr val="tx1"/>
                </a:solidFill>
              </a:rPr>
              <a:t>و انفوزیون </a:t>
            </a:r>
            <a:r>
              <a:rPr lang="fa-IR" sz="2800" b="1" dirty="0">
                <a:solidFill>
                  <a:schemeClr val="tx1"/>
                </a:solidFill>
              </a:rPr>
              <a:t>در عرض </a:t>
            </a:r>
            <a:r>
              <a:rPr lang="fa-IR" sz="2800" b="1" dirty="0" smtClean="0">
                <a:solidFill>
                  <a:schemeClr val="tx1"/>
                </a:solidFill>
              </a:rPr>
              <a:t>۱۵ </a:t>
            </a:r>
            <a:r>
              <a:rPr lang="fa-IR" sz="2800" b="1" dirty="0">
                <a:solidFill>
                  <a:schemeClr val="tx1"/>
                </a:solidFill>
              </a:rPr>
              <a:t>تا </a:t>
            </a:r>
            <a:r>
              <a:rPr lang="fa-IR" sz="2800" b="1" dirty="0" smtClean="0">
                <a:solidFill>
                  <a:schemeClr val="tx1"/>
                </a:solidFill>
              </a:rPr>
              <a:t>۳۰ </a:t>
            </a:r>
            <a:r>
              <a:rPr lang="fa-IR" sz="2800" b="1" dirty="0">
                <a:solidFill>
                  <a:schemeClr val="tx1"/>
                </a:solidFill>
              </a:rPr>
              <a:t>دقیقه توصیه می شود.</a:t>
            </a:r>
            <a:endParaRPr lang="en-US" sz="1800" b="1" dirty="0">
              <a:solidFill>
                <a:schemeClr val="tx1"/>
              </a:solidFill>
            </a:endParaRPr>
          </a:p>
        </p:txBody>
      </p:sp>
      <p:sp>
        <p:nvSpPr>
          <p:cNvPr id="11" name="Content Placeholder 2"/>
          <p:cNvSpPr txBox="1">
            <a:spLocks/>
          </p:cNvSpPr>
          <p:nvPr/>
        </p:nvSpPr>
        <p:spPr>
          <a:xfrm>
            <a:off x="457200" y="990600"/>
            <a:ext cx="8458200" cy="5334000"/>
          </a:xfrm>
          <a:prstGeom prst="rect">
            <a:avLst/>
          </a:prstGeom>
        </p:spPr>
        <p:style>
          <a:lnRef idx="1">
            <a:schemeClr val="accent5"/>
          </a:lnRef>
          <a:fillRef idx="2">
            <a:schemeClr val="accent5"/>
          </a:fillRef>
          <a:effectRef idx="1">
            <a:schemeClr val="accent5"/>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r" rtl="1">
              <a:buNone/>
            </a:pPr>
            <a:r>
              <a:rPr lang="fa-IR" sz="2400" b="1" dirty="0">
                <a:solidFill>
                  <a:schemeClr val="tx1"/>
                </a:solidFill>
                <a:cs typeface="B Nazanin" panose="00000400000000000000" pitchFamily="2" charset="-78"/>
              </a:rPr>
              <a:t>شکایت چهارم: تهوع و استفراغ مقاوم</a:t>
            </a:r>
          </a:p>
          <a:p>
            <a:pPr marL="0" indent="0" algn="r" rtl="1">
              <a:buNone/>
            </a:pPr>
            <a:r>
              <a:rPr lang="fa-IR" sz="2400" dirty="0">
                <a:solidFill>
                  <a:schemeClr val="tx1"/>
                </a:solidFill>
                <a:cs typeface="B Nazanin" panose="00000400000000000000" pitchFamily="2" charset="-78"/>
              </a:rPr>
              <a:t>در بیماران با تهوع و استفراغ شدید که امکان دریافت خوراکی دارو وجود ندارد، </a:t>
            </a:r>
            <a:r>
              <a:rPr lang="fa-IR" sz="2400" b="1" dirty="0">
                <a:solidFill>
                  <a:schemeClr val="tx1"/>
                </a:solidFill>
                <a:cs typeface="B Nazanin" panose="00000400000000000000" pitchFamily="2" charset="-78"/>
              </a:rPr>
              <a:t>آمپول پرومتازین </a:t>
            </a:r>
            <a:r>
              <a:rPr lang="fa-IR" sz="2400" b="1" dirty="0" smtClean="0">
                <a:solidFill>
                  <a:schemeClr val="tx1"/>
                </a:solidFill>
                <a:cs typeface="B Nazanin" panose="00000400000000000000" pitchFamily="2" charset="-78"/>
              </a:rPr>
              <a:t>۲۵ میلی گرم عضلانی </a:t>
            </a:r>
            <a:r>
              <a:rPr lang="fa-IR" sz="2400" dirty="0" smtClean="0">
                <a:solidFill>
                  <a:schemeClr val="tx1"/>
                </a:solidFill>
                <a:cs typeface="B Nazanin" panose="00000400000000000000" pitchFamily="2" charset="-78"/>
              </a:rPr>
              <a:t>(در </a:t>
            </a:r>
            <a:r>
              <a:rPr lang="fa-IR" sz="2400" dirty="0">
                <a:solidFill>
                  <a:schemeClr val="tx1"/>
                </a:solidFill>
                <a:cs typeface="B Nazanin" panose="00000400000000000000" pitchFamily="2" charset="-78"/>
              </a:rPr>
              <a:t>صورت عدم اختلال انعقادی و </a:t>
            </a:r>
            <a:r>
              <a:rPr lang="fa-IR" sz="2400" dirty="0" smtClean="0">
                <a:solidFill>
                  <a:schemeClr val="tx1"/>
                </a:solidFill>
                <a:cs typeface="B Nazanin" panose="00000400000000000000" pitchFamily="2" charset="-78"/>
              </a:rPr>
              <a:t>ترمبوسیتوپنی) بصورت </a:t>
            </a:r>
            <a:r>
              <a:rPr lang="fa-IR" sz="2400" dirty="0">
                <a:solidFill>
                  <a:schemeClr val="tx1"/>
                </a:solidFill>
                <a:cs typeface="B Nazanin" panose="00000400000000000000" pitchFamily="2" charset="-78"/>
              </a:rPr>
              <a:t>تجویز در زمان های مورد نیاز با </a:t>
            </a:r>
            <a:r>
              <a:rPr lang="fa-IR" sz="2400" dirty="0" smtClean="0">
                <a:solidFill>
                  <a:schemeClr val="tx1"/>
                </a:solidFill>
                <a:cs typeface="B Nazanin" panose="00000400000000000000" pitchFamily="2" charset="-78"/>
              </a:rPr>
              <a:t>فاصله ۶ </a:t>
            </a:r>
            <a:r>
              <a:rPr lang="fa-IR" sz="2400" dirty="0">
                <a:solidFill>
                  <a:schemeClr val="tx1"/>
                </a:solidFill>
                <a:cs typeface="B Nazanin" panose="00000400000000000000" pitchFamily="2" charset="-78"/>
              </a:rPr>
              <a:t>تا </a:t>
            </a:r>
            <a:r>
              <a:rPr lang="fa-IR" sz="2400" dirty="0" smtClean="0">
                <a:solidFill>
                  <a:schemeClr val="tx1"/>
                </a:solidFill>
                <a:cs typeface="B Nazanin" panose="00000400000000000000" pitchFamily="2" charset="-78"/>
              </a:rPr>
              <a:t>۸ </a:t>
            </a:r>
            <a:r>
              <a:rPr lang="fa-IR" sz="2400" dirty="0">
                <a:solidFill>
                  <a:schemeClr val="tx1"/>
                </a:solidFill>
                <a:cs typeface="B Nazanin" panose="00000400000000000000" pitchFamily="2" charset="-78"/>
              </a:rPr>
              <a:t>ساعت قابل تجویز است. بعد از بهبود علایم و تحمل خوراکی سریعا به قرص پرومتازین با همین </a:t>
            </a:r>
            <a:r>
              <a:rPr lang="fa-IR" sz="2400" dirty="0" smtClean="0">
                <a:solidFill>
                  <a:schemeClr val="tx1"/>
                </a:solidFill>
                <a:cs typeface="B Nazanin" panose="00000400000000000000" pitchFamily="2" charset="-78"/>
              </a:rPr>
              <a:t>دوز تبدیل </a:t>
            </a:r>
            <a:r>
              <a:rPr lang="fa-IR" sz="2400" dirty="0">
                <a:solidFill>
                  <a:schemeClr val="tx1"/>
                </a:solidFill>
                <a:cs typeface="B Nazanin" panose="00000400000000000000" pitchFamily="2" charset="-78"/>
              </a:rPr>
              <a:t>شود. </a:t>
            </a:r>
            <a:r>
              <a:rPr lang="fa-IR" sz="2400" b="1" dirty="0">
                <a:solidFill>
                  <a:srgbClr val="FF0000"/>
                </a:solidFill>
                <a:cs typeface="B Nazanin" panose="00000400000000000000" pitchFamily="2" charset="-78"/>
              </a:rPr>
              <a:t>بطور کلی تجویز وریدی پرومتازین به علت </a:t>
            </a:r>
            <a:r>
              <a:rPr lang="en-US" sz="2400" b="1" i="1" dirty="0">
                <a:solidFill>
                  <a:srgbClr val="FF0000"/>
                </a:solidFill>
                <a:cs typeface="B Nazanin" panose="00000400000000000000" pitchFamily="2" charset="-78"/>
              </a:rPr>
              <a:t>pH </a:t>
            </a:r>
            <a:r>
              <a:rPr lang="fa-IR" sz="2400" b="1" dirty="0">
                <a:solidFill>
                  <a:srgbClr val="FF0000"/>
                </a:solidFill>
                <a:cs typeface="B Nazanin" panose="00000400000000000000" pitchFamily="2" charset="-78"/>
              </a:rPr>
              <a:t>اسیدی توصیه نمی شود چرا که ترکیبی ست </a:t>
            </a:r>
            <a:r>
              <a:rPr lang="fa-IR" sz="2400" b="1" dirty="0" smtClean="0">
                <a:solidFill>
                  <a:srgbClr val="FF0000"/>
                </a:solidFill>
                <a:cs typeface="B Nazanin" panose="00000400000000000000" pitchFamily="2" charset="-78"/>
              </a:rPr>
              <a:t>که بسیار </a:t>
            </a:r>
            <a:r>
              <a:rPr lang="fa-IR" sz="2400" b="1" dirty="0">
                <a:solidFill>
                  <a:srgbClr val="FF0000"/>
                </a:solidFill>
                <a:cs typeface="B Nazanin" panose="00000400000000000000" pitchFamily="2" charset="-78"/>
              </a:rPr>
              <a:t>محرک عروق بوده و خطر ترمبوفلبیت وجود دارد. </a:t>
            </a:r>
            <a:r>
              <a:rPr lang="fa-IR" sz="2400" dirty="0">
                <a:solidFill>
                  <a:schemeClr val="tx1"/>
                </a:solidFill>
                <a:cs typeface="B Nazanin" panose="00000400000000000000" pitchFamily="2" charset="-78"/>
              </a:rPr>
              <a:t>فورمولاسیون ایرانی هم با خارجی متفاوت نیست</a:t>
            </a:r>
            <a:r>
              <a:rPr lang="fa-IR" sz="2400" dirty="0" smtClean="0">
                <a:solidFill>
                  <a:schemeClr val="tx1"/>
                </a:solidFill>
                <a:cs typeface="B Nazanin" panose="00000400000000000000" pitchFamily="2" charset="-78"/>
              </a:rPr>
              <a:t>. اگرچه </a:t>
            </a:r>
            <a:r>
              <a:rPr lang="fa-IR" sz="2400" dirty="0">
                <a:solidFill>
                  <a:schemeClr val="tx1"/>
                </a:solidFill>
                <a:cs typeface="B Nazanin" panose="00000400000000000000" pitchFamily="2" charset="-78"/>
              </a:rPr>
              <a:t>بر روی شکل تزریقی ایرانی تزریق وریدی ذکر نشده است. </a:t>
            </a:r>
            <a:r>
              <a:rPr lang="fa-IR" sz="2800" b="1" dirty="0">
                <a:solidFill>
                  <a:schemeClr val="tx1"/>
                </a:solidFill>
                <a:cs typeface="B Nazanin" panose="00000400000000000000" pitchFamily="2" charset="-78"/>
              </a:rPr>
              <a:t>در صورت ضرورت و عدم پاسخ و یا </a:t>
            </a:r>
            <a:r>
              <a:rPr lang="fa-IR" sz="2800" b="1" dirty="0" smtClean="0">
                <a:solidFill>
                  <a:schemeClr val="tx1"/>
                </a:solidFill>
                <a:cs typeface="B Nazanin" panose="00000400000000000000" pitchFamily="2" charset="-78"/>
              </a:rPr>
              <a:t>منع مصرف </a:t>
            </a:r>
            <a:r>
              <a:rPr lang="fa-IR" sz="2800" b="1" dirty="0">
                <a:solidFill>
                  <a:schemeClr val="tx1"/>
                </a:solidFill>
                <a:cs typeface="B Nazanin" panose="00000400000000000000" pitchFamily="2" charset="-78"/>
              </a:rPr>
              <a:t>راه خوراکی و یا عضلانی، جهت تزریق وریدی رقیق سازی در </a:t>
            </a:r>
            <a:r>
              <a:rPr lang="fa-IR" sz="2800" b="1" dirty="0" smtClean="0">
                <a:solidFill>
                  <a:schemeClr val="tx1"/>
                </a:solidFill>
                <a:cs typeface="B Nazanin" panose="00000400000000000000" pitchFamily="2" charset="-78"/>
              </a:rPr>
              <a:t>۵۰ </a:t>
            </a:r>
            <a:r>
              <a:rPr lang="fa-IR" sz="2800" b="1" dirty="0">
                <a:solidFill>
                  <a:schemeClr val="tx1"/>
                </a:solidFill>
                <a:cs typeface="B Nazanin" panose="00000400000000000000" pitchFamily="2" charset="-78"/>
              </a:rPr>
              <a:t>تا </a:t>
            </a:r>
            <a:r>
              <a:rPr lang="fa-IR" sz="2800" b="1" dirty="0" smtClean="0">
                <a:solidFill>
                  <a:schemeClr val="tx1"/>
                </a:solidFill>
                <a:cs typeface="B Nazanin" panose="00000400000000000000" pitchFamily="2" charset="-78"/>
              </a:rPr>
              <a:t>۱۰۰ </a:t>
            </a:r>
            <a:r>
              <a:rPr lang="fa-IR" sz="2800" b="1" dirty="0">
                <a:solidFill>
                  <a:schemeClr val="tx1"/>
                </a:solidFill>
                <a:cs typeface="B Nazanin" panose="00000400000000000000" pitchFamily="2" charset="-78"/>
              </a:rPr>
              <a:t>میلی لیتر نرمال سالین </a:t>
            </a:r>
            <a:r>
              <a:rPr lang="fa-IR" sz="2800" b="1" dirty="0" smtClean="0">
                <a:solidFill>
                  <a:schemeClr val="tx1"/>
                </a:solidFill>
                <a:cs typeface="B Nazanin" panose="00000400000000000000" pitchFamily="2" charset="-78"/>
              </a:rPr>
              <a:t>و انفوزیون </a:t>
            </a:r>
            <a:r>
              <a:rPr lang="fa-IR" sz="2800" b="1" dirty="0">
                <a:solidFill>
                  <a:schemeClr val="tx1"/>
                </a:solidFill>
                <a:cs typeface="B Nazanin" panose="00000400000000000000" pitchFamily="2" charset="-78"/>
              </a:rPr>
              <a:t>در عرض </a:t>
            </a:r>
            <a:r>
              <a:rPr lang="fa-IR" sz="2800" b="1" dirty="0" smtClean="0">
                <a:solidFill>
                  <a:schemeClr val="tx1"/>
                </a:solidFill>
                <a:cs typeface="B Nazanin" panose="00000400000000000000" pitchFamily="2" charset="-78"/>
              </a:rPr>
              <a:t>۱۵ </a:t>
            </a:r>
            <a:r>
              <a:rPr lang="fa-IR" sz="2800" b="1" dirty="0">
                <a:solidFill>
                  <a:schemeClr val="tx1"/>
                </a:solidFill>
                <a:cs typeface="B Nazanin" panose="00000400000000000000" pitchFamily="2" charset="-78"/>
              </a:rPr>
              <a:t>تا </a:t>
            </a:r>
            <a:r>
              <a:rPr lang="fa-IR" sz="2800" b="1" dirty="0" smtClean="0">
                <a:solidFill>
                  <a:schemeClr val="tx1"/>
                </a:solidFill>
                <a:cs typeface="B Nazanin" panose="00000400000000000000" pitchFamily="2" charset="-78"/>
              </a:rPr>
              <a:t>۳۰ </a:t>
            </a:r>
            <a:r>
              <a:rPr lang="fa-IR" sz="2800" b="1" dirty="0">
                <a:solidFill>
                  <a:schemeClr val="tx1"/>
                </a:solidFill>
                <a:cs typeface="B Nazanin" panose="00000400000000000000" pitchFamily="2" charset="-78"/>
              </a:rPr>
              <a:t>دقیقه توصیه می شود.</a:t>
            </a:r>
            <a:endParaRPr lang="en-US" sz="1800" b="1" dirty="0">
              <a:solidFill>
                <a:schemeClr val="tx1"/>
              </a:solidFill>
              <a:cs typeface="B Nazanin" panose="00000400000000000000" pitchFamily="2" charset="-78"/>
            </a:endParaRPr>
          </a:p>
        </p:txBody>
      </p:sp>
      <p:grpSp>
        <p:nvGrpSpPr>
          <p:cNvPr id="12" name="Group 11"/>
          <p:cNvGrpSpPr/>
          <p:nvPr/>
        </p:nvGrpSpPr>
        <p:grpSpPr>
          <a:xfrm>
            <a:off x="8305800" y="76200"/>
            <a:ext cx="838200" cy="838200"/>
            <a:chOff x="8153400" y="152400"/>
            <a:chExt cx="838200" cy="838200"/>
          </a:xfrm>
        </p:grpSpPr>
        <p:sp>
          <p:nvSpPr>
            <p:cNvPr id="13" name="Down Arrow 12">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2"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4745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up)">
                                      <p:cBhvr>
                                        <p:cTn id="17" dur="2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up)">
                                      <p:cBhvr>
                                        <p:cTn id="22" dur="2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2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up)">
                                      <p:cBhvr>
                                        <p:cTn id="32" dur="20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wipe(up)">
                                      <p:cBhvr>
                                        <p:cTn id="37" dur="2000"/>
                                        <p:tgtEl>
                                          <p:spTgt spid="7">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up)">
                                      <p:cBhvr>
                                        <p:cTn id="42" dur="20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animEffect transition="in" filter="wipe(up)">
                                      <p:cBhvr>
                                        <p:cTn id="47" dur="2000"/>
                                        <p:tgtEl>
                                          <p:spTgt spid="7">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
                                            <p:txEl>
                                              <p:pRg st="2" end="2"/>
                                            </p:txEl>
                                          </p:spTgt>
                                        </p:tgtEl>
                                        <p:attrNameLst>
                                          <p:attrName>style.visibility</p:attrName>
                                        </p:attrNameLst>
                                      </p:cBhvr>
                                      <p:to>
                                        <p:strVal val="visible"/>
                                      </p:to>
                                    </p:set>
                                    <p:animEffect transition="in" filter="wipe(up)">
                                      <p:cBhvr>
                                        <p:cTn id="52" dur="2000"/>
                                        <p:tgtEl>
                                          <p:spTgt spid="7">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9">
                                            <p:bg/>
                                          </p:spTgt>
                                        </p:tgtEl>
                                        <p:attrNameLst>
                                          <p:attrName>style.visibility</p:attrName>
                                        </p:attrNameLst>
                                      </p:cBhvr>
                                      <p:to>
                                        <p:strVal val="visible"/>
                                      </p:to>
                                    </p:set>
                                    <p:animEffect transition="in" filter="wipe(up)">
                                      <p:cBhvr>
                                        <p:cTn id="57" dur="2000"/>
                                        <p:tgtEl>
                                          <p:spTgt spid="9">
                                            <p:bg/>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9">
                                            <p:txEl>
                                              <p:pRg st="0" end="0"/>
                                            </p:txEl>
                                          </p:spTgt>
                                        </p:tgtEl>
                                        <p:attrNameLst>
                                          <p:attrName>style.visibility</p:attrName>
                                        </p:attrNameLst>
                                      </p:cBhvr>
                                      <p:to>
                                        <p:strVal val="visible"/>
                                      </p:to>
                                    </p:set>
                                    <p:animEffect transition="in" filter="wipe(up)">
                                      <p:cBhvr>
                                        <p:cTn id="62" dur="2000"/>
                                        <p:tgtEl>
                                          <p:spTgt spid="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9">
                                            <p:txEl>
                                              <p:pRg st="1" end="1"/>
                                            </p:txEl>
                                          </p:spTgt>
                                        </p:tgtEl>
                                        <p:attrNameLst>
                                          <p:attrName>style.visibility</p:attrName>
                                        </p:attrNameLst>
                                      </p:cBhvr>
                                      <p:to>
                                        <p:strVal val="visible"/>
                                      </p:to>
                                    </p:set>
                                    <p:animEffect transition="in" filter="wipe(up)">
                                      <p:cBhvr>
                                        <p:cTn id="67" dur="2000"/>
                                        <p:tgtEl>
                                          <p:spTgt spid="9">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9">
                                            <p:txEl>
                                              <p:pRg st="2" end="2"/>
                                            </p:txEl>
                                          </p:spTgt>
                                        </p:tgtEl>
                                        <p:attrNameLst>
                                          <p:attrName>style.visibility</p:attrName>
                                        </p:attrNameLst>
                                      </p:cBhvr>
                                      <p:to>
                                        <p:strVal val="visible"/>
                                      </p:to>
                                    </p:set>
                                    <p:animEffect transition="in" filter="wipe(up)">
                                      <p:cBhvr>
                                        <p:cTn id="72" dur="2000"/>
                                        <p:tgtEl>
                                          <p:spTgt spid="9">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0">
                                            <p:bg/>
                                          </p:spTgt>
                                        </p:tgtEl>
                                        <p:attrNameLst>
                                          <p:attrName>style.visibility</p:attrName>
                                        </p:attrNameLst>
                                      </p:cBhvr>
                                      <p:to>
                                        <p:strVal val="visible"/>
                                      </p:to>
                                    </p:set>
                                    <p:animEffect transition="in" filter="wipe(up)">
                                      <p:cBhvr>
                                        <p:cTn id="77" dur="2000"/>
                                        <p:tgtEl>
                                          <p:spTgt spid="10">
                                            <p:bg/>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0">
                                            <p:txEl>
                                              <p:pRg st="0" end="0"/>
                                            </p:txEl>
                                          </p:spTgt>
                                        </p:tgtEl>
                                        <p:attrNameLst>
                                          <p:attrName>style.visibility</p:attrName>
                                        </p:attrNameLst>
                                      </p:cBhvr>
                                      <p:to>
                                        <p:strVal val="visible"/>
                                      </p:to>
                                    </p:set>
                                    <p:animEffect transition="in" filter="wipe(up)">
                                      <p:cBhvr>
                                        <p:cTn id="82" dur="2000"/>
                                        <p:tgtEl>
                                          <p:spTgt spid="10">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0">
                                            <p:txEl>
                                              <p:pRg st="1" end="1"/>
                                            </p:txEl>
                                          </p:spTgt>
                                        </p:tgtEl>
                                        <p:attrNameLst>
                                          <p:attrName>style.visibility</p:attrName>
                                        </p:attrNameLst>
                                      </p:cBhvr>
                                      <p:to>
                                        <p:strVal val="visible"/>
                                      </p:to>
                                    </p:set>
                                    <p:animEffect transition="in" filter="wipe(up)">
                                      <p:cBhvr>
                                        <p:cTn id="87" dur="2000"/>
                                        <p:tgtEl>
                                          <p:spTgt spid="10">
                                            <p:txEl>
                                              <p:pRg st="1" end="1"/>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1">
                                            <p:bg/>
                                          </p:spTgt>
                                        </p:tgtEl>
                                        <p:attrNameLst>
                                          <p:attrName>style.visibility</p:attrName>
                                        </p:attrNameLst>
                                      </p:cBhvr>
                                      <p:to>
                                        <p:strVal val="visible"/>
                                      </p:to>
                                    </p:set>
                                    <p:animEffect transition="in" filter="wipe(up)">
                                      <p:cBhvr>
                                        <p:cTn id="92" dur="2000"/>
                                        <p:tgtEl>
                                          <p:spTgt spid="11">
                                            <p:bg/>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1">
                                            <p:txEl>
                                              <p:pRg st="0" end="0"/>
                                            </p:txEl>
                                          </p:spTgt>
                                        </p:tgtEl>
                                        <p:attrNameLst>
                                          <p:attrName>style.visibility</p:attrName>
                                        </p:attrNameLst>
                                      </p:cBhvr>
                                      <p:to>
                                        <p:strVal val="visible"/>
                                      </p:to>
                                    </p:set>
                                    <p:animEffect transition="in" filter="wipe(up)">
                                      <p:cBhvr>
                                        <p:cTn id="97" dur="2000"/>
                                        <p:tgtEl>
                                          <p:spTgt spid="11">
                                            <p:txEl>
                                              <p:pRg st="0" end="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1">
                                            <p:txEl>
                                              <p:pRg st="1" end="1"/>
                                            </p:txEl>
                                          </p:spTgt>
                                        </p:tgtEl>
                                        <p:attrNameLst>
                                          <p:attrName>style.visibility</p:attrName>
                                        </p:attrNameLst>
                                      </p:cBhvr>
                                      <p:to>
                                        <p:strVal val="visible"/>
                                      </p:to>
                                    </p:set>
                                    <p:animEffect transition="in" filter="wipe(up)">
                                      <p:cBhvr>
                                        <p:cTn id="102" dur="2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autoUpdateAnimBg="0"/>
      <p:bldP spid="7" grpId="0" build="p" animBg="1" autoUpdateAnimBg="0"/>
      <p:bldP spid="9" grpId="0" build="p" animBg="1" autoUpdateAnimBg="0"/>
      <p:bldP spid="10" grpId="0" build="p" animBg="1" autoUpdateAnimBg="0"/>
      <p:bldP spid="11" grpId="0" build="p"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200"/>
            <a:ext cx="9144000" cy="1112838"/>
          </a:xfrm>
        </p:spPr>
        <p:style>
          <a:lnRef idx="0">
            <a:schemeClr val="accent3"/>
          </a:lnRef>
          <a:fillRef idx="3">
            <a:schemeClr val="accent3"/>
          </a:fillRef>
          <a:effectRef idx="3">
            <a:schemeClr val="accent3"/>
          </a:effectRef>
          <a:fontRef idx="minor">
            <a:schemeClr val="lt1"/>
          </a:fontRef>
        </p:style>
        <p:txBody>
          <a:bodyPr>
            <a:noAutofit/>
          </a:bodyPr>
          <a:lstStyle/>
          <a:p>
            <a:r>
              <a:rPr lang="fa-IR" sz="4000" b="1" dirty="0">
                <a:cs typeface="B Titr" panose="00000700000000000000" pitchFamily="2" charset="-78"/>
              </a:rPr>
              <a:t>ادامه مراقبت </a:t>
            </a:r>
            <a:r>
              <a:rPr lang="fa-IR" sz="4000" b="1" dirty="0" smtClean="0">
                <a:cs typeface="B Titr" panose="00000700000000000000" pitchFamily="2" charset="-78"/>
              </a:rPr>
              <a:t>بیماران: </a:t>
            </a:r>
            <a:r>
              <a:rPr lang="fa-IR" sz="4000" b="1" dirty="0">
                <a:cs typeface="B Titr" panose="00000700000000000000" pitchFamily="2" charset="-78"/>
              </a:rPr>
              <a:t>پایش </a:t>
            </a:r>
            <a:r>
              <a:rPr lang="fa-IR" sz="4000" b="1" dirty="0" smtClean="0">
                <a:cs typeface="B Titr" panose="00000700000000000000" pitchFamily="2" charset="-78"/>
              </a:rPr>
              <a:t>بیماران</a:t>
            </a:r>
            <a:endParaRPr lang="en-US" sz="4000" dirty="0">
              <a:cs typeface="B Titr" panose="00000700000000000000" pitchFamily="2" charset="-78"/>
            </a:endParaRPr>
          </a:p>
        </p:txBody>
      </p:sp>
      <p:sp>
        <p:nvSpPr>
          <p:cNvPr id="3" name="Date Placeholder 2"/>
          <p:cNvSpPr>
            <a:spLocks noGrp="1"/>
          </p:cNvSpPr>
          <p:nvPr>
            <p:ph type="dt" sz="half" idx="10"/>
          </p:nvPr>
        </p:nvSpPr>
        <p:spPr/>
        <p:txBody>
          <a:bodyPr/>
          <a:lstStyle/>
          <a:p>
            <a:fld id="{3C8A2ABB-95EB-4F5A-9333-32C13A5238BF}" type="datetime8">
              <a:rPr lang="fa-IR" smtClean="0"/>
              <a:pPr/>
              <a:t>21 مارس 21</a:t>
            </a:fld>
            <a:endParaRPr lang="en-US"/>
          </a:p>
        </p:txBody>
      </p:sp>
      <p:sp>
        <p:nvSpPr>
          <p:cNvPr id="4" name="Footer Placeholder 3"/>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5" name="Slide Number Placeholder 4"/>
          <p:cNvSpPr>
            <a:spLocks noGrp="1"/>
          </p:cNvSpPr>
          <p:nvPr>
            <p:ph type="sldNum" sz="quarter" idx="12"/>
          </p:nvPr>
        </p:nvSpPr>
        <p:spPr/>
        <p:txBody>
          <a:bodyPr/>
          <a:lstStyle/>
          <a:p>
            <a:fld id="{2E25CA67-43F9-4FEB-A8A9-79087773B078}" type="slidenum">
              <a:rPr lang="en-US" smtClean="0"/>
              <a:pPr/>
              <a:t>47</a:t>
            </a:fld>
            <a:endParaRPr lang="en-US"/>
          </a:p>
        </p:txBody>
      </p:sp>
      <p:sp>
        <p:nvSpPr>
          <p:cNvPr id="6" name="Content Placeholder 2"/>
          <p:cNvSpPr txBox="1">
            <a:spLocks/>
          </p:cNvSpPr>
          <p:nvPr/>
        </p:nvSpPr>
        <p:spPr>
          <a:xfrm>
            <a:off x="457200" y="990600"/>
            <a:ext cx="8458200" cy="5334000"/>
          </a:xfrm>
          <a:prstGeom prst="rect">
            <a:avLst/>
          </a:prstGeom>
        </p:spPr>
        <p:style>
          <a:lnRef idx="1">
            <a:schemeClr val="accent5"/>
          </a:lnRef>
          <a:fillRef idx="2">
            <a:schemeClr val="accent5"/>
          </a:fillRef>
          <a:effectRef idx="1">
            <a:schemeClr val="accent5"/>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algn="r" rtl="1">
              <a:buFont typeface="Wingdings" panose="05000000000000000000" pitchFamily="2" charset="2"/>
              <a:buChar char="Ø"/>
            </a:pPr>
            <a:r>
              <a:rPr lang="fa-IR" sz="2800" dirty="0">
                <a:solidFill>
                  <a:schemeClr val="tx1"/>
                </a:solidFill>
              </a:rPr>
              <a:t>پیگیری بیماران تا زمانی که امکان بروز علائم بیماری وجود دارد </a:t>
            </a:r>
            <a:r>
              <a:rPr lang="fa-IR" sz="2800" dirty="0" smtClean="0">
                <a:solidFill>
                  <a:schemeClr val="tx1"/>
                </a:solidFill>
              </a:rPr>
              <a:t>به </a:t>
            </a:r>
            <a:r>
              <a:rPr lang="fa-IR" sz="2800" dirty="0">
                <a:solidFill>
                  <a:schemeClr val="tx1"/>
                </a:solidFill>
              </a:rPr>
              <a:t>دو شکل صورت می گیرد:</a:t>
            </a:r>
            <a:endParaRPr lang="fa-IR" sz="2800" dirty="0" smtClean="0">
              <a:solidFill>
                <a:schemeClr val="tx1"/>
              </a:solidFill>
            </a:endParaRPr>
          </a:p>
          <a:p>
            <a:pPr algn="r" rtl="1">
              <a:buFont typeface="Wingdings" panose="05000000000000000000" pitchFamily="2" charset="2"/>
              <a:buChar char="Ø"/>
            </a:pPr>
            <a:r>
              <a:rPr lang="fa-IR" sz="2800" dirty="0" smtClean="0">
                <a:solidFill>
                  <a:schemeClr val="tx1"/>
                </a:solidFill>
                <a:cs typeface="B Titr" panose="00000700000000000000" pitchFamily="2" charset="-78"/>
              </a:rPr>
              <a:t>خود </a:t>
            </a:r>
            <a:r>
              <a:rPr lang="fa-IR" sz="2800" dirty="0">
                <a:solidFill>
                  <a:schemeClr val="tx1"/>
                </a:solidFill>
                <a:cs typeface="B Titr" panose="00000700000000000000" pitchFamily="2" charset="-78"/>
              </a:rPr>
              <a:t>غربالگری و مراجعه به مراکز درمانی در صورت بروز </a:t>
            </a:r>
            <a:r>
              <a:rPr lang="fa-IR" sz="2800" dirty="0" smtClean="0">
                <a:solidFill>
                  <a:schemeClr val="tx1"/>
                </a:solidFill>
                <a:cs typeface="B Titr" panose="00000700000000000000" pitchFamily="2" charset="-78"/>
              </a:rPr>
              <a:t>علائم </a:t>
            </a:r>
            <a:r>
              <a:rPr lang="en-US" sz="2800" dirty="0" smtClean="0">
                <a:solidFill>
                  <a:schemeClr val="tx1"/>
                </a:solidFill>
                <a:cs typeface="B Titr" panose="00000700000000000000" pitchFamily="2" charset="-78"/>
              </a:rPr>
              <a:t>o </a:t>
            </a:r>
            <a:r>
              <a:rPr lang="fa-IR" sz="2800" dirty="0">
                <a:solidFill>
                  <a:schemeClr val="tx1"/>
                </a:solidFill>
                <a:cs typeface="B Titr" panose="00000700000000000000" pitchFamily="2" charset="-78"/>
              </a:rPr>
              <a:t>باید بیماران, اعضاءخانواده و مراقبین اطلاعات کافی در مورد </a:t>
            </a:r>
            <a:r>
              <a:rPr lang="fa-IR" sz="2800" dirty="0" smtClean="0">
                <a:solidFill>
                  <a:schemeClr val="tx1"/>
                </a:solidFill>
                <a:cs typeface="B Titr" panose="00000700000000000000" pitchFamily="2" charset="-78"/>
              </a:rPr>
              <a:t>بیماری، </a:t>
            </a:r>
            <a:r>
              <a:rPr lang="fa-IR" sz="2800" dirty="0">
                <a:solidFill>
                  <a:schemeClr val="tx1"/>
                </a:solidFill>
                <a:cs typeface="B Titr" panose="00000700000000000000" pitchFamily="2" charset="-78"/>
              </a:rPr>
              <a:t>علائم خطر و اصول </a:t>
            </a:r>
            <a:r>
              <a:rPr lang="fa-IR" sz="2800" dirty="0" smtClean="0">
                <a:solidFill>
                  <a:schemeClr val="tx1"/>
                </a:solidFill>
                <a:cs typeface="B Titr" panose="00000700000000000000" pitchFamily="2" charset="-78"/>
              </a:rPr>
              <a:t>جداسازی داشته باشند</a:t>
            </a:r>
          </a:p>
          <a:p>
            <a:pPr algn="r" rtl="1">
              <a:buFont typeface="Wingdings" panose="05000000000000000000" pitchFamily="2" charset="2"/>
              <a:buChar char="Ø"/>
            </a:pPr>
            <a:r>
              <a:rPr lang="fa-IR" sz="2800" dirty="0" smtClean="0">
                <a:solidFill>
                  <a:schemeClr val="tx1"/>
                </a:solidFill>
                <a:cs typeface="B Titr" panose="00000700000000000000" pitchFamily="2" charset="-78"/>
              </a:rPr>
              <a:t>توسط </a:t>
            </a:r>
            <a:r>
              <a:rPr lang="fa-IR" sz="2800" dirty="0">
                <a:solidFill>
                  <a:schemeClr val="tx1"/>
                </a:solidFill>
                <a:cs typeface="B Titr" panose="00000700000000000000" pitchFamily="2" charset="-78"/>
              </a:rPr>
              <a:t>مراقب سلامت / پرسنل بهداشتی </a:t>
            </a:r>
            <a:r>
              <a:rPr lang="fa-IR" sz="2800" dirty="0" smtClean="0">
                <a:solidFill>
                  <a:schemeClr val="tx1"/>
                </a:solidFill>
                <a:cs typeface="B Titr" panose="00000700000000000000" pitchFamily="2" charset="-78"/>
              </a:rPr>
              <a:t>(پیگیری </a:t>
            </a:r>
            <a:r>
              <a:rPr lang="fa-IR" sz="2800" dirty="0">
                <a:solidFill>
                  <a:schemeClr val="tx1"/>
                </a:solidFill>
                <a:cs typeface="B Titr" panose="00000700000000000000" pitchFamily="2" charset="-78"/>
              </a:rPr>
              <a:t>تلفنی با تواتر اعلام </a:t>
            </a:r>
            <a:r>
              <a:rPr lang="fa-IR" sz="2800" dirty="0" smtClean="0">
                <a:solidFill>
                  <a:schemeClr val="tx1"/>
                </a:solidFill>
                <a:cs typeface="B Titr" panose="00000700000000000000" pitchFamily="2" charset="-78"/>
              </a:rPr>
              <a:t>شده)</a:t>
            </a:r>
          </a:p>
          <a:p>
            <a:pPr marL="0" indent="0" algn="r" rtl="1">
              <a:buNone/>
            </a:pPr>
            <a:r>
              <a:rPr lang="en-US" sz="2800" dirty="0" smtClean="0">
                <a:solidFill>
                  <a:schemeClr val="tx1"/>
                </a:solidFill>
                <a:cs typeface="B Titr" panose="00000700000000000000" pitchFamily="2" charset="-78"/>
              </a:rPr>
              <a:t>o </a:t>
            </a:r>
            <a:r>
              <a:rPr lang="fa-IR" sz="2800" dirty="0">
                <a:solidFill>
                  <a:schemeClr val="tx1"/>
                </a:solidFill>
                <a:cs typeface="B Titr" panose="00000700000000000000" pitchFamily="2" charset="-78"/>
              </a:rPr>
              <a:t>در صورتی که بیمار به مراکز </a:t>
            </a:r>
            <a:r>
              <a:rPr lang="fa-IR" sz="2800" dirty="0" smtClean="0">
                <a:solidFill>
                  <a:schemeClr val="tx1"/>
                </a:solidFill>
                <a:cs typeface="B Titr" panose="00000700000000000000" pitchFamily="2" charset="-78"/>
              </a:rPr>
              <a:t>۱۶ </a:t>
            </a:r>
            <a:r>
              <a:rPr lang="fa-IR" sz="2800" dirty="0">
                <a:solidFill>
                  <a:schemeClr val="tx1"/>
                </a:solidFill>
                <a:cs typeface="B Titr" panose="00000700000000000000" pitchFamily="2" charset="-78"/>
              </a:rPr>
              <a:t>ساعته مراجعه کرده و در سامانه سیب ثبت شده باشد, </a:t>
            </a:r>
            <a:r>
              <a:rPr lang="fa-IR" sz="2800" dirty="0" smtClean="0">
                <a:solidFill>
                  <a:schemeClr val="tx1"/>
                </a:solidFill>
                <a:cs typeface="B Titr" panose="00000700000000000000" pitchFamily="2" charset="-78"/>
              </a:rPr>
              <a:t>پیگیری توسط </a:t>
            </a:r>
            <a:r>
              <a:rPr lang="fa-IR" sz="2800" dirty="0">
                <a:solidFill>
                  <a:schemeClr val="tx1"/>
                </a:solidFill>
                <a:cs typeface="B Titr" panose="00000700000000000000" pitchFamily="2" charset="-78"/>
              </a:rPr>
              <a:t>مراقب سلامت صورت می گیرد</a:t>
            </a:r>
            <a:endParaRPr lang="en-US" sz="2800" b="1" dirty="0">
              <a:solidFill>
                <a:schemeClr val="tx1"/>
              </a:solidFill>
              <a:cs typeface="B Titr" panose="00000700000000000000" pitchFamily="2" charset="-78"/>
            </a:endParaRPr>
          </a:p>
        </p:txBody>
      </p:sp>
      <p:sp>
        <p:nvSpPr>
          <p:cNvPr id="7" name="Content Placeholder 2"/>
          <p:cNvSpPr txBox="1">
            <a:spLocks/>
          </p:cNvSpPr>
          <p:nvPr/>
        </p:nvSpPr>
        <p:spPr>
          <a:xfrm>
            <a:off x="457200" y="990600"/>
            <a:ext cx="8458200" cy="5334000"/>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algn="r" rtl="1"/>
            <a:r>
              <a:rPr lang="fa-IR" sz="3600" b="1" dirty="0">
                <a:solidFill>
                  <a:schemeClr val="tx1"/>
                </a:solidFill>
              </a:rPr>
              <a:t>بیمارانی که دارای فاکتورهای خطر باشند, باید با دقت بیشتری پیگیری شوند و در مورد علائم جدید بیماری یا </a:t>
            </a:r>
            <a:r>
              <a:rPr lang="fa-IR" sz="3600" b="1" dirty="0" smtClean="0">
                <a:solidFill>
                  <a:schemeClr val="tx1"/>
                </a:solidFill>
              </a:rPr>
              <a:t>تشدید علائم </a:t>
            </a:r>
            <a:r>
              <a:rPr lang="fa-IR" sz="3600" b="1" dirty="0">
                <a:solidFill>
                  <a:schemeClr val="tx1"/>
                </a:solidFill>
              </a:rPr>
              <a:t>قبلی از آنها سوال شود. بروز برخی از علائم نیازمند مداخلات اورژانسی است که باید بیمار از آن ها آگاه </a:t>
            </a:r>
            <a:r>
              <a:rPr lang="fa-IR" sz="3600" b="1" dirty="0" smtClean="0">
                <a:solidFill>
                  <a:schemeClr val="tx1"/>
                </a:solidFill>
              </a:rPr>
              <a:t>باشد (نظیر </a:t>
            </a:r>
            <a:r>
              <a:rPr lang="fa-IR" sz="3600" b="1" dirty="0">
                <a:solidFill>
                  <a:srgbClr val="FF0000"/>
                </a:solidFill>
              </a:rPr>
              <a:t>تنگی نفس</a:t>
            </a:r>
            <a:r>
              <a:rPr lang="fa-IR" sz="3600" b="1" dirty="0">
                <a:solidFill>
                  <a:schemeClr val="tx1"/>
                </a:solidFill>
              </a:rPr>
              <a:t>, </a:t>
            </a:r>
            <a:r>
              <a:rPr lang="fa-IR" sz="3600" b="1" dirty="0">
                <a:solidFill>
                  <a:srgbClr val="FF0000"/>
                </a:solidFill>
              </a:rPr>
              <a:t>درد قفسه سینه </a:t>
            </a:r>
            <a:r>
              <a:rPr lang="fa-IR" sz="3600" b="1" dirty="0">
                <a:solidFill>
                  <a:schemeClr val="tx1"/>
                </a:solidFill>
              </a:rPr>
              <a:t>و </a:t>
            </a:r>
            <a:r>
              <a:rPr lang="fa-IR" sz="3600" b="1" dirty="0" smtClean="0">
                <a:solidFill>
                  <a:schemeClr val="tx1"/>
                </a:solidFill>
              </a:rPr>
              <a:t>...) بیمار </a:t>
            </a:r>
            <a:r>
              <a:rPr lang="fa-IR" sz="3600" b="1" dirty="0">
                <a:solidFill>
                  <a:schemeClr val="tx1"/>
                </a:solidFill>
              </a:rPr>
              <a:t>باید از علائم خطر اطلاع داشته باشد و به وی آموزش داده شود تا در صورت بروز این علائم به مراکز </a:t>
            </a:r>
            <a:r>
              <a:rPr lang="fa-IR" sz="3600" b="1" dirty="0" smtClean="0">
                <a:solidFill>
                  <a:schemeClr val="tx1"/>
                </a:solidFill>
              </a:rPr>
              <a:t>منتخب مراجعه </a:t>
            </a:r>
            <a:r>
              <a:rPr lang="fa-IR" sz="3600" b="1" dirty="0">
                <a:solidFill>
                  <a:schemeClr val="tx1"/>
                </a:solidFill>
              </a:rPr>
              <a:t>کند.</a:t>
            </a:r>
            <a:endParaRPr lang="en-US" sz="3600" b="1" dirty="0">
              <a:solidFill>
                <a:schemeClr val="tx1"/>
              </a:solidFill>
              <a:cs typeface="B Titr" panose="00000700000000000000" pitchFamily="2" charset="-78"/>
            </a:endParaRPr>
          </a:p>
        </p:txBody>
      </p:sp>
      <p:sp>
        <p:nvSpPr>
          <p:cNvPr id="9" name="Content Placeholder 2"/>
          <p:cNvSpPr txBox="1">
            <a:spLocks/>
          </p:cNvSpPr>
          <p:nvPr/>
        </p:nvSpPr>
        <p:spPr>
          <a:xfrm>
            <a:off x="457200" y="990600"/>
            <a:ext cx="8458200" cy="5334000"/>
          </a:xfrm>
          <a:prstGeom prst="rect">
            <a:avLst/>
          </a:prstGeom>
        </p:spPr>
        <p:style>
          <a:lnRef idx="1">
            <a:schemeClr val="dk1"/>
          </a:lnRef>
          <a:fillRef idx="2">
            <a:schemeClr val="dk1"/>
          </a:fillRef>
          <a:effectRef idx="1">
            <a:schemeClr val="dk1"/>
          </a:effectRef>
          <a:fontRef idx="minor">
            <a:schemeClr val="dk1"/>
          </a:fontRef>
        </p:style>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Font typeface="Arial" panose="020B0604020202020204" pitchFamily="34" charset="0"/>
              <a:buNone/>
            </a:pPr>
            <a:r>
              <a:rPr lang="fa-IR" sz="2800" dirty="0" smtClean="0">
                <a:solidFill>
                  <a:srgbClr val="FF0000"/>
                </a:solidFill>
                <a:cs typeface="B Titr" panose="00000700000000000000" pitchFamily="2" charset="-78"/>
              </a:rPr>
              <a:t>علائم هشدار دهنده </a:t>
            </a:r>
            <a:r>
              <a:rPr lang="fa-IR" sz="2800" dirty="0" smtClean="0">
                <a:cs typeface="B Titr" panose="00000700000000000000" pitchFamily="2" charset="-78"/>
              </a:rPr>
              <a:t>در بیماران سرپایی که نیازمند ارجاع به مراکز درمانی می باشند:</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سیر افزاینده تعداد تنفس </a:t>
            </a:r>
            <a:r>
              <a:rPr lang="fa-IR" sz="2800" dirty="0" smtClean="0">
                <a:cs typeface="B Titr" panose="00000700000000000000" pitchFamily="2" charset="-78"/>
              </a:rPr>
              <a:t>در دقیقه, خصوصا وقتی بیش از ۲۴ بار/دقیقه شود</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سیر پیشرونده تنگی نفس </a:t>
            </a:r>
            <a:r>
              <a:rPr lang="fa-IR" sz="2800" dirty="0" smtClean="0">
                <a:cs typeface="B Titr" panose="00000700000000000000" pitchFamily="2" charset="-78"/>
              </a:rPr>
              <a:t>خصوصا در زمان استراحت</a:t>
            </a:r>
          </a:p>
          <a:p>
            <a:pPr marL="0" indent="0" algn="r" rtl="1">
              <a:buFont typeface="Arial" panose="020B0604020202020204" pitchFamily="34" charset="0"/>
              <a:buNone/>
            </a:pPr>
            <a:r>
              <a:rPr lang="fa-IR" sz="2800" dirty="0" smtClean="0">
                <a:cs typeface="B Titr" panose="00000700000000000000" pitchFamily="2" charset="-78"/>
              </a:rPr>
              <a:t> بروز </a:t>
            </a:r>
            <a:r>
              <a:rPr lang="fa-IR" sz="2800" dirty="0" smtClean="0">
                <a:solidFill>
                  <a:srgbClr val="FF0000"/>
                </a:solidFill>
                <a:cs typeface="B Titr" panose="00000700000000000000" pitchFamily="2" charset="-78"/>
              </a:rPr>
              <a:t>سیانوز محیطی</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تغییرات هوشیاری</a:t>
            </a:r>
            <a:r>
              <a:rPr lang="fa-IR" sz="2800" dirty="0" smtClean="0">
                <a:cs typeface="B Titr" panose="00000700000000000000" pitchFamily="2" charset="-78"/>
              </a:rPr>
              <a:t>/خواب آلودگی/گیجی</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بی اشتهایی بسیار شدید</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اسهال شدید </a:t>
            </a:r>
            <a:r>
              <a:rPr lang="fa-IR" sz="2800" dirty="0" smtClean="0">
                <a:cs typeface="B Titr" panose="00000700000000000000" pitchFamily="2" charset="-78"/>
              </a:rPr>
              <a:t>که کم آبی ناشی از آن به درمان جایگزینی آب و الکترولیت خوراکی پاسخ ندهد</a:t>
            </a:r>
          </a:p>
          <a:p>
            <a:pPr marL="0" indent="0" algn="r" rtl="1">
              <a:buFont typeface="Arial" panose="020B0604020202020204" pitchFamily="34" charset="0"/>
              <a:buNone/>
            </a:pPr>
            <a:r>
              <a:rPr lang="fa-IR" sz="2800" dirty="0" smtClean="0">
                <a:cs typeface="B Titr" panose="00000700000000000000" pitchFamily="2" charset="-78"/>
              </a:rPr>
              <a:t> </a:t>
            </a:r>
            <a:r>
              <a:rPr lang="fa-IR" sz="2800" dirty="0" smtClean="0">
                <a:solidFill>
                  <a:srgbClr val="FF0000"/>
                </a:solidFill>
                <a:cs typeface="B Titr" panose="00000700000000000000" pitchFamily="2" charset="-78"/>
              </a:rPr>
              <a:t>تداوم یا تشدید تب </a:t>
            </a:r>
            <a:r>
              <a:rPr lang="fa-IR" sz="2800" dirty="0" smtClean="0">
                <a:cs typeface="B Titr" panose="00000700000000000000" pitchFamily="2" charset="-78"/>
              </a:rPr>
              <a:t>بیش از ۳۸,۵ درجه سانتیگراد بعد از ۵ روز</a:t>
            </a:r>
            <a:endParaRPr lang="en-US" sz="2800" dirty="0">
              <a:cs typeface="B Titr" panose="00000700000000000000" pitchFamily="2" charset="-78"/>
            </a:endParaRPr>
          </a:p>
        </p:txBody>
      </p:sp>
      <p:sp>
        <p:nvSpPr>
          <p:cNvPr id="11" name="Content Placeholder 2"/>
          <p:cNvSpPr txBox="1">
            <a:spLocks/>
          </p:cNvSpPr>
          <p:nvPr/>
        </p:nvSpPr>
        <p:spPr>
          <a:xfrm>
            <a:off x="457200" y="990600"/>
            <a:ext cx="8458200" cy="5334000"/>
          </a:xfrm>
          <a:prstGeom prst="rect">
            <a:avLst/>
          </a:prstGeom>
        </p:spPr>
        <p:style>
          <a:lnRef idx="1">
            <a:schemeClr val="accent1"/>
          </a:lnRef>
          <a:fillRef idx="2">
            <a:schemeClr val="accent1"/>
          </a:fillRef>
          <a:effectRef idx="1">
            <a:schemeClr val="accent1"/>
          </a:effectRef>
          <a:fontRef idx="minor">
            <a:schemeClr val="dk1"/>
          </a:fontRef>
        </p:style>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None/>
            </a:pPr>
            <a:r>
              <a:rPr lang="fa-IR" sz="2800" b="1" dirty="0">
                <a:solidFill>
                  <a:srgbClr val="0070C0"/>
                </a:solidFill>
                <a:cs typeface="B Nazanin" panose="00000400000000000000" pitchFamily="2" charset="-78"/>
              </a:rPr>
              <a:t>محل ارائه مراقبت بیماران سرپایی:</a:t>
            </a:r>
          </a:p>
          <a:p>
            <a:pPr marL="0" indent="0" algn="r" rtl="1">
              <a:buNone/>
            </a:pPr>
            <a:r>
              <a:rPr lang="fa-IR" sz="2400" b="1" dirty="0">
                <a:cs typeface="B Nazanin" panose="00000400000000000000" pitchFamily="2" charset="-78"/>
              </a:rPr>
              <a:t>کلیه بیماران سرپایی اعم از افراد بدن علامت و یا بیماران خفیف که نیاز به بستری ندارند لازم است به </a:t>
            </a:r>
            <a:r>
              <a:rPr lang="fa-IR" sz="2400" b="1" u="sng" dirty="0">
                <a:cs typeface="B Nazanin" panose="00000400000000000000" pitchFamily="2" charset="-78"/>
              </a:rPr>
              <a:t>طور </a:t>
            </a:r>
            <a:r>
              <a:rPr lang="fa-IR" sz="2400" b="1" u="sng" dirty="0" smtClean="0">
                <a:cs typeface="B Nazanin" panose="00000400000000000000" pitchFamily="2" charset="-78"/>
              </a:rPr>
              <a:t>کامل ایزوله </a:t>
            </a:r>
            <a:r>
              <a:rPr lang="fa-IR" sz="2400" b="1" u="sng" dirty="0">
                <a:cs typeface="B Nazanin" panose="00000400000000000000" pitchFamily="2" charset="-78"/>
              </a:rPr>
              <a:t>شده </a:t>
            </a:r>
            <a:r>
              <a:rPr lang="fa-IR" sz="2400" b="1" dirty="0">
                <a:cs typeface="B Nazanin" panose="00000400000000000000" pitchFamily="2" charset="-78"/>
              </a:rPr>
              <a:t>و </a:t>
            </a:r>
            <a:r>
              <a:rPr lang="fa-IR" sz="2400" b="1" u="sng" dirty="0">
                <a:cs typeface="B Nazanin" panose="00000400000000000000" pitchFamily="2" charset="-78"/>
              </a:rPr>
              <a:t>تحت مراقبت </a:t>
            </a:r>
            <a:r>
              <a:rPr lang="fa-IR" sz="2400" b="1" dirty="0">
                <a:cs typeface="B Nazanin" panose="00000400000000000000" pitchFamily="2" charset="-78"/>
              </a:rPr>
              <a:t>قرار گیرند .محل ارائه مراقبت این بیماران می تواند در منزل و یا نقاهتگاه های </a:t>
            </a:r>
            <a:r>
              <a:rPr lang="fa-IR" sz="2400" b="1" dirty="0" smtClean="0">
                <a:cs typeface="B Nazanin" panose="00000400000000000000" pitchFamily="2" charset="-78"/>
              </a:rPr>
              <a:t>ویژه کووید </a:t>
            </a:r>
            <a:r>
              <a:rPr lang="fa-IR" sz="2400" b="1" dirty="0">
                <a:cs typeface="B Nazanin" panose="00000400000000000000" pitchFamily="2" charset="-78"/>
              </a:rPr>
              <a:t>باشد . تصمیم گیری در این خصوص به عوامل متعددی بستگی دارد نظیر:</a:t>
            </a:r>
          </a:p>
          <a:p>
            <a:pPr marL="0" indent="0" algn="r" rtl="1">
              <a:buNone/>
            </a:pPr>
            <a:r>
              <a:rPr lang="fa-IR" sz="2400" b="1" dirty="0">
                <a:cs typeface="B Nazanin" panose="00000400000000000000" pitchFamily="2" charset="-78"/>
              </a:rPr>
              <a:t> تظاهرات بالینی</a:t>
            </a:r>
          </a:p>
          <a:p>
            <a:pPr marL="0" indent="0" algn="r" rtl="1">
              <a:buNone/>
            </a:pPr>
            <a:r>
              <a:rPr lang="fa-IR" sz="2400" b="1" dirty="0">
                <a:cs typeface="B Nazanin" panose="00000400000000000000" pitchFamily="2" charset="-78"/>
              </a:rPr>
              <a:t> شدت بیماری</a:t>
            </a:r>
          </a:p>
          <a:p>
            <a:pPr marL="0" indent="0" algn="r" rtl="1">
              <a:buNone/>
            </a:pPr>
            <a:r>
              <a:rPr lang="fa-IR" sz="2400" b="1" dirty="0">
                <a:cs typeface="B Nazanin" panose="00000400000000000000" pitchFamily="2" charset="-78"/>
              </a:rPr>
              <a:t> نیاز به درمان حمایتی</a:t>
            </a:r>
          </a:p>
          <a:p>
            <a:pPr marL="0" indent="0" algn="r" rtl="1">
              <a:buNone/>
            </a:pPr>
            <a:r>
              <a:rPr lang="fa-IR" sz="2400" b="1" dirty="0">
                <a:cs typeface="B Nazanin" panose="00000400000000000000" pitchFamily="2" charset="-78"/>
              </a:rPr>
              <a:t> داشتن فاکتورهای خطر که می تواند پیش بینی کننده تشدید بیماری باشد</a:t>
            </a:r>
          </a:p>
          <a:p>
            <a:pPr marL="0" indent="0" algn="r" rtl="1">
              <a:buNone/>
            </a:pPr>
            <a:r>
              <a:rPr lang="fa-IR" sz="2400" b="1" dirty="0">
                <a:cs typeface="B Nazanin" panose="00000400000000000000" pitchFamily="2" charset="-78"/>
              </a:rPr>
              <a:t> وضعیت منزل و محل نگهداری بیمار </a:t>
            </a:r>
            <a:r>
              <a:rPr lang="fa-IR" sz="2400" b="1" dirty="0" smtClean="0">
                <a:cs typeface="B Nazanin" panose="00000400000000000000" pitchFamily="2" charset="-78"/>
              </a:rPr>
              <a:t>(باید </a:t>
            </a:r>
            <a:r>
              <a:rPr lang="fa-IR" sz="2400" b="1" dirty="0">
                <a:cs typeface="B Nazanin" panose="00000400000000000000" pitchFamily="2" charset="-78"/>
              </a:rPr>
              <a:t>بر اساس وضعیت هر بیماری تصمیم گیری </a:t>
            </a:r>
            <a:r>
              <a:rPr lang="fa-IR" sz="2400" b="1" dirty="0" smtClean="0">
                <a:cs typeface="B Nazanin" panose="00000400000000000000" pitchFamily="2" charset="-78"/>
              </a:rPr>
              <a:t>شود) در </a:t>
            </a:r>
            <a:r>
              <a:rPr lang="fa-IR" sz="2400" b="1" dirty="0">
                <a:cs typeface="B Nazanin" panose="00000400000000000000" pitchFamily="2" charset="-78"/>
              </a:rPr>
              <a:t>موارد خفیف و گاهی متوسط </a:t>
            </a:r>
            <a:r>
              <a:rPr lang="fa-IR" sz="2400" b="1" dirty="0" smtClean="0">
                <a:cs typeface="B Nazanin" panose="00000400000000000000" pitchFamily="2" charset="-78"/>
              </a:rPr>
              <a:t>(به </a:t>
            </a:r>
            <a:r>
              <a:rPr lang="fa-IR" sz="2400" b="1" dirty="0">
                <a:cs typeface="B Nazanin" panose="00000400000000000000" pitchFamily="2" charset="-78"/>
              </a:rPr>
              <a:t>ویژه در افراد بدون ریسک </a:t>
            </a:r>
            <a:r>
              <a:rPr lang="fa-IR" sz="2400" b="1" dirty="0" smtClean="0">
                <a:cs typeface="B Nazanin" panose="00000400000000000000" pitchFamily="2" charset="-78"/>
              </a:rPr>
              <a:t>فاکتور) عموماً </a:t>
            </a:r>
            <a:r>
              <a:rPr lang="fa-IR" sz="2400" b="1" dirty="0">
                <a:cs typeface="B Nazanin" panose="00000400000000000000" pitchFamily="2" charset="-78"/>
              </a:rPr>
              <a:t>محل ارائه مراقبت برای بیماران در </a:t>
            </a:r>
            <a:r>
              <a:rPr lang="fa-IR" sz="2400" b="1" dirty="0" smtClean="0">
                <a:cs typeface="B Nazanin" panose="00000400000000000000" pitchFamily="2" charset="-78"/>
              </a:rPr>
              <a:t>منزل است</a:t>
            </a:r>
            <a:r>
              <a:rPr lang="fa-IR" sz="2400" b="1" dirty="0">
                <a:cs typeface="B Nazanin" panose="00000400000000000000" pitchFamily="2" charset="-78"/>
              </a:rPr>
              <a:t>.</a:t>
            </a:r>
            <a:endParaRPr lang="en-US" sz="2400" b="1" dirty="0">
              <a:cs typeface="B Nazanin" panose="00000400000000000000" pitchFamily="2" charset="-78"/>
            </a:endParaRPr>
          </a:p>
        </p:txBody>
      </p:sp>
      <p:grpSp>
        <p:nvGrpSpPr>
          <p:cNvPr id="13" name="Group 12"/>
          <p:cNvGrpSpPr/>
          <p:nvPr/>
        </p:nvGrpSpPr>
        <p:grpSpPr>
          <a:xfrm>
            <a:off x="8153400" y="76200"/>
            <a:ext cx="838200" cy="838200"/>
            <a:chOff x="8153400" y="152400"/>
            <a:chExt cx="838200" cy="838200"/>
          </a:xfrm>
        </p:grpSpPr>
        <p:sp>
          <p:nvSpPr>
            <p:cNvPr id="14" name="Down Arrow 13">
              <a:hlinkClick r:id="" action="ppaction://hlinkshowjump?jump=nextslide"/>
            </p:cNvPr>
            <p:cNvSpPr/>
            <p:nvPr/>
          </p:nvSpPr>
          <p:spPr>
            <a:xfrm>
              <a:off x="8382000" y="609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a:off x="86106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4" action="ppaction://hlinksldjump"/>
            </p:cNvPr>
            <p:cNvSpPr/>
            <p:nvPr/>
          </p:nvSpPr>
          <p:spPr>
            <a:xfrm flipH="1">
              <a:off x="8153400" y="3810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382000" y="152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1087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up)">
                                      <p:cBhvr>
                                        <p:cTn id="17" dur="2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up)">
                                      <p:cBhvr>
                                        <p:cTn id="22" dur="2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2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bg/>
                                          </p:spTgt>
                                        </p:tgtEl>
                                        <p:attrNameLst>
                                          <p:attrName>style.visibility</p:attrName>
                                        </p:attrNameLst>
                                      </p:cBhvr>
                                      <p:to>
                                        <p:strVal val="visible"/>
                                      </p:to>
                                    </p:set>
                                    <p:animEffect transition="in" filter="wipe(up)">
                                      <p:cBhvr>
                                        <p:cTn id="32" dur="2000"/>
                                        <p:tgtEl>
                                          <p:spTgt spid="7">
                                            <p:bg/>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wipe(up)">
                                      <p:cBhvr>
                                        <p:cTn id="37" dur="20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autoUpdateAnimBg="0"/>
      <p:bldP spid="7" grpId="0" build="p" animBg="1" autoUpdateAnimBg="0"/>
      <p:bldP spid="9" grpId="0" animBg="1"/>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rgbClr val="00B050"/>
          </a:solidFill>
        </p:spPr>
        <p:style>
          <a:lnRef idx="0">
            <a:schemeClr val="accent3"/>
          </a:lnRef>
          <a:fillRef idx="3">
            <a:schemeClr val="accent3"/>
          </a:fillRef>
          <a:effectRef idx="3">
            <a:schemeClr val="accent3"/>
          </a:effectRef>
          <a:fontRef idx="minor">
            <a:schemeClr val="lt1"/>
          </a:fontRef>
        </p:style>
        <p:txBody>
          <a:bodyPr/>
          <a:lstStyle/>
          <a:p>
            <a:r>
              <a:rPr lang="fa-IR" b="1" dirty="0" smtClean="0"/>
              <a:t>مرور تشخیص </a:t>
            </a:r>
            <a:r>
              <a:rPr lang="fa-IR" b="1" dirty="0"/>
              <a:t>و درمان بیماران سرپایی</a:t>
            </a:r>
            <a:endParaRPr lang="en-US" dirty="0"/>
          </a:p>
        </p:txBody>
      </p:sp>
      <p:sp>
        <p:nvSpPr>
          <p:cNvPr id="3" name="Content Placeholder 2"/>
          <p:cNvSpPr>
            <a:spLocks noGrp="1"/>
          </p:cNvSpPr>
          <p:nvPr>
            <p:ph idx="1"/>
          </p:nvPr>
        </p:nvSpPr>
        <p:spPr>
          <a:xfrm>
            <a:off x="457200" y="914400"/>
            <a:ext cx="8229600" cy="5410200"/>
          </a:xfr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algn="r" rtl="1"/>
            <a:r>
              <a:rPr lang="fa-IR" b="1" dirty="0">
                <a:hlinkMouseOver r:id="rId2" action="ppaction://hlinksldjump"/>
              </a:rPr>
              <a:t>گروه های در معرض خطر ابتلا نوع عارضه دار کووید- </a:t>
            </a:r>
            <a:r>
              <a:rPr lang="fa-IR" b="1" dirty="0" smtClean="0">
                <a:hlinkMouseOver r:id="rId2" action="ppaction://hlinksldjump"/>
              </a:rPr>
              <a:t>۱۹ </a:t>
            </a:r>
            <a:r>
              <a:rPr lang="fa-IR" b="1" dirty="0" smtClean="0">
                <a:hlinkClick r:id="rId3" action="ppaction://hlinksldjump"/>
              </a:rPr>
              <a:t>فلوچارت </a:t>
            </a:r>
            <a:r>
              <a:rPr lang="fa-IR" b="1" dirty="0">
                <a:hlinkClick r:id="rId3" action="ppaction://hlinksldjump"/>
              </a:rPr>
              <a:t>تشخیص و درمان بیماری کووید - </a:t>
            </a:r>
            <a:r>
              <a:rPr lang="fa-IR" b="1" dirty="0" smtClean="0">
                <a:hlinkClick r:id="rId3" action="ppaction://hlinksldjump"/>
              </a:rPr>
              <a:t>۱۹</a:t>
            </a:r>
            <a:endParaRPr lang="fa-IR" b="1" dirty="0"/>
          </a:p>
          <a:p>
            <a:pPr algn="r" rtl="1"/>
            <a:r>
              <a:rPr lang="fa-IR" b="1" dirty="0"/>
              <a:t>گروه </a:t>
            </a:r>
            <a:r>
              <a:rPr lang="fa-IR" b="1" dirty="0">
                <a:hlinkClick r:id="rId4" action="ppaction://hlinksldjump"/>
              </a:rPr>
              <a:t>اول</a:t>
            </a:r>
            <a:r>
              <a:rPr lang="fa-IR" b="1" dirty="0"/>
              <a:t>: نیازمند ارجاع به </a:t>
            </a:r>
            <a:r>
              <a:rPr lang="fa-IR" b="1" dirty="0" smtClean="0"/>
              <a:t>بیمارستان</a:t>
            </a:r>
            <a:endParaRPr lang="fa-IR" b="1" dirty="0"/>
          </a:p>
          <a:p>
            <a:pPr algn="r" rtl="1"/>
            <a:r>
              <a:rPr lang="fa-IR" b="1" dirty="0"/>
              <a:t>گروه </a:t>
            </a:r>
            <a:r>
              <a:rPr lang="fa-IR" b="1" dirty="0">
                <a:hlinkClick r:id="rId5" action="ppaction://hlinksldjump"/>
              </a:rPr>
              <a:t>دوم</a:t>
            </a:r>
            <a:r>
              <a:rPr lang="fa-IR" b="1" dirty="0"/>
              <a:t>: افراد پرخطر با اندیکاسیون درمان سرپایی ضد </a:t>
            </a:r>
            <a:r>
              <a:rPr lang="fa-IR" b="1" dirty="0" smtClean="0"/>
              <a:t>ویروسی</a:t>
            </a:r>
            <a:endParaRPr lang="fa-IR" b="1" dirty="0"/>
          </a:p>
          <a:p>
            <a:pPr algn="r" rtl="1"/>
            <a:r>
              <a:rPr lang="fa-IR" b="1" dirty="0"/>
              <a:t>گروه </a:t>
            </a:r>
            <a:r>
              <a:rPr lang="fa-IR" b="1" dirty="0">
                <a:hlinkClick r:id="rId6" action="ppaction://hlinksldjump"/>
              </a:rPr>
              <a:t>سوم</a:t>
            </a:r>
            <a:r>
              <a:rPr lang="fa-IR" b="1" dirty="0"/>
              <a:t>: افرادی که اندیکاسیون درمان سرپایی ضد ویروسی را </a:t>
            </a:r>
            <a:r>
              <a:rPr lang="fa-IR" b="1" dirty="0" smtClean="0"/>
              <a:t>ندارند</a:t>
            </a:r>
          </a:p>
          <a:p>
            <a:pPr algn="r" rtl="1"/>
            <a:r>
              <a:rPr lang="fa-IR" b="1" dirty="0" smtClean="0">
                <a:hlinkClick r:id="rId7" action="ppaction://hlinksldjump"/>
              </a:rPr>
              <a:t>خدمات </a:t>
            </a:r>
            <a:r>
              <a:rPr lang="fa-IR" b="1" dirty="0">
                <a:hlinkClick r:id="rId7" action="ppaction://hlinksldjump"/>
              </a:rPr>
              <a:t>تشخیص و درمان بیماران </a:t>
            </a:r>
            <a:r>
              <a:rPr lang="fa-IR" b="1" dirty="0" smtClean="0">
                <a:hlinkClick r:id="rId7" action="ppaction://hlinksldjump"/>
              </a:rPr>
              <a:t>سرپایی</a:t>
            </a:r>
            <a:r>
              <a:rPr lang="fa-IR" b="1" dirty="0"/>
              <a:t> و </a:t>
            </a:r>
            <a:r>
              <a:rPr lang="fa-IR" b="1" dirty="0">
                <a:hlinkClick r:id="rId8" action="ppaction://hlinksldjump"/>
              </a:rPr>
              <a:t>پایش بیماران</a:t>
            </a:r>
            <a:endParaRPr lang="fa-IR" b="1" dirty="0"/>
          </a:p>
          <a:p>
            <a:pPr algn="r" rtl="1"/>
            <a:r>
              <a:rPr lang="fa-IR" b="1" dirty="0"/>
              <a:t>مدیریت مراقبت و درمان </a:t>
            </a:r>
            <a:r>
              <a:rPr lang="fa-IR" b="1" dirty="0" smtClean="0"/>
              <a:t>سرپایی موارد بستری</a:t>
            </a:r>
            <a:endParaRPr lang="fa-IR" b="1" dirty="0"/>
          </a:p>
          <a:p>
            <a:pPr marL="400050" lvl="1" indent="0" algn="r" rtl="1">
              <a:buNone/>
            </a:pPr>
            <a:r>
              <a:rPr lang="fa-IR" sz="3300" b="1" dirty="0" smtClean="0">
                <a:hlinkClick r:id="rId7" action="ppaction://hlinksldjump"/>
              </a:rPr>
              <a:t>۱ </a:t>
            </a:r>
            <a:r>
              <a:rPr lang="fa-IR" sz="3300" b="1" dirty="0"/>
              <a:t>.افراد بی علامت</a:t>
            </a:r>
            <a:r>
              <a:rPr lang="fa-IR" sz="3300" b="1" dirty="0" smtClean="0"/>
              <a:t>/ قبل </a:t>
            </a:r>
            <a:r>
              <a:rPr lang="fa-IR" sz="3300" b="1" dirty="0"/>
              <a:t>از بروز </a:t>
            </a:r>
            <a:r>
              <a:rPr lang="fa-IR" sz="3300" b="1" dirty="0" smtClean="0"/>
              <a:t>علائم</a:t>
            </a:r>
            <a:endParaRPr lang="fa-IR" sz="3300" b="1" dirty="0"/>
          </a:p>
          <a:p>
            <a:pPr marL="400050" lvl="1" indent="0" algn="r" rtl="1">
              <a:buNone/>
            </a:pPr>
            <a:r>
              <a:rPr lang="fa-IR" sz="3300" b="1" dirty="0" smtClean="0">
                <a:hlinkClick r:id="rId9" action="ppaction://hlinksldjump"/>
              </a:rPr>
              <a:t>۲ </a:t>
            </a:r>
            <a:r>
              <a:rPr lang="fa-IR" sz="3300" b="1" dirty="0"/>
              <a:t>.افراد با علائم مراحل ابتدایی عفونت </a:t>
            </a:r>
            <a:r>
              <a:rPr lang="fa-IR" sz="3300" b="1" dirty="0" smtClean="0"/>
              <a:t>(خفیف)</a:t>
            </a:r>
            <a:endParaRPr lang="fa-IR" sz="3300" b="1" dirty="0"/>
          </a:p>
          <a:p>
            <a:pPr algn="r" rtl="1"/>
            <a:r>
              <a:rPr lang="fa-IR" b="1" dirty="0">
                <a:hlinkClick r:id="rId10" action="ppaction://hlinksldjump"/>
              </a:rPr>
              <a:t>نکات کلیدی </a:t>
            </a:r>
            <a:r>
              <a:rPr lang="fa-IR" b="1" dirty="0"/>
              <a:t>تجویز و پایش درمان </a:t>
            </a:r>
            <a:r>
              <a:rPr lang="fa-IR" b="1" dirty="0" smtClean="0"/>
              <a:t>سرپایی</a:t>
            </a:r>
            <a:endParaRPr lang="fa-IR" b="1" dirty="0"/>
          </a:p>
          <a:p>
            <a:pPr algn="r" rtl="1"/>
            <a:r>
              <a:rPr lang="fa-IR" b="1" dirty="0">
                <a:hlinkClick r:id="rId11" action="ppaction://hlinksldjump"/>
              </a:rPr>
              <a:t>عوارض دارویی و نحوه برخورد با </a:t>
            </a:r>
            <a:r>
              <a:rPr lang="fa-IR" b="1" dirty="0" smtClean="0">
                <a:hlinkClick r:id="rId11" action="ppaction://hlinksldjump"/>
              </a:rPr>
              <a:t>آنها</a:t>
            </a:r>
            <a:endParaRPr lang="en-US" dirty="0"/>
          </a:p>
        </p:txBody>
      </p:sp>
      <p:sp>
        <p:nvSpPr>
          <p:cNvPr id="5" name="Date Placeholder 4"/>
          <p:cNvSpPr>
            <a:spLocks noGrp="1"/>
          </p:cNvSpPr>
          <p:nvPr>
            <p:ph type="dt" sz="half" idx="10"/>
          </p:nvPr>
        </p:nvSpPr>
        <p:spPr/>
        <p:txBody>
          <a:bodyPr/>
          <a:lstStyle/>
          <a:p>
            <a:fld id="{8D31EE93-EFE8-4BCE-824F-EAD7F408BD8C}" type="datetime8">
              <a:rPr lang="fa-IR" smtClean="0"/>
              <a:pPr/>
              <a:t>21 مارس 21</a:t>
            </a:fld>
            <a:endParaRPr lang="en-US"/>
          </a:p>
        </p:txBody>
      </p:sp>
      <p:sp>
        <p:nvSpPr>
          <p:cNvPr id="6" name="Footer Placeholder 5"/>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7" name="Slide Number Placeholder 6"/>
          <p:cNvSpPr>
            <a:spLocks noGrp="1"/>
          </p:cNvSpPr>
          <p:nvPr>
            <p:ph type="sldNum" sz="quarter" idx="12"/>
          </p:nvPr>
        </p:nvSpPr>
        <p:spPr/>
        <p:txBody>
          <a:bodyPr/>
          <a:lstStyle/>
          <a:p>
            <a:fld id="{2E25CA67-43F9-4FEB-A8A9-79087773B078}" type="slidenum">
              <a:rPr lang="en-US" smtClean="0"/>
              <a:pPr/>
              <a:t>48</a:t>
            </a:fld>
            <a:endParaRPr lang="en-US"/>
          </a:p>
        </p:txBody>
      </p:sp>
    </p:spTree>
    <p:extLst>
      <p:ext uri="{BB962C8B-B14F-4D97-AF65-F5344CB8AC3E}">
        <p14:creationId xmlns:p14="http://schemas.microsoft.com/office/powerpoint/2010/main" val="328652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up)">
                                      <p:cBhvr>
                                        <p:cTn id="12" dur="5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up)">
                                      <p:cBhvr>
                                        <p:cTn id="17" dur="5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up)">
                                      <p:cBhvr>
                                        <p:cTn id="22" dur="5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up)">
                                      <p:cBhvr>
                                        <p:cTn id="32" dur="5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up)">
                                      <p:cBhvr>
                                        <p:cTn id="37" dur="5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up)">
                                      <p:cBhvr>
                                        <p:cTn id="42" dur="5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up)">
                                      <p:cBhvr>
                                        <p:cTn id="47" dur="5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wipe(up)">
                                      <p:cBhvr>
                                        <p:cTn id="52" dur="5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wipe(up)">
                                      <p:cBhvr>
                                        <p:cTn id="57" dur="5000"/>
                                        <p:tgtEl>
                                          <p:spTgt spid="3">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Effect transition="in" filter="wipe(up)">
                                      <p:cBhvr>
                                        <p:cTn id="62" dur="5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style>
          <a:lnRef idx="0">
            <a:schemeClr val="accent4"/>
          </a:lnRef>
          <a:fillRef idx="3">
            <a:schemeClr val="accent4"/>
          </a:fillRef>
          <a:effectRef idx="3">
            <a:schemeClr val="accent4"/>
          </a:effectRef>
          <a:fontRef idx="minor">
            <a:schemeClr val="lt1"/>
          </a:fontRef>
        </p:style>
        <p:txBody>
          <a:bodyPr>
            <a:noAutofit/>
          </a:bodyPr>
          <a:lstStyle/>
          <a:p>
            <a:pPr rtl="1"/>
            <a:r>
              <a:rPr lang="ar-SA" sz="3600" b="1" dirty="0">
                <a:solidFill>
                  <a:schemeClr val="bg1"/>
                </a:solidFill>
              </a:rPr>
              <a:t>چرا هیدروکسی کلروکین، هنوز در پروتکل درمانی ایران وجود دارد؟</a:t>
            </a:r>
            <a:r>
              <a:rPr lang="en-US" sz="3600" b="1" dirty="0">
                <a:solidFill>
                  <a:schemeClr val="bg1"/>
                </a:solidFill>
              </a:rPr>
              <a:t>!</a:t>
            </a:r>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49</a:t>
            </a:fld>
            <a:endParaRPr lang="en-US"/>
          </a:p>
        </p:txBody>
      </p:sp>
      <p:sp>
        <p:nvSpPr>
          <p:cNvPr id="9" name="Rectangle 8"/>
          <p:cNvSpPr/>
          <p:nvPr/>
        </p:nvSpPr>
        <p:spPr>
          <a:xfrm>
            <a:off x="0" y="1278553"/>
            <a:ext cx="9144000" cy="489364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ar-SA" sz="3200" dirty="0" smtClean="0">
                <a:cs typeface="B Nazanin" panose="00000400000000000000" pitchFamily="2" charset="-78"/>
              </a:rPr>
              <a:t>شواهد </a:t>
            </a:r>
            <a:r>
              <a:rPr lang="ar-SA" sz="3200" dirty="0">
                <a:cs typeface="B Nazanin" panose="00000400000000000000" pitchFamily="2" charset="-78"/>
              </a:rPr>
              <a:t>علمی معتبر نشان می‌دهند که هیدروکسی کلروکین برای پیش‌گیری و درمان کووید</a:t>
            </a:r>
            <a:r>
              <a:rPr lang="fa-IR" sz="3200" dirty="0">
                <a:cs typeface="B Nazanin" panose="00000400000000000000" pitchFamily="2" charset="-78"/>
              </a:rPr>
              <a:t>۱۹ </a:t>
            </a:r>
            <a:r>
              <a:rPr lang="ar-SA" sz="3200" dirty="0">
                <a:cs typeface="B Nazanin" panose="00000400000000000000" pitchFamily="2" charset="-78"/>
              </a:rPr>
              <a:t>هیچ جایگاه علمی ندارد از جمله</a:t>
            </a:r>
            <a:r>
              <a:rPr lang="en-US" sz="3200" dirty="0">
                <a:cs typeface="B Nazanin" panose="00000400000000000000" pitchFamily="2" charset="-78"/>
              </a:rPr>
              <a:t>:</a:t>
            </a:r>
          </a:p>
          <a:p>
            <a:pPr algn="r" rtl="1"/>
            <a:r>
              <a:rPr lang="fa-IR" sz="3200" dirty="0">
                <a:cs typeface="B Nazanin" panose="00000400000000000000" pitchFamily="2" charset="-78"/>
              </a:rPr>
              <a:t>۱</a:t>
            </a:r>
            <a:r>
              <a:rPr lang="en-US" sz="3200" dirty="0">
                <a:cs typeface="B Nazanin" panose="00000400000000000000" pitchFamily="2" charset="-78"/>
              </a:rPr>
              <a:t>- </a:t>
            </a:r>
            <a:r>
              <a:rPr lang="fa-IR" sz="3200" dirty="0">
                <a:cs typeface="B Nazanin" panose="00000400000000000000" pitchFamily="2" charset="-78"/>
              </a:rPr>
              <a:t>به عنوان پیشگیری بعد از مواجهه موثر نیست (مقاله </a:t>
            </a:r>
            <a:r>
              <a:rPr lang="fa-IR" sz="3200" dirty="0" smtClean="0">
                <a:cs typeface="B Nazanin" panose="00000400000000000000" pitchFamily="2" charset="-78"/>
              </a:rPr>
              <a:t>نیوانگلند)</a:t>
            </a:r>
            <a:endParaRPr lang="en-US" sz="3200" dirty="0">
              <a:cs typeface="B Nazanin" panose="00000400000000000000" pitchFamily="2" charset="-78"/>
            </a:endParaRPr>
          </a:p>
          <a:p>
            <a:pPr algn="r" rtl="1"/>
            <a:r>
              <a:rPr lang="fa-IR" sz="3200" dirty="0">
                <a:cs typeface="B Nazanin" panose="00000400000000000000" pitchFamily="2" charset="-78"/>
              </a:rPr>
              <a:t>۲</a:t>
            </a:r>
            <a:r>
              <a:rPr lang="en-US" sz="3200" dirty="0">
                <a:cs typeface="B Nazanin" panose="00000400000000000000" pitchFamily="2" charset="-78"/>
              </a:rPr>
              <a:t>- </a:t>
            </a:r>
            <a:r>
              <a:rPr lang="fa-IR" sz="3200" dirty="0">
                <a:cs typeface="B Nazanin" panose="00000400000000000000" pitchFamily="2" charset="-78"/>
              </a:rPr>
              <a:t>به عنوان درمان بیماران غیر بستری با علائم خفیف موثر نیست </a:t>
            </a:r>
            <a:r>
              <a:rPr lang="fa-IR" sz="3200" dirty="0" smtClean="0">
                <a:cs typeface="B Nazanin" panose="00000400000000000000" pitchFamily="2" charset="-78"/>
              </a:rPr>
              <a:t>مقاله </a:t>
            </a:r>
            <a:r>
              <a:rPr lang="fa-IR" sz="3200" dirty="0">
                <a:cs typeface="B Nazanin" panose="00000400000000000000" pitchFamily="2" charset="-78"/>
              </a:rPr>
              <a:t>نیوانگلند و مطالعه مجله</a:t>
            </a:r>
            <a:r>
              <a:rPr lang="en-US" sz="3200" dirty="0">
                <a:cs typeface="B Nazanin" panose="00000400000000000000" pitchFamily="2" charset="-78"/>
              </a:rPr>
              <a:t> (</a:t>
            </a:r>
            <a:r>
              <a:rPr lang="en-US" sz="3200" dirty="0" smtClean="0">
                <a:cs typeface="B Nazanin" panose="00000400000000000000" pitchFamily="2" charset="-78"/>
              </a:rPr>
              <a:t>Clinical </a:t>
            </a:r>
            <a:r>
              <a:rPr lang="en-US" sz="3200" dirty="0">
                <a:cs typeface="B Nazanin" panose="00000400000000000000" pitchFamily="2" charset="-78"/>
              </a:rPr>
              <a:t>infectious Diseases).</a:t>
            </a:r>
          </a:p>
          <a:p>
            <a:pPr algn="r" rtl="1"/>
            <a:r>
              <a:rPr lang="fa-IR" sz="3200" dirty="0">
                <a:cs typeface="B Nazanin" panose="00000400000000000000" pitchFamily="2" charset="-78"/>
              </a:rPr>
              <a:t>۳</a:t>
            </a:r>
            <a:r>
              <a:rPr lang="en-US" sz="3200" dirty="0">
                <a:cs typeface="B Nazanin" panose="00000400000000000000" pitchFamily="2" charset="-78"/>
              </a:rPr>
              <a:t>- </a:t>
            </a:r>
            <a:r>
              <a:rPr lang="fa-IR" sz="3200" dirty="0">
                <a:cs typeface="B Nazanin" panose="00000400000000000000" pitchFamily="2" charset="-78"/>
              </a:rPr>
              <a:t>به عنوان درمان بیماران بستری موثر نیست. (مقاله ریکاوری و مقاله نیوانگلند و‌ مقاله</a:t>
            </a:r>
            <a:r>
              <a:rPr lang="en-US" sz="3200" dirty="0">
                <a:cs typeface="B Nazanin" panose="00000400000000000000" pitchFamily="2" charset="-78"/>
              </a:rPr>
              <a:t>  </a:t>
            </a:r>
            <a:r>
              <a:rPr lang="en-US" sz="3200" dirty="0" smtClean="0">
                <a:cs typeface="B Nazanin" panose="00000400000000000000" pitchFamily="2" charset="-78"/>
              </a:rPr>
              <a:t>(Solidarity </a:t>
            </a:r>
          </a:p>
          <a:p>
            <a:pPr algn="r" rtl="1"/>
            <a:r>
              <a:rPr lang="fa-IR" sz="3200" dirty="0" smtClean="0">
                <a:cs typeface="B Nazanin" panose="00000400000000000000" pitchFamily="2" charset="-78"/>
              </a:rPr>
              <a:t>۴</a:t>
            </a:r>
            <a:r>
              <a:rPr lang="en-US" sz="3200" dirty="0">
                <a:cs typeface="B Nazanin" panose="00000400000000000000" pitchFamily="2" charset="-78"/>
              </a:rPr>
              <a:t>- </a:t>
            </a:r>
            <a:r>
              <a:rPr lang="fa-IR" sz="3200" dirty="0">
                <a:cs typeface="B Nazanin" panose="00000400000000000000" pitchFamily="2" charset="-78"/>
              </a:rPr>
              <a:t>به عنوان پیشگیری از بیماری در کادر درمان موثر نیست (مقاله </a:t>
            </a:r>
            <a:r>
              <a:rPr lang="fa-IR" sz="3200" dirty="0" smtClean="0">
                <a:cs typeface="B Nazanin" panose="00000400000000000000" pitchFamily="2" charset="-78"/>
              </a:rPr>
              <a:t>جاما </a:t>
            </a:r>
            <a:r>
              <a:rPr lang="en-US" sz="3200" dirty="0" smtClean="0">
                <a:cs typeface="B Nazanin" panose="00000400000000000000" pitchFamily="2" charset="-78"/>
              </a:rPr>
              <a:t>  </a:t>
            </a:r>
            <a:r>
              <a:rPr lang="en-US" sz="3200" dirty="0" smtClean="0"/>
              <a:t>(</a:t>
            </a:r>
            <a:r>
              <a:rPr lang="en-US" sz="3200" dirty="0" err="1" smtClean="0"/>
              <a:t>scientometric</a:t>
            </a:r>
            <a:endParaRPr lang="en-US" sz="3200" dirty="0"/>
          </a:p>
          <a:p>
            <a:pPr algn="l"/>
            <a:r>
              <a:rPr lang="ar-SA" sz="2400" dirty="0" smtClean="0">
                <a:solidFill>
                  <a:srgbClr val="FF0000"/>
                </a:solidFill>
                <a:cs typeface="B Nazanin" panose="00000400000000000000" pitchFamily="2" charset="-78"/>
              </a:rPr>
              <a:t>انجمن</a:t>
            </a:r>
            <a:r>
              <a:rPr lang="ar-SA" sz="2400" dirty="0" smtClean="0">
                <a:cs typeface="B Nazanin" panose="00000400000000000000" pitchFamily="2" charset="-78"/>
              </a:rPr>
              <a:t> </a:t>
            </a:r>
            <a:r>
              <a:rPr lang="ar-SA" sz="2400" dirty="0">
                <a:solidFill>
                  <a:srgbClr val="FF0000"/>
                </a:solidFill>
                <a:cs typeface="B Nazanin" panose="00000400000000000000" pitchFamily="2" charset="-78"/>
              </a:rPr>
              <a:t>پزشکان</a:t>
            </a:r>
            <a:r>
              <a:rPr lang="ar-SA" sz="2400" dirty="0">
                <a:cs typeface="B Nazanin" panose="00000400000000000000" pitchFamily="2" charset="-78"/>
              </a:rPr>
              <a:t> </a:t>
            </a:r>
            <a:r>
              <a:rPr lang="ar-SA" sz="2400" dirty="0">
                <a:solidFill>
                  <a:srgbClr val="FF0000"/>
                </a:solidFill>
                <a:cs typeface="B Nazanin" panose="00000400000000000000" pitchFamily="2" charset="-78"/>
              </a:rPr>
              <a:t>عمومی</a:t>
            </a:r>
            <a:r>
              <a:rPr lang="ar-SA" sz="2400" dirty="0">
                <a:cs typeface="B Nazanin" panose="00000400000000000000" pitchFamily="2" charset="-78"/>
              </a:rPr>
              <a:t> </a:t>
            </a:r>
            <a:r>
              <a:rPr lang="ar-SA" sz="2400" dirty="0">
                <a:solidFill>
                  <a:srgbClr val="FF0000"/>
                </a:solidFill>
                <a:cs typeface="B Nazanin" panose="00000400000000000000" pitchFamily="2" charset="-78"/>
              </a:rPr>
              <a:t>ایران</a:t>
            </a:r>
            <a:r>
              <a:rPr lang="en-US" sz="2400" dirty="0" smtClean="0">
                <a:solidFill>
                  <a:srgbClr val="FF0000"/>
                </a:solidFill>
              </a:rPr>
              <a:t>:@</a:t>
            </a:r>
            <a:r>
              <a:rPr lang="en-US" sz="2400" dirty="0" err="1" smtClean="0">
                <a:solidFill>
                  <a:srgbClr val="FF0000"/>
                </a:solidFill>
              </a:rPr>
              <a:t>isgp</a:t>
            </a:r>
            <a:r>
              <a:rPr lang="fa-IR" sz="2400" dirty="0" smtClean="0">
                <a:solidFill>
                  <a:srgbClr val="FF0000"/>
                </a:solidFill>
              </a:rPr>
              <a:t>.</a:t>
            </a:r>
            <a:r>
              <a:rPr lang="en-US" sz="2400" dirty="0" err="1" smtClean="0">
                <a:solidFill>
                  <a:srgbClr val="FF0000"/>
                </a:solidFill>
              </a:rPr>
              <a:t>ir</a:t>
            </a:r>
            <a:endParaRPr lang="fa-IR" sz="2400" dirty="0" smtClean="0">
              <a:solidFill>
                <a:srgbClr val="FF0000"/>
              </a:solidFill>
            </a:endParaRPr>
          </a:p>
        </p:txBody>
      </p:sp>
    </p:spTree>
    <p:extLst>
      <p:ext uri="{BB962C8B-B14F-4D97-AF65-F5344CB8AC3E}">
        <p14:creationId xmlns:p14="http://schemas.microsoft.com/office/powerpoint/2010/main" val="6211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2000"/>
                                        <p:tgtEl>
                                          <p:spTgt spid="9">
                                            <p:txEl>
                                              <p:pRg st="0" end="0"/>
                                            </p:txEl>
                                          </p:spTgt>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wipe(down)">
                                      <p:cBhvr>
                                        <p:cTn id="11" dur="2000"/>
                                        <p:tgtEl>
                                          <p:spTgt spid="9">
                                            <p:txEl>
                                              <p:pRg st="1" end="1"/>
                                            </p:txEl>
                                          </p:spTgt>
                                        </p:tgtEl>
                                      </p:cBhvr>
                                    </p:animEffect>
                                  </p:childTnLst>
                                </p:cTn>
                              </p:par>
                            </p:childTnLst>
                          </p:cTn>
                        </p:par>
                        <p:par>
                          <p:cTn id="12" fill="hold">
                            <p:stCondLst>
                              <p:cond delay="4000"/>
                            </p:stCondLst>
                            <p:childTnLst>
                              <p:par>
                                <p:cTn id="13" presetID="22" presetClass="entr" presetSubtype="4"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wipe(down)">
                                      <p:cBhvr>
                                        <p:cTn id="15" dur="2000"/>
                                        <p:tgtEl>
                                          <p:spTgt spid="9">
                                            <p:txEl>
                                              <p:pRg st="2" end="2"/>
                                            </p:txEl>
                                          </p:spTgt>
                                        </p:tgtEl>
                                      </p:cBhvr>
                                    </p:animEffect>
                                  </p:childTnLst>
                                </p:cTn>
                              </p:par>
                            </p:childTnLst>
                          </p:cTn>
                        </p:par>
                        <p:par>
                          <p:cTn id="16" fill="hold">
                            <p:stCondLst>
                              <p:cond delay="6000"/>
                            </p:stCondLst>
                            <p:childTnLst>
                              <p:par>
                                <p:cTn id="17" presetID="22" presetClass="entr" presetSubtype="4"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wipe(down)">
                                      <p:cBhvr>
                                        <p:cTn id="19" dur="2000"/>
                                        <p:tgtEl>
                                          <p:spTgt spid="9">
                                            <p:txEl>
                                              <p:pRg st="3" end="3"/>
                                            </p:txEl>
                                          </p:spTgt>
                                        </p:tgtEl>
                                      </p:cBhvr>
                                    </p:animEffect>
                                  </p:childTnLst>
                                </p:cTn>
                              </p:par>
                            </p:childTnLst>
                          </p:cTn>
                        </p:par>
                        <p:par>
                          <p:cTn id="20" fill="hold">
                            <p:stCondLst>
                              <p:cond delay="8000"/>
                            </p:stCondLst>
                            <p:childTnLst>
                              <p:par>
                                <p:cTn id="21" presetID="22" presetClass="entr" presetSubtype="4"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wipe(down)">
                                      <p:cBhvr>
                                        <p:cTn id="23" dur="2000"/>
                                        <p:tgtEl>
                                          <p:spTgt spid="9">
                                            <p:txEl>
                                              <p:pRg st="4" end="4"/>
                                            </p:txEl>
                                          </p:spTgt>
                                        </p:tgtEl>
                                      </p:cBhvr>
                                    </p:animEffect>
                                  </p:childTnLst>
                                </p:cTn>
                              </p:par>
                            </p:childTnLst>
                          </p:cTn>
                        </p:par>
                        <p:par>
                          <p:cTn id="24" fill="hold">
                            <p:stCondLst>
                              <p:cond delay="10000"/>
                            </p:stCondLst>
                            <p:childTnLst>
                              <p:par>
                                <p:cTn id="25" presetID="22" presetClass="entr" presetSubtype="4"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wipe(down)">
                                      <p:cBhvr>
                                        <p:cTn id="27" dur="20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1" nodeType="clickEffect">
                                  <p:stCondLst>
                                    <p:cond delay="0"/>
                                  </p:stCondLst>
                                  <p:childTnLst>
                                    <p:anim calcmode="lin" valueType="num">
                                      <p:cBhvr additive="base">
                                        <p:cTn id="31" dur="2000"/>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2000"/>
                                        <p:tgtEl>
                                          <p:spTgt spid="9">
                                            <p:txEl>
                                              <p:pRg st="0" end="0"/>
                                            </p:txEl>
                                          </p:spTgt>
                                        </p:tgtEl>
                                        <p:attrNameLst>
                                          <p:attrName>ppt_y</p:attrName>
                                        </p:attrNameLst>
                                      </p:cBhvr>
                                      <p:tavLst>
                                        <p:tav tm="0">
                                          <p:val>
                                            <p:strVal val="ppt_y"/>
                                          </p:val>
                                        </p:tav>
                                        <p:tav tm="100000">
                                          <p:val>
                                            <p:strVal val="1+ppt_h/2"/>
                                          </p:val>
                                        </p:tav>
                                      </p:tavLst>
                                    </p:anim>
                                    <p:set>
                                      <p:cBhvr>
                                        <p:cTn id="33" dur="1" fill="hold">
                                          <p:stCondLst>
                                            <p:cond delay="1999"/>
                                          </p:stCondLst>
                                        </p:cTn>
                                        <p:tgtEl>
                                          <p:spTgt spid="9">
                                            <p:txEl>
                                              <p:pRg st="0" end="0"/>
                                            </p:txEl>
                                          </p:spTgt>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1" nodeType="clickEffect">
                                  <p:stCondLst>
                                    <p:cond delay="0"/>
                                  </p:stCondLst>
                                  <p:childTnLst>
                                    <p:anim calcmode="lin" valueType="num">
                                      <p:cBhvr additive="base">
                                        <p:cTn id="37" dur="2000"/>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8" dur="2000"/>
                                        <p:tgtEl>
                                          <p:spTgt spid="9">
                                            <p:txEl>
                                              <p:pRg st="1" end="1"/>
                                            </p:txEl>
                                          </p:spTgt>
                                        </p:tgtEl>
                                        <p:attrNameLst>
                                          <p:attrName>ppt_y</p:attrName>
                                        </p:attrNameLst>
                                      </p:cBhvr>
                                      <p:tavLst>
                                        <p:tav tm="0">
                                          <p:val>
                                            <p:strVal val="ppt_y"/>
                                          </p:val>
                                        </p:tav>
                                        <p:tav tm="100000">
                                          <p:val>
                                            <p:strVal val="1+ppt_h/2"/>
                                          </p:val>
                                        </p:tav>
                                      </p:tavLst>
                                    </p:anim>
                                    <p:set>
                                      <p:cBhvr>
                                        <p:cTn id="39" dur="1" fill="hold">
                                          <p:stCondLst>
                                            <p:cond delay="1999"/>
                                          </p:stCondLst>
                                        </p:cTn>
                                        <p:tgtEl>
                                          <p:spTgt spid="9">
                                            <p:txEl>
                                              <p:pRg st="1" end="1"/>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1" nodeType="clickEffect">
                                  <p:stCondLst>
                                    <p:cond delay="0"/>
                                  </p:stCondLst>
                                  <p:childTnLst>
                                    <p:anim calcmode="lin" valueType="num">
                                      <p:cBhvr additive="base">
                                        <p:cTn id="43" dur="2000"/>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44" dur="2000"/>
                                        <p:tgtEl>
                                          <p:spTgt spid="9">
                                            <p:txEl>
                                              <p:pRg st="2" end="2"/>
                                            </p:txEl>
                                          </p:spTgt>
                                        </p:tgtEl>
                                        <p:attrNameLst>
                                          <p:attrName>ppt_y</p:attrName>
                                        </p:attrNameLst>
                                      </p:cBhvr>
                                      <p:tavLst>
                                        <p:tav tm="0">
                                          <p:val>
                                            <p:strVal val="ppt_y"/>
                                          </p:val>
                                        </p:tav>
                                        <p:tav tm="100000">
                                          <p:val>
                                            <p:strVal val="1+ppt_h/2"/>
                                          </p:val>
                                        </p:tav>
                                      </p:tavLst>
                                    </p:anim>
                                    <p:set>
                                      <p:cBhvr>
                                        <p:cTn id="45" dur="1" fill="hold">
                                          <p:stCondLst>
                                            <p:cond delay="1999"/>
                                          </p:stCondLst>
                                        </p:cTn>
                                        <p:tgtEl>
                                          <p:spTgt spid="9">
                                            <p:txEl>
                                              <p:pRg st="2" end="2"/>
                                            </p:txEl>
                                          </p:spTgt>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2000"/>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50" dur="2000"/>
                                        <p:tgtEl>
                                          <p:spTgt spid="9">
                                            <p:txEl>
                                              <p:pRg st="3" end="3"/>
                                            </p:txEl>
                                          </p:spTgt>
                                        </p:tgtEl>
                                        <p:attrNameLst>
                                          <p:attrName>ppt_y</p:attrName>
                                        </p:attrNameLst>
                                      </p:cBhvr>
                                      <p:tavLst>
                                        <p:tav tm="0">
                                          <p:val>
                                            <p:strVal val="ppt_y"/>
                                          </p:val>
                                        </p:tav>
                                        <p:tav tm="100000">
                                          <p:val>
                                            <p:strVal val="1+ppt_h/2"/>
                                          </p:val>
                                        </p:tav>
                                      </p:tavLst>
                                    </p:anim>
                                    <p:set>
                                      <p:cBhvr>
                                        <p:cTn id="51" dur="1" fill="hold">
                                          <p:stCondLst>
                                            <p:cond delay="1999"/>
                                          </p:stCondLst>
                                        </p:cTn>
                                        <p:tgtEl>
                                          <p:spTgt spid="9">
                                            <p:txEl>
                                              <p:pRg st="3" end="3"/>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grpId="1" nodeType="clickEffect">
                                  <p:stCondLst>
                                    <p:cond delay="0"/>
                                  </p:stCondLst>
                                  <p:childTnLst>
                                    <p:anim calcmode="lin" valueType="num">
                                      <p:cBhvr additive="base">
                                        <p:cTn id="55" dur="2000"/>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56" dur="2000"/>
                                        <p:tgtEl>
                                          <p:spTgt spid="9">
                                            <p:txEl>
                                              <p:pRg st="4" end="4"/>
                                            </p:txEl>
                                          </p:spTgt>
                                        </p:tgtEl>
                                        <p:attrNameLst>
                                          <p:attrName>ppt_y</p:attrName>
                                        </p:attrNameLst>
                                      </p:cBhvr>
                                      <p:tavLst>
                                        <p:tav tm="0">
                                          <p:val>
                                            <p:strVal val="ppt_y"/>
                                          </p:val>
                                        </p:tav>
                                        <p:tav tm="100000">
                                          <p:val>
                                            <p:strVal val="1+ppt_h/2"/>
                                          </p:val>
                                        </p:tav>
                                      </p:tavLst>
                                    </p:anim>
                                    <p:set>
                                      <p:cBhvr>
                                        <p:cTn id="57" dur="1" fill="hold">
                                          <p:stCondLst>
                                            <p:cond delay="1999"/>
                                          </p:stCondLst>
                                        </p:cTn>
                                        <p:tgtEl>
                                          <p:spTgt spid="9">
                                            <p:txEl>
                                              <p:pRg st="4" end="4"/>
                                            </p:txEl>
                                          </p:spTgt>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2000"/>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62" dur="2000"/>
                                        <p:tgtEl>
                                          <p:spTgt spid="9">
                                            <p:txEl>
                                              <p:pRg st="5" end="5"/>
                                            </p:txEl>
                                          </p:spTgt>
                                        </p:tgtEl>
                                        <p:attrNameLst>
                                          <p:attrName>ppt_y</p:attrName>
                                        </p:attrNameLst>
                                      </p:cBhvr>
                                      <p:tavLst>
                                        <p:tav tm="0">
                                          <p:val>
                                            <p:strVal val="ppt_y"/>
                                          </p:val>
                                        </p:tav>
                                        <p:tav tm="100000">
                                          <p:val>
                                            <p:strVal val="1+ppt_h/2"/>
                                          </p:val>
                                        </p:tav>
                                      </p:tavLst>
                                    </p:anim>
                                    <p:set>
                                      <p:cBhvr>
                                        <p:cTn id="63" dur="1" fill="hold">
                                          <p:stCondLst>
                                            <p:cond delay="1999"/>
                                          </p:stCondLst>
                                        </p:cTn>
                                        <p:tgtEl>
                                          <p:spTgt spid="9">
                                            <p:txEl>
                                              <p:pRg st="5" end="5"/>
                                            </p:txEl>
                                          </p:spTgt>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2000"/>
                                        <p:tgtEl>
                                          <p:spTgt spid="9">
                                            <p:bg/>
                                          </p:spTgt>
                                        </p:tgtEl>
                                        <p:attrNameLst>
                                          <p:attrName>ppt_x</p:attrName>
                                        </p:attrNameLst>
                                      </p:cBhvr>
                                      <p:tavLst>
                                        <p:tav tm="0">
                                          <p:val>
                                            <p:strVal val="ppt_x"/>
                                          </p:val>
                                        </p:tav>
                                        <p:tav tm="100000">
                                          <p:val>
                                            <p:strVal val="ppt_x"/>
                                          </p:val>
                                        </p:tav>
                                      </p:tavLst>
                                    </p:anim>
                                    <p:anim calcmode="lin" valueType="num">
                                      <p:cBhvr additive="base">
                                        <p:cTn id="68" dur="2000"/>
                                        <p:tgtEl>
                                          <p:spTgt spid="9">
                                            <p:bg/>
                                          </p:spTgt>
                                        </p:tgtEl>
                                        <p:attrNameLst>
                                          <p:attrName>ppt_y</p:attrName>
                                        </p:attrNameLst>
                                      </p:cBhvr>
                                      <p:tavLst>
                                        <p:tav tm="0">
                                          <p:val>
                                            <p:strVal val="ppt_y"/>
                                          </p:val>
                                        </p:tav>
                                        <p:tav tm="100000">
                                          <p:val>
                                            <p:strVal val="1+ppt_h/2"/>
                                          </p:val>
                                        </p:tav>
                                      </p:tavLst>
                                    </p:anim>
                                    <p:set>
                                      <p:cBhvr>
                                        <p:cTn id="69" dur="1" fill="hold">
                                          <p:stCondLst>
                                            <p:cond delay="1999"/>
                                          </p:stCondLst>
                                        </p:cTn>
                                        <p:tgtEl>
                                          <p:spTgt spid="9">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utoUpdateAnimBg="0" advAuto="0"/>
      <p:bldP spid="9" grpId="1"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68362"/>
          </a:xfrm>
        </p:spPr>
        <p:style>
          <a:lnRef idx="0">
            <a:schemeClr val="accent4"/>
          </a:lnRef>
          <a:fillRef idx="3">
            <a:schemeClr val="accent4"/>
          </a:fillRef>
          <a:effectRef idx="3">
            <a:schemeClr val="accent4"/>
          </a:effectRef>
          <a:fontRef idx="minor">
            <a:schemeClr val="lt1"/>
          </a:fontRef>
        </p:style>
        <p:txBody>
          <a:bodyPr>
            <a:normAutofit/>
          </a:bodyPr>
          <a:lstStyle/>
          <a:p>
            <a:r>
              <a:rPr lang="fa-IR" b="1" dirty="0"/>
              <a:t>مورد </a:t>
            </a:r>
            <a:r>
              <a:rPr lang="fa-IR" b="1" dirty="0" smtClean="0"/>
              <a:t>مشکوک</a:t>
            </a:r>
            <a:endParaRPr lang="en-US" dirty="0"/>
          </a:p>
        </p:txBody>
      </p:sp>
      <p:sp>
        <p:nvSpPr>
          <p:cNvPr id="3" name="Content Placeholder 2"/>
          <p:cNvSpPr>
            <a:spLocks noGrp="1"/>
          </p:cNvSpPr>
          <p:nvPr>
            <p:ph idx="1"/>
          </p:nvPr>
        </p:nvSpPr>
        <p:spPr>
          <a:xfrm>
            <a:off x="457200" y="990600"/>
            <a:ext cx="8229600" cy="5715000"/>
          </a:xfrm>
        </p:spPr>
        <p:txBody>
          <a:bodyPr>
            <a:normAutofit fontScale="85000" lnSpcReduction="10000"/>
          </a:bodyPr>
          <a:lstStyle/>
          <a:p>
            <a:pPr marL="0" indent="0" algn="r" rtl="1">
              <a:buNone/>
            </a:pPr>
            <a:r>
              <a:rPr lang="fa-IR" b="1" dirty="0" smtClean="0">
                <a:cs typeface="B Nazanin" panose="00000400000000000000" pitchFamily="2" charset="-78"/>
              </a:rPr>
              <a:t>الف </a:t>
            </a:r>
            <a:r>
              <a:rPr lang="fa-IR" b="1" dirty="0">
                <a:cs typeface="B Nazanin" panose="00000400000000000000" pitchFamily="2" charset="-78"/>
              </a:rPr>
              <a:t>( بیماری که دارای علائم بالینی و ملاک های اپیدمیولوژیک است:</a:t>
            </a:r>
          </a:p>
          <a:p>
            <a:pPr algn="r" rtl="1"/>
            <a:r>
              <a:rPr lang="fa-IR" b="1" dirty="0">
                <a:cs typeface="B Nazanin" panose="00000400000000000000" pitchFamily="2" charset="-78"/>
              </a:rPr>
              <a:t>یافته های بالینی</a:t>
            </a:r>
            <a:r>
              <a:rPr lang="fa-IR" dirty="0">
                <a:cs typeface="B Nazanin" panose="00000400000000000000" pitchFamily="2" charset="-78"/>
              </a:rPr>
              <a:t>:</a:t>
            </a:r>
          </a:p>
          <a:p>
            <a:pPr lvl="1" algn="r" rtl="1"/>
            <a:r>
              <a:rPr lang="fa-IR" b="1" dirty="0">
                <a:solidFill>
                  <a:srgbClr val="7030A0"/>
                </a:solidFill>
                <a:cs typeface="B Nazanin" panose="00000400000000000000" pitchFamily="2" charset="-78"/>
              </a:rPr>
              <a:t> شروع ناگهانی تب و سرفه</a:t>
            </a:r>
          </a:p>
          <a:p>
            <a:pPr lvl="1" algn="r" rtl="1">
              <a:buNone/>
            </a:pPr>
            <a:r>
              <a:rPr lang="fa-IR" b="1" dirty="0">
                <a:solidFill>
                  <a:srgbClr val="7030A0"/>
                </a:solidFill>
                <a:cs typeface="B Nazanin" panose="00000400000000000000" pitchFamily="2" charset="-78"/>
              </a:rPr>
              <a:t>یا</a:t>
            </a:r>
          </a:p>
          <a:p>
            <a:pPr lvl="1" algn="r" rtl="1"/>
            <a:r>
              <a:rPr lang="fa-IR" b="1" dirty="0">
                <a:solidFill>
                  <a:srgbClr val="7030A0"/>
                </a:solidFill>
                <a:cs typeface="B Nazanin" panose="00000400000000000000" pitchFamily="2" charset="-78"/>
              </a:rPr>
              <a:t> شروع ناگهانی حداقل سه یا بیشتر از علائمی چون تب، سرفه، ضعف عمومی/خستگی مفرط</a:t>
            </a:r>
            <a:r>
              <a:rPr lang="fa-IR" b="1" dirty="0" smtClean="0">
                <a:solidFill>
                  <a:srgbClr val="7030A0"/>
                </a:solidFill>
                <a:cs typeface="B Nazanin" panose="00000400000000000000" pitchFamily="2" charset="-78"/>
              </a:rPr>
              <a:t>، سردرد</a:t>
            </a:r>
            <a:r>
              <a:rPr lang="fa-IR" b="1" dirty="0">
                <a:solidFill>
                  <a:srgbClr val="7030A0"/>
                </a:solidFill>
                <a:cs typeface="B Nazanin" panose="00000400000000000000" pitchFamily="2" charset="-78"/>
              </a:rPr>
              <a:t>، درد عضلانی، گلو درد، آبریزش بینی، تنگی نفس، بی اشتهایی/تهوع/استفراغ، اسهال</a:t>
            </a:r>
            <a:r>
              <a:rPr lang="fa-IR" b="1" dirty="0" smtClean="0">
                <a:solidFill>
                  <a:srgbClr val="7030A0"/>
                </a:solidFill>
                <a:cs typeface="B Nazanin" panose="00000400000000000000" pitchFamily="2" charset="-78"/>
              </a:rPr>
              <a:t>، کاهش </a:t>
            </a:r>
            <a:r>
              <a:rPr lang="fa-IR" b="1" dirty="0">
                <a:solidFill>
                  <a:srgbClr val="7030A0"/>
                </a:solidFill>
                <a:cs typeface="B Nazanin" panose="00000400000000000000" pitchFamily="2" charset="-78"/>
              </a:rPr>
              <a:t>سطح هوشیاری</a:t>
            </a:r>
          </a:p>
          <a:p>
            <a:pPr algn="r" rtl="1"/>
            <a:r>
              <a:rPr lang="fa-IR" b="1" dirty="0">
                <a:cs typeface="B Nazanin" panose="00000400000000000000" pitchFamily="2" charset="-78"/>
              </a:rPr>
              <a:t>شواهد اپیدمیولوژیک</a:t>
            </a:r>
            <a:r>
              <a:rPr lang="fa-IR" dirty="0">
                <a:cs typeface="B Nazanin" panose="00000400000000000000" pitchFamily="2" charset="-78"/>
              </a:rPr>
              <a:t>:</a:t>
            </a:r>
          </a:p>
          <a:p>
            <a:pPr lvl="1" algn="r" rtl="1"/>
            <a:r>
              <a:rPr lang="fa-IR" b="1" dirty="0">
                <a:solidFill>
                  <a:srgbClr val="7030A0"/>
                </a:solidFill>
                <a:cs typeface="B Nazanin" panose="00000400000000000000" pitchFamily="2" charset="-78"/>
              </a:rPr>
              <a:t> اقامت، اشتغال یا مسافرت به مناطقی که احتمال چرخش ویروس وجود دارد </a:t>
            </a:r>
            <a:r>
              <a:rPr lang="fa-IR" b="1" dirty="0" smtClean="0">
                <a:solidFill>
                  <a:srgbClr val="7030A0"/>
                </a:solidFill>
                <a:cs typeface="B Nazanin" panose="00000400000000000000" pitchFamily="2" charset="-78"/>
              </a:rPr>
              <a:t>(نظیر </a:t>
            </a:r>
            <a:r>
              <a:rPr lang="fa-IR" b="1" dirty="0">
                <a:solidFill>
                  <a:srgbClr val="7030A0"/>
                </a:solidFill>
                <a:cs typeface="B Nazanin" panose="00000400000000000000" pitchFamily="2" charset="-78"/>
              </a:rPr>
              <a:t>مراکز اقامتی </a:t>
            </a:r>
            <a:r>
              <a:rPr lang="fa-IR" b="1" dirty="0" smtClean="0">
                <a:solidFill>
                  <a:srgbClr val="7030A0"/>
                </a:solidFill>
                <a:cs typeface="B Nazanin" panose="00000400000000000000" pitchFamily="2" charset="-78"/>
              </a:rPr>
              <a:t>، محل </a:t>
            </a:r>
            <a:r>
              <a:rPr lang="fa-IR" b="1" dirty="0">
                <a:solidFill>
                  <a:srgbClr val="7030A0"/>
                </a:solidFill>
                <a:cs typeface="B Nazanin" panose="00000400000000000000" pitchFamily="2" charset="-78"/>
              </a:rPr>
              <a:t>های پرازدحام، همایش ها و مراسم ها، مراکز بهداشتی-درمانی </a:t>
            </a:r>
            <a:r>
              <a:rPr lang="fa-IR" b="1" dirty="0" smtClean="0">
                <a:solidFill>
                  <a:srgbClr val="7030A0"/>
                </a:solidFill>
                <a:cs typeface="B Nazanin" panose="00000400000000000000" pitchFamily="2" charset="-78"/>
              </a:rPr>
              <a:t>و... ) در </a:t>
            </a:r>
            <a:r>
              <a:rPr lang="fa-IR" b="1" dirty="0">
                <a:solidFill>
                  <a:srgbClr val="7030A0"/>
                </a:solidFill>
                <a:cs typeface="B Nazanin" panose="00000400000000000000" pitchFamily="2" charset="-78"/>
              </a:rPr>
              <a:t>طی </a:t>
            </a:r>
            <a:r>
              <a:rPr lang="fa-IR" b="1" dirty="0" smtClean="0">
                <a:solidFill>
                  <a:srgbClr val="7030A0"/>
                </a:solidFill>
                <a:cs typeface="B Nazanin" panose="00000400000000000000" pitchFamily="2" charset="-78"/>
              </a:rPr>
              <a:t>۱۴ </a:t>
            </a:r>
            <a:r>
              <a:rPr lang="fa-IR" b="1" dirty="0">
                <a:solidFill>
                  <a:srgbClr val="7030A0"/>
                </a:solidFill>
                <a:cs typeface="B Nazanin" panose="00000400000000000000" pitchFamily="2" charset="-78"/>
              </a:rPr>
              <a:t>روز </a:t>
            </a:r>
            <a:r>
              <a:rPr lang="fa-IR" b="1" dirty="0" smtClean="0">
                <a:solidFill>
                  <a:srgbClr val="7030A0"/>
                </a:solidFill>
                <a:cs typeface="B Nazanin" panose="00000400000000000000" pitchFamily="2" charset="-78"/>
              </a:rPr>
              <a:t>گذشته</a:t>
            </a:r>
          </a:p>
          <a:p>
            <a:pPr marL="57150" indent="0" algn="r" rtl="1">
              <a:buNone/>
            </a:pPr>
            <a:r>
              <a:rPr lang="fa-IR" b="1" dirty="0" smtClean="0">
                <a:cs typeface="B Nazanin" panose="00000400000000000000" pitchFamily="2" charset="-78"/>
              </a:rPr>
              <a:t>ب</a:t>
            </a:r>
            <a:r>
              <a:rPr lang="fa-IR" b="1" dirty="0">
                <a:cs typeface="B Nazanin" panose="00000400000000000000" pitchFamily="2" charset="-78"/>
              </a:rPr>
              <a:t>(</a:t>
            </a:r>
            <a:r>
              <a:rPr lang="fa-IR" sz="3800" b="1" dirty="0">
                <a:cs typeface="B Nazanin" panose="00000400000000000000" pitchFamily="2" charset="-78"/>
              </a:rPr>
              <a:t> فرد با بیماری حاد تنفسی </a:t>
            </a:r>
            <a:r>
              <a:rPr lang="en-US" sz="3800" b="1" dirty="0" smtClean="0">
                <a:cs typeface="B Nazanin" panose="00000400000000000000" pitchFamily="2" charset="-78"/>
              </a:rPr>
              <a:t>SARI </a:t>
            </a:r>
            <a:r>
              <a:rPr lang="fa-IR" sz="3800" b="1" dirty="0" smtClean="0">
                <a:cs typeface="B Nazanin" panose="00000400000000000000" pitchFamily="2" charset="-78"/>
              </a:rPr>
              <a:t> با </a:t>
            </a:r>
            <a:r>
              <a:rPr lang="fa-IR" sz="3800" b="1" dirty="0">
                <a:cs typeface="B Nazanin" panose="00000400000000000000" pitchFamily="2" charset="-78"/>
              </a:rPr>
              <a:t>شروع علائم در طی </a:t>
            </a:r>
            <a:r>
              <a:rPr lang="fa-IR" sz="3800" b="1" dirty="0" smtClean="0">
                <a:cs typeface="B Nazanin" panose="00000400000000000000" pitchFamily="2" charset="-78"/>
              </a:rPr>
              <a:t>۱۰ </a:t>
            </a:r>
            <a:r>
              <a:rPr lang="fa-IR" sz="3800" b="1" dirty="0">
                <a:cs typeface="B Nazanin" panose="00000400000000000000" pitchFamily="2" charset="-78"/>
              </a:rPr>
              <a:t>روز گذشته که نیاز به بستری داشته </a:t>
            </a:r>
            <a:r>
              <a:rPr lang="fa-IR" sz="3800" b="1" dirty="0" smtClean="0">
                <a:cs typeface="B Nazanin" panose="00000400000000000000" pitchFamily="2" charset="-78"/>
              </a:rPr>
              <a:t>باشد.</a:t>
            </a:r>
            <a:endParaRPr lang="en-US" sz="3800" b="1" dirty="0">
              <a:cs typeface="B Nazanin" panose="00000400000000000000" pitchFamily="2" charset="-78"/>
            </a:endParaRPr>
          </a:p>
        </p:txBody>
      </p:sp>
      <p:grpSp>
        <p:nvGrpSpPr>
          <p:cNvPr id="14" name="Group 13"/>
          <p:cNvGrpSpPr/>
          <p:nvPr/>
        </p:nvGrpSpPr>
        <p:grpSpPr>
          <a:xfrm>
            <a:off x="7772400" y="76200"/>
            <a:ext cx="838200" cy="838200"/>
            <a:chOff x="7772400" y="76200"/>
            <a:chExt cx="838200" cy="838200"/>
          </a:xfrm>
        </p:grpSpPr>
        <p:sp>
          <p:nvSpPr>
            <p:cNvPr id="4" name="Down Arrow 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rId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Date Placeholder 10"/>
          <p:cNvSpPr>
            <a:spLocks noGrp="1"/>
          </p:cNvSpPr>
          <p:nvPr>
            <p:ph type="dt" sz="half" idx="10"/>
          </p:nvPr>
        </p:nvSpPr>
        <p:spPr/>
        <p:txBody>
          <a:bodyPr/>
          <a:lstStyle/>
          <a:p>
            <a:fld id="{ADA8F8C5-99B7-49E8-86D0-824D0F1EBB08}" type="datetime8">
              <a:rPr lang="fa-IR" smtClean="0"/>
              <a:pPr/>
              <a:t>21 مارس 21</a:t>
            </a:fld>
            <a:endParaRPr lang="en-US"/>
          </a:p>
        </p:txBody>
      </p:sp>
      <p:sp>
        <p:nvSpPr>
          <p:cNvPr id="12" name="Footer Placeholder 11"/>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3" name="Slide Number Placeholder 12"/>
          <p:cNvSpPr>
            <a:spLocks noGrp="1"/>
          </p:cNvSpPr>
          <p:nvPr>
            <p:ph type="sldNum" sz="quarter" idx="12"/>
          </p:nvPr>
        </p:nvSpPr>
        <p:spPr/>
        <p:txBody>
          <a:bodyPr/>
          <a:lstStyle/>
          <a:p>
            <a:fld id="{2E25CA67-43F9-4FEB-A8A9-79087773B078}" type="slidenum">
              <a:rPr lang="en-US" smtClean="0"/>
              <a:pPr/>
              <a:t>5</a:t>
            </a:fld>
            <a:endParaRPr lang="en-US"/>
          </a:p>
        </p:txBody>
      </p:sp>
    </p:spTree>
    <p:extLst>
      <p:ext uri="{BB962C8B-B14F-4D97-AF65-F5344CB8AC3E}">
        <p14:creationId xmlns:p14="http://schemas.microsoft.com/office/powerpoint/2010/main" val="192934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up)">
                                      <p:cBhvr>
                                        <p:cTn id="15" dur="2000"/>
                                        <p:tgtEl>
                                          <p:spTgt spid="3">
                                            <p:txEl>
                                              <p:pRg st="1" end="1"/>
                                            </p:txEl>
                                          </p:spTgt>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up)">
                                      <p:cBhvr>
                                        <p:cTn id="19" dur="2000"/>
                                        <p:tgtEl>
                                          <p:spTgt spid="3">
                                            <p:txEl>
                                              <p:pRg st="2" end="2"/>
                                            </p:txEl>
                                          </p:spTgt>
                                        </p:tgtEl>
                                      </p:cBhvr>
                                    </p:animEffect>
                                  </p:childTnLst>
                                </p:cTn>
                              </p:par>
                            </p:childTnLst>
                          </p:cTn>
                        </p:par>
                        <p:par>
                          <p:cTn id="20" fill="hold">
                            <p:stCondLst>
                              <p:cond delay="6500"/>
                            </p:stCondLst>
                            <p:childTnLst>
                              <p:par>
                                <p:cTn id="21" presetID="22" presetClass="entr" presetSubtype="1"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2000"/>
                                        <p:tgtEl>
                                          <p:spTgt spid="3">
                                            <p:txEl>
                                              <p:pRg st="3" end="3"/>
                                            </p:txEl>
                                          </p:spTgt>
                                        </p:tgtEl>
                                      </p:cBhvr>
                                    </p:animEffect>
                                  </p:childTnLst>
                                </p:cTn>
                              </p:par>
                            </p:childTnLst>
                          </p:cTn>
                        </p:par>
                        <p:par>
                          <p:cTn id="24" fill="hold">
                            <p:stCondLst>
                              <p:cond delay="8500"/>
                            </p:stCondLst>
                            <p:childTnLst>
                              <p:par>
                                <p:cTn id="25" presetID="22" presetClass="entr" presetSubtype="1"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par>
                          <p:cTn id="28" fill="hold">
                            <p:stCondLst>
                              <p:cond delay="10500"/>
                            </p:stCondLst>
                            <p:childTnLst>
                              <p:par>
                                <p:cTn id="29" presetID="22" presetClass="entr" presetSubtype="1"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ipe(up)">
                                      <p:cBhvr>
                                        <p:cTn id="31" dur="2000"/>
                                        <p:tgtEl>
                                          <p:spTgt spid="3">
                                            <p:txEl>
                                              <p:pRg st="5" end="5"/>
                                            </p:txEl>
                                          </p:spTgt>
                                        </p:tgtEl>
                                      </p:cBhvr>
                                    </p:animEffect>
                                  </p:childTnLst>
                                </p:cTn>
                              </p:par>
                            </p:childTnLst>
                          </p:cTn>
                        </p:par>
                        <p:par>
                          <p:cTn id="32" fill="hold">
                            <p:stCondLst>
                              <p:cond delay="12500"/>
                            </p:stCondLst>
                            <p:childTnLst>
                              <p:par>
                                <p:cTn id="33" presetID="22" presetClass="entr" presetSubtype="1"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ipe(up)">
                                      <p:cBhvr>
                                        <p:cTn id="35" dur="2000"/>
                                        <p:tgtEl>
                                          <p:spTgt spid="3">
                                            <p:txEl>
                                              <p:pRg st="6" end="6"/>
                                            </p:txEl>
                                          </p:spTgt>
                                        </p:tgtEl>
                                      </p:cBhvr>
                                    </p:animEffect>
                                  </p:childTnLst>
                                </p:cTn>
                              </p:par>
                            </p:childTnLst>
                          </p:cTn>
                        </p:par>
                        <p:par>
                          <p:cTn id="36" fill="hold">
                            <p:stCondLst>
                              <p:cond delay="14500"/>
                            </p:stCondLst>
                            <p:childTnLst>
                              <p:par>
                                <p:cTn id="37" presetID="22" presetClass="entr" presetSubtype="1"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wipe(up)">
                                      <p:cBhvr>
                                        <p:cTn id="39"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dk1"/>
          </a:lnRef>
          <a:fillRef idx="3">
            <a:schemeClr val="dk1"/>
          </a:fillRef>
          <a:effectRef idx="3">
            <a:schemeClr val="dk1"/>
          </a:effectRef>
          <a:fontRef idx="minor">
            <a:schemeClr val="lt1"/>
          </a:fontRef>
        </p:style>
        <p:txBody>
          <a:bodyPr>
            <a:normAutofit/>
          </a:bodyPr>
          <a:lstStyle/>
          <a:p>
            <a:r>
              <a:rPr lang="fa-IR" b="1" dirty="0"/>
              <a:t>آزمایش تشخیص </a:t>
            </a:r>
            <a:r>
              <a:rPr lang="fa-IR" b="1" dirty="0" smtClean="0"/>
              <a:t>مولکولی</a:t>
            </a:r>
            <a:endParaRPr lang="en-US" dirty="0"/>
          </a:p>
        </p:txBody>
      </p:sp>
      <p:sp>
        <p:nvSpPr>
          <p:cNvPr id="3" name="Content Placeholder 2"/>
          <p:cNvSpPr>
            <a:spLocks noGrp="1"/>
          </p:cNvSpPr>
          <p:nvPr>
            <p:ph idx="1"/>
          </p:nvPr>
        </p:nvSpPr>
        <p:spPr/>
        <p:style>
          <a:lnRef idx="1">
            <a:schemeClr val="dk1"/>
          </a:lnRef>
          <a:fillRef idx="2">
            <a:schemeClr val="dk1"/>
          </a:fillRef>
          <a:effectRef idx="1">
            <a:schemeClr val="dk1"/>
          </a:effectRef>
          <a:fontRef idx="minor">
            <a:schemeClr val="dk1"/>
          </a:fontRef>
        </p:style>
        <p:txBody>
          <a:bodyPr>
            <a:normAutofit/>
          </a:bodyPr>
          <a:lstStyle/>
          <a:p>
            <a:pPr marL="0" indent="0" algn="r" rtl="1">
              <a:buNone/>
            </a:pPr>
            <a:r>
              <a:rPr lang="fa-IR" b="1" dirty="0" smtClean="0"/>
              <a:t>در </a:t>
            </a:r>
            <a:r>
              <a:rPr lang="fa-IR" b="1" dirty="0"/>
              <a:t>حال حاضر انجام آزمایش تشخیص مولکولی کووید- </a:t>
            </a:r>
            <a:r>
              <a:rPr lang="fa-IR" b="1" dirty="0" smtClean="0"/>
              <a:t>۱۹ </a:t>
            </a:r>
            <a:r>
              <a:rPr lang="fa-IR" b="1" dirty="0"/>
              <a:t>بر روی نمونه های مختلف دستگاه تنفسی، تنها </a:t>
            </a:r>
            <a:r>
              <a:rPr lang="fa-IR" b="1" dirty="0" smtClean="0"/>
              <a:t>روش تشخیص </a:t>
            </a:r>
            <a:r>
              <a:rPr lang="fa-IR" b="1" dirty="0"/>
              <a:t>آزمایشگاهی قطعی این بیماری می باشد. در مراجع و منابع مختلف، متناسب با کاربرد های احتمالی </a:t>
            </a:r>
            <a:r>
              <a:rPr lang="fa-IR" b="1" dirty="0" smtClean="0"/>
              <a:t>نتایج آزمایشگاهی</a:t>
            </a:r>
            <a:r>
              <a:rPr lang="fa-IR" b="1" dirty="0"/>
              <a:t>، اندیکاسیونهای مختلفی برای تجویز این آزمایش ذکر شده است. انجام آزمایش تشخیص مولکولی، </a:t>
            </a:r>
            <a:r>
              <a:rPr lang="fa-IR" b="1" dirty="0" smtClean="0"/>
              <a:t>در چهارچوب </a:t>
            </a:r>
            <a:r>
              <a:rPr lang="fa-IR" b="1" dirty="0"/>
              <a:t>اقدامات تشخیصی و مدیریت بالینی، فقط در مورد افرادی که از نظر بالینی </a:t>
            </a:r>
            <a:r>
              <a:rPr lang="fa-IR" b="1" dirty="0">
                <a:solidFill>
                  <a:srgbClr val="FF0000"/>
                </a:solidFill>
              </a:rPr>
              <a:t>مشکوک</a:t>
            </a:r>
            <a:r>
              <a:rPr lang="fa-IR" b="1" dirty="0"/>
              <a:t> باشند </a:t>
            </a:r>
            <a:r>
              <a:rPr lang="en-US" b="1" dirty="0" smtClean="0"/>
              <a:t>Suspect </a:t>
            </a:r>
            <a:r>
              <a:rPr lang="en-US" b="1" dirty="0"/>
              <a:t>case </a:t>
            </a:r>
            <a:r>
              <a:rPr lang="fa-IR" b="1" dirty="0" smtClean="0"/>
              <a:t>دارای </a:t>
            </a:r>
            <a:r>
              <a:rPr lang="fa-IR" b="1" dirty="0"/>
              <a:t>اندیکاسیون </a:t>
            </a:r>
            <a:r>
              <a:rPr lang="fa-IR" b="1" dirty="0" smtClean="0"/>
              <a:t>است.</a:t>
            </a:r>
            <a:endParaRPr lang="en-US" b="1" dirty="0"/>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50</a:t>
            </a:fld>
            <a:endParaRPr lang="en-US"/>
          </a:p>
        </p:txBody>
      </p:sp>
      <p:sp>
        <p:nvSpPr>
          <p:cNvPr id="7" name="Content Placeholder 2"/>
          <p:cNvSpPr txBox="1">
            <a:spLocks/>
          </p:cNvSpPr>
          <p:nvPr/>
        </p:nvSpPr>
        <p:spPr>
          <a:xfrm>
            <a:off x="457200" y="1600200"/>
            <a:ext cx="8229600" cy="452596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None/>
            </a:pPr>
            <a:r>
              <a:rPr lang="fa-IR" sz="2000" b="1" dirty="0"/>
              <a:t>طبق آخرین دستورالعمل صادره در اول </a:t>
            </a:r>
            <a:r>
              <a:rPr lang="fa-IR" sz="2000" b="1" dirty="0" smtClean="0"/>
              <a:t>تیر ماه ۱۳۹۹ </a:t>
            </a:r>
            <a:r>
              <a:rPr lang="fa-IR" sz="2000" b="1" dirty="0">
                <a:solidFill>
                  <a:srgbClr val="FF0000"/>
                </a:solidFill>
              </a:rPr>
              <a:t>اولویت</a:t>
            </a:r>
            <a:r>
              <a:rPr lang="fa-IR" sz="2000" b="1" dirty="0"/>
              <a:t> </a:t>
            </a:r>
            <a:r>
              <a:rPr lang="fa-IR" sz="2000" b="1" dirty="0" smtClean="0"/>
              <a:t>انجام </a:t>
            </a:r>
            <a:r>
              <a:rPr lang="fa-IR" sz="2000" b="1" dirty="0"/>
              <a:t>تست با گروه های زیر است:</a:t>
            </a:r>
          </a:p>
          <a:p>
            <a:pPr marL="0" indent="0" algn="r" rtl="1">
              <a:buNone/>
            </a:pPr>
            <a:r>
              <a:rPr lang="fa-IR" sz="2000" b="1" dirty="0" smtClean="0"/>
              <a:t>۱ </a:t>
            </a:r>
            <a:r>
              <a:rPr lang="fa-IR" sz="2000" b="1" dirty="0"/>
              <a:t>. افرادسرپایی علامتدار با سن بالای </a:t>
            </a:r>
            <a:r>
              <a:rPr lang="fa-IR" sz="2000" b="1" dirty="0" smtClean="0"/>
              <a:t>۶۰ سال، </a:t>
            </a:r>
            <a:r>
              <a:rPr lang="fa-IR" sz="2000" b="1" dirty="0"/>
              <a:t>یا وجود بیماری زمینه </a:t>
            </a:r>
            <a:r>
              <a:rPr lang="fa-IR" sz="2000" b="1" dirty="0" smtClean="0"/>
              <a:t>ای) گروه </a:t>
            </a:r>
            <a:r>
              <a:rPr lang="fa-IR" sz="2000" b="1" dirty="0"/>
              <a:t>های پرخطر از نظر </a:t>
            </a:r>
            <a:r>
              <a:rPr lang="fa-IR" sz="2000" b="1" dirty="0" smtClean="0"/>
              <a:t>عوارض کووید- ۱۹ </a:t>
            </a:r>
            <a:r>
              <a:rPr lang="fa-IR" sz="2000" b="1" dirty="0"/>
              <a:t>( و زنان باردار</a:t>
            </a:r>
          </a:p>
          <a:p>
            <a:pPr marL="0" indent="0" algn="r" rtl="1">
              <a:buNone/>
            </a:pPr>
            <a:r>
              <a:rPr lang="fa-IR" sz="2000" b="1" dirty="0" smtClean="0"/>
              <a:t>۲ </a:t>
            </a:r>
            <a:r>
              <a:rPr lang="fa-IR" sz="2000" b="1" dirty="0"/>
              <a:t>. افراد در تماس با فرد مبتلا به شرط با سن بالای </a:t>
            </a:r>
            <a:r>
              <a:rPr lang="fa-IR" sz="2000" b="1" dirty="0" smtClean="0"/>
              <a:t>۶۰ </a:t>
            </a:r>
            <a:r>
              <a:rPr lang="fa-IR" sz="2000" b="1" dirty="0"/>
              <a:t>سال و یا وجود بیماری زمینه ای </a:t>
            </a:r>
            <a:r>
              <a:rPr lang="fa-IR" sz="2000" b="1" dirty="0" smtClean="0"/>
              <a:t>(گروه </a:t>
            </a:r>
            <a:r>
              <a:rPr lang="fa-IR" sz="2000" b="1" dirty="0"/>
              <a:t>های </a:t>
            </a:r>
            <a:r>
              <a:rPr lang="fa-IR" sz="2000" b="1" dirty="0" smtClean="0"/>
              <a:t>پرخطر از </a:t>
            </a:r>
            <a:r>
              <a:rPr lang="fa-IR" sz="2000" b="1" dirty="0"/>
              <a:t>نظر عوارض کووید- </a:t>
            </a:r>
            <a:r>
              <a:rPr lang="fa-IR" sz="2000" b="1" dirty="0" smtClean="0"/>
              <a:t>۱۹ ) و </a:t>
            </a:r>
            <a:r>
              <a:rPr lang="fa-IR" sz="2000" b="1" dirty="0"/>
              <a:t>زنان باردار</a:t>
            </a:r>
          </a:p>
          <a:p>
            <a:pPr marL="0" indent="0" algn="r" rtl="1">
              <a:buNone/>
            </a:pPr>
            <a:r>
              <a:rPr lang="fa-IR" sz="2000" b="1" dirty="0" smtClean="0"/>
              <a:t>۳ </a:t>
            </a:r>
            <a:r>
              <a:rPr lang="fa-IR" sz="2000" b="1" dirty="0"/>
              <a:t>. زندانیان علامت دار )در قرنطینه ورودی توصیه می شود در صورت دسترسی به تست همه افراد </a:t>
            </a:r>
            <a:r>
              <a:rPr lang="fa-IR" sz="2000" b="1" dirty="0" smtClean="0"/>
              <a:t>تست شوند </a:t>
            </a:r>
            <a:r>
              <a:rPr lang="fa-IR" sz="2000" b="1" dirty="0"/>
              <a:t>، در غیر اینصورت در صورت تشخیص یک فرد مبتلا همه افراد در تماس با وی تست شوند (</a:t>
            </a:r>
          </a:p>
          <a:p>
            <a:pPr marL="0" indent="0" algn="r" rtl="1">
              <a:buNone/>
            </a:pPr>
            <a:r>
              <a:rPr lang="fa-IR" sz="2000" b="1" dirty="0" smtClean="0"/>
              <a:t>۴ </a:t>
            </a:r>
            <a:r>
              <a:rPr lang="fa-IR" sz="2000" b="1" dirty="0"/>
              <a:t>. کارکنان زندان در تماس مستقیم با زندانی مبتلا</a:t>
            </a:r>
          </a:p>
          <a:p>
            <a:pPr marL="0" indent="0" algn="r" rtl="1">
              <a:buNone/>
            </a:pPr>
            <a:r>
              <a:rPr lang="fa-IR" sz="2000" b="1" dirty="0" smtClean="0"/>
              <a:t>۵ </a:t>
            </a:r>
            <a:r>
              <a:rPr lang="fa-IR" sz="2000" b="1" dirty="0"/>
              <a:t>. معتادین متجاهر علامتدار در مراکز ماده </a:t>
            </a:r>
            <a:r>
              <a:rPr lang="fa-IR" sz="2000" b="1" dirty="0" smtClean="0"/>
              <a:t>۱۶ </a:t>
            </a:r>
            <a:r>
              <a:rPr lang="fa-IR" sz="2000" b="1" dirty="0"/>
              <a:t>) در قرنطینه ورودی توصیه می شود در صورت دسترسی </a:t>
            </a:r>
            <a:r>
              <a:rPr lang="fa-IR" sz="2000" b="1" dirty="0" smtClean="0"/>
              <a:t>به تست </a:t>
            </a:r>
            <a:r>
              <a:rPr lang="fa-IR" sz="2000" b="1" dirty="0"/>
              <a:t>همه افراد تست شوند ، در غیر اینصورت در صورت تشخیص یک فرد مبتلا همه افراد در تماس </a:t>
            </a:r>
            <a:r>
              <a:rPr lang="fa-IR" sz="2000" b="1" dirty="0" smtClean="0"/>
              <a:t>با وی </a:t>
            </a:r>
            <a:r>
              <a:rPr lang="fa-IR" sz="2000" b="1" dirty="0"/>
              <a:t>تست شوند</a:t>
            </a:r>
          </a:p>
          <a:p>
            <a:pPr marL="0" indent="0" algn="r" rtl="1">
              <a:buNone/>
            </a:pPr>
            <a:r>
              <a:rPr lang="fa-IR" sz="2000" b="1" dirty="0" smtClean="0"/>
              <a:t>۶ </a:t>
            </a:r>
            <a:r>
              <a:rPr lang="fa-IR" sz="2000" b="1" dirty="0"/>
              <a:t>. کارکنان مراکز ماده </a:t>
            </a:r>
            <a:r>
              <a:rPr lang="fa-IR" sz="2000" b="1" dirty="0" smtClean="0"/>
              <a:t>۱۶ </a:t>
            </a:r>
            <a:r>
              <a:rPr lang="fa-IR" sz="2000" b="1" dirty="0"/>
              <a:t>در تماس مستقیم با معتادین </a:t>
            </a:r>
            <a:r>
              <a:rPr lang="fa-IR" sz="2000" b="1" dirty="0" smtClean="0"/>
              <a:t>متجاهرمبتلا                     ادامه دارد</a:t>
            </a:r>
            <a:endParaRPr lang="fa-IR" sz="2000" b="1" dirty="0"/>
          </a:p>
        </p:txBody>
      </p:sp>
      <p:sp>
        <p:nvSpPr>
          <p:cNvPr id="8" name="Content Placeholder 2"/>
          <p:cNvSpPr txBox="1">
            <a:spLocks/>
          </p:cNvSpPr>
          <p:nvPr/>
        </p:nvSpPr>
        <p:spPr>
          <a:xfrm>
            <a:off x="457200" y="1600200"/>
            <a:ext cx="8229600" cy="452596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None/>
            </a:pPr>
            <a:r>
              <a:rPr lang="fa-IR" sz="2000" b="1" dirty="0" smtClean="0">
                <a:cs typeface="B Nazanin" panose="00000400000000000000" pitchFamily="2" charset="-78"/>
              </a:rPr>
              <a:t>ادامه:</a:t>
            </a:r>
            <a:endParaRPr lang="fa-IR" sz="2000" b="1" dirty="0">
              <a:cs typeface="B Nazanin" panose="00000400000000000000" pitchFamily="2" charset="-78"/>
            </a:endParaRPr>
          </a:p>
          <a:p>
            <a:pPr marL="0" indent="0" algn="r" rtl="1">
              <a:buNone/>
            </a:pPr>
            <a:r>
              <a:rPr lang="fa-IR" sz="2000" b="1" dirty="0" smtClean="0">
                <a:cs typeface="B Nazanin" panose="00000400000000000000" pitchFamily="2" charset="-78"/>
              </a:rPr>
              <a:t>۷ </a:t>
            </a:r>
            <a:r>
              <a:rPr lang="fa-IR" sz="2000" b="1" dirty="0">
                <a:cs typeface="B Nazanin" panose="00000400000000000000" pitchFamily="2" charset="-78"/>
              </a:rPr>
              <a:t>. مددجویان علامتدار در </a:t>
            </a:r>
            <a:r>
              <a:rPr lang="fa-IR" sz="2000" b="1" dirty="0" smtClean="0">
                <a:cs typeface="B Nazanin" panose="00000400000000000000" pitchFamily="2" charset="-78"/>
              </a:rPr>
              <a:t>سامانسراها،مراکز </a:t>
            </a:r>
            <a:r>
              <a:rPr lang="fa-IR" sz="2000" b="1" dirty="0">
                <a:cs typeface="B Nazanin" panose="00000400000000000000" pitchFamily="2" charset="-78"/>
              </a:rPr>
              <a:t>نگهداری معلولین و سالمندان و سایر مراکز تجمعی</a:t>
            </a:r>
          </a:p>
          <a:p>
            <a:pPr marL="0" indent="0" algn="r" rtl="1">
              <a:buNone/>
            </a:pPr>
            <a:r>
              <a:rPr lang="fa-IR" sz="2000" b="1" dirty="0" smtClean="0">
                <a:cs typeface="B Nazanin" panose="00000400000000000000" pitchFamily="2" charset="-78"/>
              </a:rPr>
              <a:t>۸ </a:t>
            </a:r>
            <a:r>
              <a:rPr lang="fa-IR" sz="2000" b="1" dirty="0">
                <a:cs typeface="B Nazanin" panose="00000400000000000000" pitchFamily="2" charset="-78"/>
              </a:rPr>
              <a:t>. کارکنان سامانسرا، مراکز نگهداری معلولین و سالمندان علامتدار و سایر مراکز تجمعی در تماس مستقیم </a:t>
            </a:r>
            <a:r>
              <a:rPr lang="fa-IR" sz="2000" b="1" dirty="0" smtClean="0">
                <a:cs typeface="B Nazanin" panose="00000400000000000000" pitchFamily="2" charset="-78"/>
              </a:rPr>
              <a:t>با مددجویان </a:t>
            </a:r>
            <a:r>
              <a:rPr lang="fa-IR" sz="2000" b="1" dirty="0">
                <a:cs typeface="B Nazanin" panose="00000400000000000000" pitchFamily="2" charset="-78"/>
              </a:rPr>
              <a:t>مبتلا</a:t>
            </a:r>
          </a:p>
          <a:p>
            <a:pPr marL="0" indent="0" algn="r" rtl="1">
              <a:buNone/>
            </a:pPr>
            <a:r>
              <a:rPr lang="fa-IR" sz="2000" b="1" dirty="0" smtClean="0">
                <a:cs typeface="B Nazanin" panose="00000400000000000000" pitchFamily="2" charset="-78"/>
              </a:rPr>
              <a:t>۹ </a:t>
            </a:r>
            <a:r>
              <a:rPr lang="fa-IR" sz="2000" b="1" dirty="0">
                <a:cs typeface="B Nazanin" panose="00000400000000000000" pitchFamily="2" charset="-78"/>
              </a:rPr>
              <a:t>. اتباع خارجی علامتدار ساکن در مهمانشهرها</a:t>
            </a:r>
          </a:p>
          <a:p>
            <a:pPr marL="0" indent="0" algn="r" rtl="1">
              <a:buNone/>
            </a:pPr>
            <a:r>
              <a:rPr lang="fa-IR" sz="2000" b="1" dirty="0" smtClean="0">
                <a:cs typeface="B Nazanin" panose="00000400000000000000" pitchFamily="2" charset="-78"/>
              </a:rPr>
              <a:t>۱۰ </a:t>
            </a:r>
            <a:r>
              <a:rPr lang="fa-IR" sz="2000" b="1" dirty="0">
                <a:cs typeface="B Nazanin" panose="00000400000000000000" pitchFamily="2" charset="-78"/>
              </a:rPr>
              <a:t>. اتباع داخلی وارد شده از کشورهای با شیوع </a:t>
            </a:r>
            <a:r>
              <a:rPr lang="fa-IR" sz="2000" b="1" dirty="0" smtClean="0">
                <a:cs typeface="B Nazanin" panose="00000400000000000000" pitchFamily="2" charset="-78"/>
              </a:rPr>
              <a:t>بالا</a:t>
            </a:r>
          </a:p>
          <a:p>
            <a:pPr marL="0" indent="0" algn="r" rtl="1">
              <a:buNone/>
            </a:pPr>
            <a:r>
              <a:rPr lang="fa-IR" sz="2000" b="1" dirty="0" smtClean="0">
                <a:solidFill>
                  <a:srgbClr val="FF0000"/>
                </a:solidFill>
                <a:cs typeface="B Nazanin" panose="00000400000000000000" pitchFamily="2" charset="-78"/>
              </a:rPr>
              <a:t>۱۱ </a:t>
            </a:r>
            <a:r>
              <a:rPr lang="fa-IR" sz="2000" b="1" dirty="0">
                <a:solidFill>
                  <a:srgbClr val="FF0000"/>
                </a:solidFill>
                <a:cs typeface="B Nazanin" panose="00000400000000000000" pitchFamily="2" charset="-78"/>
              </a:rPr>
              <a:t>. پرسنل شاغل در بخشهای ویژه </a:t>
            </a:r>
            <a:r>
              <a:rPr lang="en-US" sz="2000" b="1" dirty="0" smtClean="0">
                <a:solidFill>
                  <a:srgbClr val="FF0000"/>
                </a:solidFill>
                <a:cs typeface="B Nazanin" panose="00000400000000000000" pitchFamily="2" charset="-78"/>
              </a:rPr>
              <a:t>COVID-</a:t>
            </a:r>
            <a:r>
              <a:rPr lang="fa-IR" sz="2000" b="1" dirty="0" smtClean="0">
                <a:solidFill>
                  <a:srgbClr val="FF0000"/>
                </a:solidFill>
                <a:cs typeface="B Nazanin" panose="00000400000000000000" pitchFamily="2" charset="-78"/>
              </a:rPr>
              <a:t>۱۹</a:t>
            </a:r>
            <a:r>
              <a:rPr lang="en-US" sz="2000" b="1" dirty="0" smtClean="0">
                <a:solidFill>
                  <a:srgbClr val="FF0000"/>
                </a:solidFill>
                <a:cs typeface="B Nazanin" panose="00000400000000000000" pitchFamily="2" charset="-78"/>
              </a:rPr>
              <a:t> </a:t>
            </a:r>
            <a:r>
              <a:rPr lang="fa-IR" sz="2000" b="1" dirty="0">
                <a:solidFill>
                  <a:srgbClr val="FF0000"/>
                </a:solidFill>
                <a:cs typeface="B Nazanin" panose="00000400000000000000" pitchFamily="2" charset="-78"/>
              </a:rPr>
              <a:t>و کارکنان ارائه خدمات برای کووید </a:t>
            </a:r>
            <a:r>
              <a:rPr lang="fa-IR" sz="2000" b="1" dirty="0" smtClean="0">
                <a:solidFill>
                  <a:srgbClr val="FF0000"/>
                </a:solidFill>
                <a:cs typeface="B Nazanin" panose="00000400000000000000" pitchFamily="2" charset="-78"/>
              </a:rPr>
              <a:t>۱۹ </a:t>
            </a:r>
            <a:r>
              <a:rPr lang="fa-IR" sz="2000" b="1" dirty="0">
                <a:solidFill>
                  <a:srgbClr val="FF0000"/>
                </a:solidFill>
                <a:cs typeface="B Nazanin" panose="00000400000000000000" pitchFamily="2" charset="-78"/>
              </a:rPr>
              <a:t>در </a:t>
            </a:r>
            <a:r>
              <a:rPr lang="fa-IR" sz="2000" b="1" dirty="0" smtClean="0">
                <a:solidFill>
                  <a:srgbClr val="FF0000"/>
                </a:solidFill>
                <a:cs typeface="B Nazanin" panose="00000400000000000000" pitchFamily="2" charset="-78"/>
              </a:rPr>
              <a:t>واحدهای بهداشتی </a:t>
            </a:r>
          </a:p>
          <a:p>
            <a:pPr marL="0" indent="0" algn="r" rtl="1">
              <a:buNone/>
            </a:pPr>
            <a:r>
              <a:rPr lang="fa-IR" sz="2000" b="1" dirty="0" smtClean="0">
                <a:cs typeface="B Nazanin" panose="00000400000000000000" pitchFamily="2" charset="-78"/>
              </a:rPr>
              <a:t>*</a:t>
            </a:r>
            <a:r>
              <a:rPr lang="fa-IR" sz="2000" b="1" dirty="0">
                <a:cs typeface="B Nazanin" panose="00000400000000000000" pitchFamily="2" charset="-78"/>
              </a:rPr>
              <a:t>کارگران و کارکنان ادارات و یا کارخانجات که در یک مکان بسته به صورت تجمعی حضور دارند یا با تعداد </a:t>
            </a:r>
            <a:r>
              <a:rPr lang="fa-IR" sz="2000" b="1" dirty="0" smtClean="0">
                <a:cs typeface="B Nazanin" panose="00000400000000000000" pitchFamily="2" charset="-78"/>
              </a:rPr>
              <a:t>زیاد ارباب </a:t>
            </a:r>
            <a:r>
              <a:rPr lang="fa-IR" sz="2000" b="1" dirty="0">
                <a:cs typeface="B Nazanin" panose="00000400000000000000" pitchFamily="2" charset="-78"/>
              </a:rPr>
              <a:t>رجوع سروکار دارند، باید روزانه غربالگری علامتی شوند و در صورت علامتدار بودن شرایط انجام </a:t>
            </a:r>
            <a:r>
              <a:rPr lang="fa-IR" sz="2000" b="1" dirty="0" smtClean="0">
                <a:cs typeface="B Nazanin" panose="00000400000000000000" pitchFamily="2" charset="-78"/>
              </a:rPr>
              <a:t>تست تشخیصی </a:t>
            </a:r>
            <a:r>
              <a:rPr lang="fa-IR" sz="2000" b="1" dirty="0">
                <a:cs typeface="B Nazanin" panose="00000400000000000000" pitchFamily="2" charset="-78"/>
              </a:rPr>
              <a:t>توسط کارفرما برایشان مهیا شود</a:t>
            </a:r>
            <a:r>
              <a:rPr lang="fa-IR" sz="2400" b="1" dirty="0"/>
              <a:t>.</a:t>
            </a:r>
            <a:endParaRPr lang="en-US" sz="2400" b="1" dirty="0"/>
          </a:p>
        </p:txBody>
      </p:sp>
      <p:grpSp>
        <p:nvGrpSpPr>
          <p:cNvPr id="14" name="Group 13"/>
          <p:cNvGrpSpPr/>
          <p:nvPr/>
        </p:nvGrpSpPr>
        <p:grpSpPr>
          <a:xfrm>
            <a:off x="7696200" y="381000"/>
            <a:ext cx="838200" cy="838200"/>
            <a:chOff x="7696200" y="381000"/>
            <a:chExt cx="838200" cy="838200"/>
          </a:xfrm>
        </p:grpSpPr>
        <p:sp>
          <p:nvSpPr>
            <p:cNvPr id="10" name="Down Arrow 9">
              <a:hlinkClick r:id="rId3" action="ppaction://hlinksldjump"/>
            </p:cNvPr>
            <p:cNvSpPr/>
            <p:nvPr/>
          </p:nvSpPr>
          <p:spPr>
            <a:xfrm>
              <a:off x="7924800" y="838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4" action="ppaction://hlinksldjump"/>
            </p:cNvPr>
            <p:cNvSpPr/>
            <p:nvPr/>
          </p:nvSpPr>
          <p:spPr>
            <a:xfrm>
              <a:off x="8153400" y="6096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hlinkClick r:id="rId5" action="ppaction://hlinksldjump"/>
            </p:cNvPr>
            <p:cNvSpPr/>
            <p:nvPr/>
          </p:nvSpPr>
          <p:spPr>
            <a:xfrm flipH="1">
              <a:off x="7696200" y="6096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hlinkClick r:id="rId6" action="ppaction://hlinksldjump"/>
            </p:cNvPr>
            <p:cNvSpPr/>
            <p:nvPr/>
          </p:nvSpPr>
          <p:spPr>
            <a:xfrm flipV="1">
              <a:off x="7924800" y="381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7820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wipe(up)">
                                      <p:cBhvr>
                                        <p:cTn id="17" dur="2000"/>
                                        <p:tgtEl>
                                          <p:spTgt spid="7">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up)">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up)">
                                      <p:cBhvr>
                                        <p:cTn id="27" dur="2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wipe(up)">
                                      <p:cBhvr>
                                        <p:cTn id="32" dur="2000"/>
                                        <p:tgtEl>
                                          <p:spTgt spid="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wipe(up)">
                                      <p:cBhvr>
                                        <p:cTn id="37" dur="2000"/>
                                        <p:tgtEl>
                                          <p:spTgt spid="7">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wipe(up)">
                                      <p:cBhvr>
                                        <p:cTn id="42" dur="2000"/>
                                        <p:tgtEl>
                                          <p:spTgt spid="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Effect transition="in" filter="wipe(up)">
                                      <p:cBhvr>
                                        <p:cTn id="47" dur="2000"/>
                                        <p:tgtEl>
                                          <p:spTgt spid="7">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
                                            <p:txEl>
                                              <p:pRg st="6" end="6"/>
                                            </p:txEl>
                                          </p:spTgt>
                                        </p:tgtEl>
                                        <p:attrNameLst>
                                          <p:attrName>style.visibility</p:attrName>
                                        </p:attrNameLst>
                                      </p:cBhvr>
                                      <p:to>
                                        <p:strVal val="visible"/>
                                      </p:to>
                                    </p:set>
                                    <p:animEffect transition="in" filter="wipe(up)">
                                      <p:cBhvr>
                                        <p:cTn id="52" dur="2000"/>
                                        <p:tgtEl>
                                          <p:spTgt spid="7">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8">
                                            <p:bg/>
                                          </p:spTgt>
                                        </p:tgtEl>
                                        <p:attrNameLst>
                                          <p:attrName>style.visibility</p:attrName>
                                        </p:attrNameLst>
                                      </p:cBhvr>
                                      <p:to>
                                        <p:strVal val="visible"/>
                                      </p:to>
                                    </p:set>
                                    <p:animEffect transition="in" filter="wipe(up)">
                                      <p:cBhvr>
                                        <p:cTn id="57" dur="2000"/>
                                        <p:tgtEl>
                                          <p:spTgt spid="8">
                                            <p:bg/>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8">
                                            <p:txEl>
                                              <p:pRg st="0" end="0"/>
                                            </p:txEl>
                                          </p:spTgt>
                                        </p:tgtEl>
                                        <p:attrNameLst>
                                          <p:attrName>style.visibility</p:attrName>
                                        </p:attrNameLst>
                                      </p:cBhvr>
                                      <p:to>
                                        <p:strVal val="visible"/>
                                      </p:to>
                                    </p:set>
                                    <p:animEffect transition="in" filter="wipe(up)">
                                      <p:cBhvr>
                                        <p:cTn id="62" dur="2000"/>
                                        <p:tgtEl>
                                          <p:spTgt spid="8">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8">
                                            <p:txEl>
                                              <p:pRg st="1" end="1"/>
                                            </p:txEl>
                                          </p:spTgt>
                                        </p:tgtEl>
                                        <p:attrNameLst>
                                          <p:attrName>style.visibility</p:attrName>
                                        </p:attrNameLst>
                                      </p:cBhvr>
                                      <p:to>
                                        <p:strVal val="visible"/>
                                      </p:to>
                                    </p:set>
                                    <p:animEffect transition="in" filter="wipe(up)">
                                      <p:cBhvr>
                                        <p:cTn id="67" dur="2000"/>
                                        <p:tgtEl>
                                          <p:spTgt spid="8">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8">
                                            <p:txEl>
                                              <p:pRg st="2" end="2"/>
                                            </p:txEl>
                                          </p:spTgt>
                                        </p:tgtEl>
                                        <p:attrNameLst>
                                          <p:attrName>style.visibility</p:attrName>
                                        </p:attrNameLst>
                                      </p:cBhvr>
                                      <p:to>
                                        <p:strVal val="visible"/>
                                      </p:to>
                                    </p:set>
                                    <p:animEffect transition="in" filter="wipe(up)">
                                      <p:cBhvr>
                                        <p:cTn id="72" dur="2000"/>
                                        <p:tgtEl>
                                          <p:spTgt spid="8">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8">
                                            <p:txEl>
                                              <p:pRg st="3" end="3"/>
                                            </p:txEl>
                                          </p:spTgt>
                                        </p:tgtEl>
                                        <p:attrNameLst>
                                          <p:attrName>style.visibility</p:attrName>
                                        </p:attrNameLst>
                                      </p:cBhvr>
                                      <p:to>
                                        <p:strVal val="visible"/>
                                      </p:to>
                                    </p:set>
                                    <p:animEffect transition="in" filter="wipe(up)">
                                      <p:cBhvr>
                                        <p:cTn id="77" dur="2000"/>
                                        <p:tgtEl>
                                          <p:spTgt spid="8">
                                            <p:txEl>
                                              <p:pRg st="3" end="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8">
                                            <p:txEl>
                                              <p:pRg st="4" end="4"/>
                                            </p:txEl>
                                          </p:spTgt>
                                        </p:tgtEl>
                                        <p:attrNameLst>
                                          <p:attrName>style.visibility</p:attrName>
                                        </p:attrNameLst>
                                      </p:cBhvr>
                                      <p:to>
                                        <p:strVal val="visible"/>
                                      </p:to>
                                    </p:set>
                                    <p:animEffect transition="in" filter="wipe(up)">
                                      <p:cBhvr>
                                        <p:cTn id="82" dur="2000"/>
                                        <p:tgtEl>
                                          <p:spTgt spid="8">
                                            <p:txEl>
                                              <p:pRg st="4" end="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8">
                                            <p:txEl>
                                              <p:pRg st="5" end="5"/>
                                            </p:txEl>
                                          </p:spTgt>
                                        </p:tgtEl>
                                        <p:attrNameLst>
                                          <p:attrName>style.visibility</p:attrName>
                                        </p:attrNameLst>
                                      </p:cBhvr>
                                      <p:to>
                                        <p:strVal val="visible"/>
                                      </p:to>
                                    </p:set>
                                    <p:animEffect transition="in" filter="wipe(up)">
                                      <p:cBhvr>
                                        <p:cTn id="87" dur="2000"/>
                                        <p:tgtEl>
                                          <p:spTgt spid="8">
                                            <p:txEl>
                                              <p:pRg st="5" end="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8">
                                            <p:txEl>
                                              <p:pRg st="6" end="6"/>
                                            </p:txEl>
                                          </p:spTgt>
                                        </p:tgtEl>
                                        <p:attrNameLst>
                                          <p:attrName>style.visibility</p:attrName>
                                        </p:attrNameLst>
                                      </p:cBhvr>
                                      <p:to>
                                        <p:strVal val="visible"/>
                                      </p:to>
                                    </p:set>
                                    <p:animEffect transition="in" filter="wipe(up)">
                                      <p:cBhvr>
                                        <p:cTn id="92" dur="2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P spid="8"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a:xfrm>
            <a:off x="2514600" y="6492875"/>
            <a:ext cx="4038600" cy="365125"/>
          </a:xfrm>
        </p:spPr>
        <p:txBody>
          <a:bodyPr/>
          <a:lstStyle/>
          <a:p>
            <a:r>
              <a:rPr lang="en-US" dirty="0" smtClean="0"/>
              <a:t>Dr. Honarpisheh Hamid</a:t>
            </a:r>
            <a:r>
              <a:rPr lang="fa-IR" dirty="0" smtClean="0"/>
              <a:t> </a:t>
            </a:r>
            <a:r>
              <a:rPr lang="en-US" dirty="0" smtClean="0"/>
              <a:t> MD PhD dr.honarpishehh@gmail.com</a:t>
            </a:r>
          </a:p>
        </p:txBody>
      </p:sp>
      <p:sp>
        <p:nvSpPr>
          <p:cNvPr id="4" name="Slide Number Placeholder 3"/>
          <p:cNvSpPr>
            <a:spLocks noGrp="1"/>
          </p:cNvSpPr>
          <p:nvPr>
            <p:ph type="sldNum" sz="quarter" idx="12"/>
          </p:nvPr>
        </p:nvSpPr>
        <p:spPr/>
        <p:txBody>
          <a:bodyPr/>
          <a:lstStyle/>
          <a:p>
            <a:fld id="{2E25CA67-43F9-4FEB-A8A9-79087773B078}" type="slidenum">
              <a:rPr lang="en-US" smtClean="0"/>
              <a:pPr/>
              <a:t>51</a:t>
            </a:fld>
            <a:endParaRPr lang="en-US"/>
          </a:p>
        </p:txBody>
      </p:sp>
      <p:sp>
        <p:nvSpPr>
          <p:cNvPr id="5" name="Title 1"/>
          <p:cNvSpPr txBox="1">
            <a:spLocks/>
          </p:cNvSpPr>
          <p:nvPr/>
        </p:nvSpPr>
        <p:spPr>
          <a:xfrm>
            <a:off x="457200" y="228600"/>
            <a:ext cx="8229600" cy="1189038"/>
          </a:xfrm>
          <a:prstGeom prst="rect">
            <a:avLst/>
          </a:prstGeom>
        </p:spPr>
        <p:style>
          <a:lnRef idx="0">
            <a:schemeClr val="dk1"/>
          </a:lnRef>
          <a:fillRef idx="3">
            <a:schemeClr val="dk1"/>
          </a:fillRef>
          <a:effectRef idx="3">
            <a:schemeClr val="dk1"/>
          </a:effectRef>
          <a:fontRef idx="minor">
            <a:schemeClr val="lt1"/>
          </a:fontRef>
        </p:style>
        <p:txBody>
          <a:bodyP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fa-IR" b="1" dirty="0"/>
              <a:t>تصویر برداری در بیماری کووید- </a:t>
            </a:r>
            <a:r>
              <a:rPr lang="fa-IR" b="1" dirty="0" smtClean="0"/>
              <a:t>۱۹</a:t>
            </a:r>
            <a:endParaRPr lang="fa-IR" b="1" dirty="0"/>
          </a:p>
        </p:txBody>
      </p:sp>
      <p:sp>
        <p:nvSpPr>
          <p:cNvPr id="6" name="Content Placeholder 2"/>
          <p:cNvSpPr txBox="1">
            <a:spLocks/>
          </p:cNvSpPr>
          <p:nvPr/>
        </p:nvSpPr>
        <p:spPr>
          <a:xfrm>
            <a:off x="457200" y="1600200"/>
            <a:ext cx="8229600" cy="452596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None/>
            </a:pPr>
            <a:r>
              <a:rPr lang="fa-IR" b="1" dirty="0" smtClean="0"/>
              <a:t>در </a:t>
            </a:r>
            <a:r>
              <a:rPr lang="fa-IR" b="1" dirty="0"/>
              <a:t>حال حاضر تشخیص قطعی بیماری کووید- </a:t>
            </a:r>
            <a:r>
              <a:rPr lang="fa-IR" b="1" dirty="0" smtClean="0"/>
              <a:t>۱۹ </a:t>
            </a:r>
            <a:r>
              <a:rPr lang="fa-IR" b="1" dirty="0"/>
              <a:t>توسط آزمایش </a:t>
            </a:r>
            <a:r>
              <a:rPr lang="en-US" b="1" dirty="0"/>
              <a:t>RT-PCR </a:t>
            </a:r>
            <a:r>
              <a:rPr lang="fa-IR" b="1" dirty="0"/>
              <a:t>صورت می گیرد. </a:t>
            </a:r>
            <a:r>
              <a:rPr lang="fa-IR" b="1" dirty="0" smtClean="0"/>
              <a:t>تصویر </a:t>
            </a:r>
            <a:r>
              <a:rPr lang="fa-IR" b="1" dirty="0"/>
              <a:t>برداری </a:t>
            </a:r>
            <a:r>
              <a:rPr lang="fa-IR" b="1" dirty="0" smtClean="0"/>
              <a:t>ریوی نیز </a:t>
            </a:r>
            <a:r>
              <a:rPr lang="fa-IR" b="1" dirty="0"/>
              <a:t>بعنوان بخشی از روند ارزیابی های تشخیصی بیمار می تواند مورد استفاده قرار گیرد و در تعریف </a:t>
            </a:r>
            <a:r>
              <a:rPr lang="fa-IR" b="1" dirty="0" smtClean="0"/>
              <a:t>«بیماری محتمل» آورده </a:t>
            </a:r>
            <a:r>
              <a:rPr lang="fa-IR" b="1" dirty="0"/>
              <a:t>شده است و خصوصا در شرایطی امکان دسترسی به تشخیص مولکولی وجود نداشه باشد، بسیار کاربردی </a:t>
            </a:r>
            <a:r>
              <a:rPr lang="fa-IR" b="1" dirty="0" smtClean="0"/>
              <a:t>خواهد بود</a:t>
            </a:r>
            <a:r>
              <a:rPr lang="fa-IR" b="1" dirty="0"/>
              <a:t>. از سویی تصویر برداری بعنوان روشی تکمیلی در کنار نتایج آزمایشگاهی و ارزیابی بالینی برای بررسی </a:t>
            </a:r>
            <a:r>
              <a:rPr lang="fa-IR" b="1" dirty="0" smtClean="0"/>
              <a:t>بیماری شدید </a:t>
            </a:r>
            <a:r>
              <a:rPr lang="fa-IR" b="1" dirty="0"/>
              <a:t>می تواند در نظر گرفته شود.</a:t>
            </a:r>
            <a:endParaRPr lang="en-US" sz="3600" b="1" dirty="0"/>
          </a:p>
        </p:txBody>
      </p:sp>
      <p:sp>
        <p:nvSpPr>
          <p:cNvPr id="7" name="Content Placeholder 2"/>
          <p:cNvSpPr txBox="1">
            <a:spLocks/>
          </p:cNvSpPr>
          <p:nvPr/>
        </p:nvSpPr>
        <p:spPr>
          <a:xfrm>
            <a:off x="457200" y="1600200"/>
            <a:ext cx="8229600" cy="4525963"/>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buNone/>
            </a:pPr>
            <a:r>
              <a:rPr lang="fa-IR" sz="2400" b="1" dirty="0"/>
              <a:t>یافته های تصویر برداری ریوی در کووید- </a:t>
            </a:r>
            <a:r>
              <a:rPr lang="fa-IR" sz="2400" b="1" dirty="0" smtClean="0"/>
              <a:t>۱۹ </a:t>
            </a:r>
            <a:r>
              <a:rPr lang="fa-IR" sz="2400" b="1" dirty="0"/>
              <a:t>:</a:t>
            </a:r>
          </a:p>
          <a:p>
            <a:pPr marL="0" indent="0" algn="r" rtl="1">
              <a:buNone/>
            </a:pPr>
            <a:r>
              <a:rPr lang="fa-IR" sz="2000" dirty="0"/>
              <a:t>بطور کلی یافته هایی که در سی تی اسکن ریوی مبتلایان به کووید- </a:t>
            </a:r>
            <a:r>
              <a:rPr lang="fa-IR" sz="2000" dirty="0" smtClean="0"/>
              <a:t>۱۹ </a:t>
            </a:r>
            <a:r>
              <a:rPr lang="fa-IR" sz="2000" dirty="0"/>
              <a:t>می تواند دیده شود </a:t>
            </a:r>
            <a:r>
              <a:rPr lang="fa-IR" sz="2000" dirty="0" smtClean="0"/>
              <a:t>(با </a:t>
            </a:r>
            <a:r>
              <a:rPr lang="fa-IR" sz="2000" dirty="0"/>
              <a:t>شدت های </a:t>
            </a:r>
            <a:r>
              <a:rPr lang="fa-IR" sz="2000" dirty="0" smtClean="0"/>
              <a:t>متفاوت) </a:t>
            </a:r>
            <a:r>
              <a:rPr lang="fa-IR" sz="2400" dirty="0" smtClean="0"/>
              <a:t>شامل </a:t>
            </a:r>
            <a:r>
              <a:rPr lang="fa-IR" sz="2400" dirty="0"/>
              <a:t>موارد زیر است:</a:t>
            </a:r>
          </a:p>
          <a:p>
            <a:pPr marL="0" indent="0" algn="l">
              <a:buNone/>
            </a:pPr>
            <a:r>
              <a:rPr lang="en-US" sz="2400" dirty="0"/>
              <a:t>- </a:t>
            </a:r>
            <a:r>
              <a:rPr lang="en-US" sz="2400" b="1" dirty="0"/>
              <a:t>Patchy ground glass opacities</a:t>
            </a:r>
          </a:p>
          <a:p>
            <a:pPr marL="0" indent="0" algn="l">
              <a:buNone/>
            </a:pPr>
            <a:r>
              <a:rPr lang="en-US" sz="2400" b="1" dirty="0"/>
              <a:t>- Crazy paving appearance</a:t>
            </a:r>
          </a:p>
          <a:p>
            <a:pPr marL="0" indent="0" algn="l">
              <a:buNone/>
            </a:pPr>
            <a:r>
              <a:rPr lang="en-US" sz="2400" b="1" dirty="0"/>
              <a:t>- Patchy consolidations with surrounding ground glass halo</a:t>
            </a:r>
          </a:p>
          <a:p>
            <a:pPr marL="0" indent="0" algn="l">
              <a:buNone/>
            </a:pPr>
            <a:r>
              <a:rPr lang="en-US" sz="2400" b="1" dirty="0"/>
              <a:t>- Patchy consolidations with and without air-</a:t>
            </a:r>
            <a:r>
              <a:rPr lang="en-US" sz="2400" b="1" dirty="0" err="1"/>
              <a:t>bronchogram</a:t>
            </a:r>
            <a:endParaRPr lang="en-US" sz="2400" b="1" dirty="0"/>
          </a:p>
          <a:p>
            <a:pPr marL="0" indent="0" algn="r" rtl="1">
              <a:buNone/>
            </a:pPr>
            <a:r>
              <a:rPr lang="fa-IR" sz="2800" b="1" dirty="0"/>
              <a:t>در صورتی که چند روزی از شروع علائم گذشته باشد ممکن است </a:t>
            </a:r>
            <a:r>
              <a:rPr lang="en-US" sz="2800" b="1" dirty="0"/>
              <a:t>peripheral stripe like opacity </a:t>
            </a:r>
            <a:r>
              <a:rPr lang="fa-IR" sz="2800" b="1" dirty="0"/>
              <a:t>نیز </a:t>
            </a:r>
            <a:r>
              <a:rPr lang="fa-IR" sz="2800" b="1" dirty="0" smtClean="0"/>
              <a:t>دیده شود</a:t>
            </a:r>
            <a:r>
              <a:rPr lang="fa-IR" sz="2800" b="1" dirty="0"/>
              <a:t>. عموماً یافته ها در قسمتهای محیطی ریه شایعتر است.</a:t>
            </a:r>
            <a:r>
              <a:rPr lang="fa-IR" sz="2800" b="1" dirty="0" smtClean="0"/>
              <a:t>.</a:t>
            </a:r>
            <a:endParaRPr lang="en-US" b="1"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13" y="1071563"/>
            <a:ext cx="8205787" cy="4662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25" y="5734050"/>
            <a:ext cx="8439150" cy="66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7696200" y="228600"/>
            <a:ext cx="838200" cy="838200"/>
            <a:chOff x="7696200" y="228600"/>
            <a:chExt cx="838200" cy="838200"/>
          </a:xfrm>
        </p:grpSpPr>
        <p:sp>
          <p:nvSpPr>
            <p:cNvPr id="12" name="Down Arrow 11">
              <a:hlinkClick r:id="rId4" action="ppaction://hlinksldjump"/>
            </p:cNvPr>
            <p:cNvSpPr/>
            <p:nvPr/>
          </p:nvSpPr>
          <p:spPr>
            <a:xfrm>
              <a:off x="7924800" y="685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hlinkClick r:id="rId5" action="ppaction://hlinksldjump"/>
            </p:cNvPr>
            <p:cNvSpPr/>
            <p:nvPr/>
          </p:nvSpPr>
          <p:spPr>
            <a:xfrm>
              <a:off x="8153400" y="4572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hlinkClick r:id="rId6" action="ppaction://hlinksldjump"/>
            </p:cNvPr>
            <p:cNvSpPr/>
            <p:nvPr/>
          </p:nvSpPr>
          <p:spPr>
            <a:xfrm flipH="1">
              <a:off x="7696200" y="4572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a:hlinkClick r:id="rId7" action="ppaction://hlinksldjump"/>
            </p:cNvPr>
            <p:cNvSpPr/>
            <p:nvPr/>
          </p:nvSpPr>
          <p:spPr>
            <a:xfrm flipV="1">
              <a:off x="7924800" y="2286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5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1057274"/>
            <a:ext cx="8280093" cy="534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305" y="5105400"/>
            <a:ext cx="4318295" cy="90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ight Arrow 8"/>
          <p:cNvSpPr/>
          <p:nvPr/>
        </p:nvSpPr>
        <p:spPr>
          <a:xfrm>
            <a:off x="990600" y="2057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3810000" y="22860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6705600" y="23622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990600" y="37338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1219200" y="3962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a:off x="1143000" y="34290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2209800" y="40386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3810000" y="40386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3810000" y="35052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flipH="1">
            <a:off x="5257800" y="3962400"/>
            <a:ext cx="3810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6248400" y="3962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flipH="1">
            <a:off x="8001000" y="3962400"/>
            <a:ext cx="3810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6858000" y="3124200"/>
            <a:ext cx="304800" cy="38100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7620000" y="2971800"/>
            <a:ext cx="304800" cy="38100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4876800" y="4766608"/>
            <a:ext cx="4114800" cy="1546577"/>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lnSpc>
                <a:spcPct val="200000"/>
              </a:lnSpc>
            </a:pPr>
            <a:r>
              <a:rPr lang="fa-IR" sz="5400" b="1" dirty="0" smtClean="0">
                <a:cs typeface="B Titr" panose="00000700000000000000" pitchFamily="2" charset="-78"/>
              </a:rPr>
              <a:t>خـود آزمایی</a:t>
            </a:r>
            <a:endParaRPr lang="en-US" sz="5400" b="1" dirty="0">
              <a:cs typeface="B Titr" panose="00000700000000000000" pitchFamily="2" charset="-78"/>
            </a:endParaRPr>
          </a:p>
        </p:txBody>
      </p:sp>
      <p:sp>
        <p:nvSpPr>
          <p:cNvPr id="40" name="TextBox 39"/>
          <p:cNvSpPr txBox="1"/>
          <p:nvPr/>
        </p:nvSpPr>
        <p:spPr>
          <a:xfrm>
            <a:off x="4876800" y="4791923"/>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نقاط توده ای تـار تـکه تـکه را شناسایی کنید.</a:t>
            </a:r>
            <a:endParaRPr lang="en-US" sz="3200" b="1" dirty="0">
              <a:cs typeface="B Titr" panose="00000700000000000000" pitchFamily="2" charset="-78"/>
            </a:endParaRPr>
          </a:p>
        </p:txBody>
      </p:sp>
      <p:sp>
        <p:nvSpPr>
          <p:cNvPr id="41" name="TextBox 40"/>
          <p:cNvSpPr txBox="1"/>
          <p:nvPr/>
        </p:nvSpPr>
        <p:spPr>
          <a:xfrm>
            <a:off x="48768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گـره ها و تراوشات تـکه تـکه را شناسایی کنید.</a:t>
            </a:r>
            <a:endParaRPr lang="en-US" sz="3200" b="1" dirty="0">
              <a:cs typeface="B Titr" panose="00000700000000000000" pitchFamily="2" charset="-78"/>
            </a:endParaRPr>
          </a:p>
        </p:txBody>
      </p:sp>
      <p:sp>
        <p:nvSpPr>
          <p:cNvPr id="42" name="TextBox 41"/>
          <p:cNvSpPr txBox="1"/>
          <p:nvPr/>
        </p:nvSpPr>
        <p:spPr>
          <a:xfrm>
            <a:off x="48768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زخمهای جامـد چندکانونی را شناسایی کنید.</a:t>
            </a:r>
            <a:endParaRPr lang="en-US" sz="3200" b="1" dirty="0">
              <a:cs typeface="B Titr" panose="00000700000000000000" pitchFamily="2" charset="-78"/>
            </a:endParaRPr>
          </a:p>
        </p:txBody>
      </p:sp>
      <p:sp>
        <p:nvSpPr>
          <p:cNvPr id="43" name="TextBox 42"/>
          <p:cNvSpPr txBox="1"/>
          <p:nvPr/>
        </p:nvSpPr>
        <p:spPr>
          <a:xfrm>
            <a:off x="48768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ضایعات جـامـد پراکنده را شناسایی کنید.</a:t>
            </a:r>
            <a:endParaRPr lang="en-US" sz="3200" b="1" dirty="0">
              <a:cs typeface="B Titr" panose="00000700000000000000" pitchFamily="2" charset="-78"/>
            </a:endParaRPr>
          </a:p>
        </p:txBody>
      </p:sp>
      <p:sp>
        <p:nvSpPr>
          <p:cNvPr id="44" name="TextBox 43"/>
          <p:cNvSpPr txBox="1"/>
          <p:nvPr/>
        </p:nvSpPr>
        <p:spPr>
          <a:xfrm>
            <a:off x="4876800" y="4800600"/>
            <a:ext cx="4114800" cy="168507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600" b="1" dirty="0" smtClean="0">
                <a:cs typeface="B Titr" panose="00000700000000000000" pitchFamily="2" charset="-78"/>
              </a:rPr>
              <a:t>نمـای ریـه سفیـد را شناسایی کنید.</a:t>
            </a:r>
            <a:endParaRPr lang="en-US" sz="3600" b="1" dirty="0">
              <a:cs typeface="B Titr" panose="00000700000000000000" pitchFamily="2" charset="-78"/>
            </a:endParaRPr>
          </a:p>
        </p:txBody>
      </p:sp>
    </p:spTree>
    <p:extLst>
      <p:ext uri="{BB962C8B-B14F-4D97-AF65-F5344CB8AC3E}">
        <p14:creationId xmlns:p14="http://schemas.microsoft.com/office/powerpoint/2010/main" val="150651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wipe(up)">
                                      <p:cBhvr>
                                        <p:cTn id="17" dur="2000"/>
                                        <p:tgtEl>
                                          <p:spTgt spid="7">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up)">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up)">
                                      <p:cBhvr>
                                        <p:cTn id="27" dur="2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wipe(up)">
                                      <p:cBhvr>
                                        <p:cTn id="32" dur="2000"/>
                                        <p:tgtEl>
                                          <p:spTgt spid="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wipe(up)">
                                      <p:cBhvr>
                                        <p:cTn id="37" dur="2000"/>
                                        <p:tgtEl>
                                          <p:spTgt spid="7">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wipe(up)">
                                      <p:cBhvr>
                                        <p:cTn id="42" dur="2000"/>
                                        <p:tgtEl>
                                          <p:spTgt spid="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Effect transition="in" filter="wipe(up)">
                                      <p:cBhvr>
                                        <p:cTn id="47" dur="2000"/>
                                        <p:tgtEl>
                                          <p:spTgt spid="7">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
                                            <p:txEl>
                                              <p:pRg st="6" end="6"/>
                                            </p:txEl>
                                          </p:spTgt>
                                        </p:tgtEl>
                                        <p:attrNameLst>
                                          <p:attrName>style.visibility</p:attrName>
                                        </p:attrNameLst>
                                      </p:cBhvr>
                                      <p:to>
                                        <p:strVal val="visible"/>
                                      </p:to>
                                    </p:set>
                                    <p:animEffect transition="in" filter="wipe(up)">
                                      <p:cBhvr>
                                        <p:cTn id="52" dur="2000"/>
                                        <p:tgtEl>
                                          <p:spTgt spid="7">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2051"/>
                                        </p:tgtEl>
                                        <p:attrNameLst>
                                          <p:attrName>style.visibility</p:attrName>
                                        </p:attrNameLst>
                                      </p:cBhvr>
                                      <p:to>
                                        <p:strVal val="visible"/>
                                      </p:to>
                                    </p:set>
                                    <p:animEffect transition="in" filter="wipe(up)">
                                      <p:cBhvr>
                                        <p:cTn id="57" dur="500"/>
                                        <p:tgtEl>
                                          <p:spTgt spid="2051"/>
                                        </p:tgtEl>
                                      </p:cBhvr>
                                    </p:animEffect>
                                  </p:childTnLst>
                                </p:cTn>
                              </p:par>
                            </p:childTnLst>
                          </p:cTn>
                        </p:par>
                        <p:par>
                          <p:cTn id="58" fill="hold">
                            <p:stCondLst>
                              <p:cond delay="500"/>
                            </p:stCondLst>
                            <p:childTnLst>
                              <p:par>
                                <p:cTn id="59" presetID="22" presetClass="entr" presetSubtype="1" fill="hold" nodeType="afterEffect">
                                  <p:stCondLst>
                                    <p:cond delay="0"/>
                                  </p:stCondLst>
                                  <p:childTnLst>
                                    <p:set>
                                      <p:cBhvr>
                                        <p:cTn id="60" dur="1" fill="hold">
                                          <p:stCondLst>
                                            <p:cond delay="0"/>
                                          </p:stCondLst>
                                        </p:cTn>
                                        <p:tgtEl>
                                          <p:spTgt spid="2052"/>
                                        </p:tgtEl>
                                        <p:attrNameLst>
                                          <p:attrName>style.visibility</p:attrName>
                                        </p:attrNameLst>
                                      </p:cBhvr>
                                      <p:to>
                                        <p:strVal val="visible"/>
                                      </p:to>
                                    </p:set>
                                    <p:animEffect transition="in" filter="wipe(up)">
                                      <p:cBhvr>
                                        <p:cTn id="61" dur="500"/>
                                        <p:tgtEl>
                                          <p:spTgt spid="205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2053"/>
                                        </p:tgtEl>
                                        <p:attrNameLst>
                                          <p:attrName>style.visibility</p:attrName>
                                        </p:attrNameLst>
                                      </p:cBhvr>
                                      <p:to>
                                        <p:strVal val="visible"/>
                                      </p:to>
                                    </p:set>
                                    <p:animEffect transition="in" filter="wipe(up)">
                                      <p:cBhvr>
                                        <p:cTn id="66" dur="500"/>
                                        <p:tgtEl>
                                          <p:spTgt spid="2053"/>
                                        </p:tgtEl>
                                      </p:cBhvr>
                                    </p:animEffect>
                                  </p:childTnLst>
                                </p:cTn>
                              </p:par>
                              <p:par>
                                <p:cTn id="67" presetID="22" presetClass="entr" presetSubtype="2" fill="hold" nodeType="withEffect">
                                  <p:stCondLst>
                                    <p:cond delay="0"/>
                                  </p:stCondLst>
                                  <p:childTnLst>
                                    <p:set>
                                      <p:cBhvr>
                                        <p:cTn id="68" dur="1" fill="hold">
                                          <p:stCondLst>
                                            <p:cond delay="0"/>
                                          </p:stCondLst>
                                        </p:cTn>
                                        <p:tgtEl>
                                          <p:spTgt spid="2054"/>
                                        </p:tgtEl>
                                        <p:attrNameLst>
                                          <p:attrName>style.visibility</p:attrName>
                                        </p:attrNameLst>
                                      </p:cBhvr>
                                      <p:to>
                                        <p:strVal val="visible"/>
                                      </p:to>
                                    </p:set>
                                    <p:animEffect transition="in" filter="wipe(right)">
                                      <p:cBhvr>
                                        <p:cTn id="69" dur="500"/>
                                        <p:tgtEl>
                                          <p:spTgt spid="205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right)">
                                      <p:cBhvr>
                                        <p:cTn id="74" dur="2000"/>
                                        <p:tgtEl>
                                          <p:spTgt spid="3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grpId="0" nodeType="click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right)">
                                      <p:cBhvr>
                                        <p:cTn id="79" dur="2000"/>
                                        <p:tgtEl>
                                          <p:spTgt spid="4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3000"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left)">
                                      <p:cBhvr>
                                        <p:cTn id="84" dur="500"/>
                                        <p:tgtEl>
                                          <p:spTgt spid="9"/>
                                        </p:tgtEl>
                                      </p:cBhvr>
                                    </p:animEffect>
                                  </p:childTnLst>
                                </p:cTn>
                              </p:par>
                            </p:childTnLst>
                          </p:cTn>
                        </p:par>
                        <p:par>
                          <p:cTn id="85" fill="hold">
                            <p:stCondLst>
                              <p:cond delay="1500"/>
                            </p:stCondLst>
                            <p:childTnLst>
                              <p:par>
                                <p:cTn id="86" presetID="22" presetClass="entr" presetSubtype="8" repeatCount="3000"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left)">
                                      <p:cBhvr>
                                        <p:cTn id="88" dur="500"/>
                                        <p:tgtEl>
                                          <p:spTgt spid="20"/>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grpId="0" nodeType="click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wipe(right)">
                                      <p:cBhvr>
                                        <p:cTn id="93" dur="2000"/>
                                        <p:tgtEl>
                                          <p:spTgt spid="4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repeatCount="3000"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left)">
                                      <p:cBhvr>
                                        <p:cTn id="98" dur="500"/>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2" fill="hold" grpId="0" nodeType="click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right)">
                                      <p:cBhvr>
                                        <p:cTn id="103" dur="2000"/>
                                        <p:tgtEl>
                                          <p:spTgt spid="4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repeatCount="3000" fill="hold" grpId="0" nodeType="click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wipe(left)">
                                      <p:cBhvr>
                                        <p:cTn id="108" dur="500"/>
                                        <p:tgtEl>
                                          <p:spTgt spid="22"/>
                                        </p:tgtEl>
                                      </p:cBhvr>
                                    </p:animEffect>
                                  </p:childTnLst>
                                </p:cTn>
                              </p:par>
                              <p:par>
                                <p:cTn id="109" presetID="22" presetClass="entr" presetSubtype="8" repeatCount="3000"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left)">
                                      <p:cBhvr>
                                        <p:cTn id="111" dur="500"/>
                                        <p:tgtEl>
                                          <p:spTgt spid="23"/>
                                        </p:tgtEl>
                                      </p:cBhvr>
                                    </p:animEffect>
                                  </p:childTnLst>
                                </p:cTn>
                              </p:par>
                              <p:par>
                                <p:cTn id="112" presetID="22" presetClass="entr" presetSubtype="8" repeatCount="300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wipe(left)">
                                      <p:cBhvr>
                                        <p:cTn id="114" dur="500"/>
                                        <p:tgtEl>
                                          <p:spTgt spid="24"/>
                                        </p:tgtEl>
                                      </p:cBhvr>
                                    </p:animEffect>
                                  </p:childTnLst>
                                </p:cTn>
                              </p:par>
                              <p:par>
                                <p:cTn id="115" presetID="22" presetClass="entr" presetSubtype="8" repeatCount="3000" fill="hold" grpId="0" nodeType="with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left)">
                                      <p:cBhvr>
                                        <p:cTn id="117" dur="500"/>
                                        <p:tgtEl>
                                          <p:spTgt spid="25"/>
                                        </p:tgtEl>
                                      </p:cBhvr>
                                    </p:animEffect>
                                  </p:childTnLst>
                                </p:cTn>
                              </p:par>
                              <p:par>
                                <p:cTn id="118" presetID="22" presetClass="entr" presetSubtype="8" repeatCount="3000"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left)">
                                      <p:cBhvr>
                                        <p:cTn id="120" dur="500"/>
                                        <p:tgtEl>
                                          <p:spTgt spid="26"/>
                                        </p:tgtEl>
                                      </p:cBhvr>
                                    </p:animEffect>
                                  </p:childTnLst>
                                </p:cTn>
                              </p:par>
                              <p:par>
                                <p:cTn id="121" presetID="22" presetClass="entr" presetSubtype="8" repeatCount="3000"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wipe(left)">
                                      <p:cBhvr>
                                        <p:cTn id="123" dur="500"/>
                                        <p:tgtEl>
                                          <p:spTgt spid="27"/>
                                        </p:tgtEl>
                                      </p:cBhvr>
                                    </p:animEffect>
                                  </p:childTnLst>
                                </p:cTn>
                              </p:par>
                              <p:par>
                                <p:cTn id="124" presetID="22" presetClass="entr" presetSubtype="2" repeatCount="3000"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right)">
                                      <p:cBhvr>
                                        <p:cTn id="126" dur="500"/>
                                        <p:tgtEl>
                                          <p:spTgt spid="28"/>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2" fill="hold" grpId="0" nodeType="click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wipe(right)">
                                      <p:cBhvr>
                                        <p:cTn id="131" dur="2000"/>
                                        <p:tgtEl>
                                          <p:spTgt spid="43"/>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repeatCount="3000" fill="hold" grpId="0" nodeType="click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wipe(left)">
                                      <p:cBhvr>
                                        <p:cTn id="136" dur="500"/>
                                        <p:tgtEl>
                                          <p:spTgt spid="29"/>
                                        </p:tgtEl>
                                      </p:cBhvr>
                                    </p:animEffect>
                                  </p:childTnLst>
                                </p:cTn>
                              </p:par>
                              <p:par>
                                <p:cTn id="137" presetID="22" presetClass="entr" presetSubtype="2" repeatCount="3000" fill="hold" grpId="0" nodeType="withEffect">
                                  <p:stCondLst>
                                    <p:cond delay="0"/>
                                  </p:stCondLst>
                                  <p:childTnLst>
                                    <p:set>
                                      <p:cBhvr>
                                        <p:cTn id="138" dur="1" fill="hold">
                                          <p:stCondLst>
                                            <p:cond delay="0"/>
                                          </p:stCondLst>
                                        </p:cTn>
                                        <p:tgtEl>
                                          <p:spTgt spid="30"/>
                                        </p:tgtEl>
                                        <p:attrNameLst>
                                          <p:attrName>style.visibility</p:attrName>
                                        </p:attrNameLst>
                                      </p:cBhvr>
                                      <p:to>
                                        <p:strVal val="visible"/>
                                      </p:to>
                                    </p:set>
                                    <p:animEffect transition="in" filter="wipe(right)">
                                      <p:cBhvr>
                                        <p:cTn id="139" dur="500"/>
                                        <p:tgtEl>
                                          <p:spTgt spid="30"/>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2" fill="hold" grpId="0" nodeType="clickEffect">
                                  <p:stCondLst>
                                    <p:cond delay="0"/>
                                  </p:stCondLst>
                                  <p:childTnLst>
                                    <p:set>
                                      <p:cBhvr>
                                        <p:cTn id="143" dur="1" fill="hold">
                                          <p:stCondLst>
                                            <p:cond delay="0"/>
                                          </p:stCondLst>
                                        </p:cTn>
                                        <p:tgtEl>
                                          <p:spTgt spid="44"/>
                                        </p:tgtEl>
                                        <p:attrNameLst>
                                          <p:attrName>style.visibility</p:attrName>
                                        </p:attrNameLst>
                                      </p:cBhvr>
                                      <p:to>
                                        <p:strVal val="visible"/>
                                      </p:to>
                                    </p:set>
                                    <p:animEffect transition="in" filter="wipe(right)">
                                      <p:cBhvr>
                                        <p:cTn id="144" dur="2000"/>
                                        <p:tgtEl>
                                          <p:spTgt spid="44"/>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repeatCount="3000" fill="hold" grpId="0" nodeType="click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wipe(up)">
                                      <p:cBhvr>
                                        <p:cTn id="149" dur="500"/>
                                        <p:tgtEl>
                                          <p:spTgt spid="10"/>
                                        </p:tgtEl>
                                      </p:cBhvr>
                                    </p:animEffect>
                                  </p:childTnLst>
                                </p:cTn>
                              </p:par>
                              <p:par>
                                <p:cTn id="150" presetID="22" presetClass="entr" presetSubtype="1" repeatCount="3000" fill="hold" grpId="0" nodeType="withEffect">
                                  <p:stCondLst>
                                    <p:cond delay="0"/>
                                  </p:stCondLst>
                                  <p:childTnLst>
                                    <p:set>
                                      <p:cBhvr>
                                        <p:cTn id="151" dur="1" fill="hold">
                                          <p:stCondLst>
                                            <p:cond delay="0"/>
                                          </p:stCondLst>
                                        </p:cTn>
                                        <p:tgtEl>
                                          <p:spTgt spid="32"/>
                                        </p:tgtEl>
                                        <p:attrNameLst>
                                          <p:attrName>style.visibility</p:attrName>
                                        </p:attrNameLst>
                                      </p:cBhvr>
                                      <p:to>
                                        <p:strVal val="visible"/>
                                      </p:to>
                                    </p:set>
                                    <p:animEffect transition="in" filter="wipe(up)">
                                      <p:cBhvr>
                                        <p:cTn id="1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10" grpId="0" animBg="1"/>
      <p:bldP spid="32" grpId="0" animBg="1"/>
      <p:bldP spid="39" grpId="0" animBg="1"/>
      <p:bldP spid="40" grpId="0" animBg="1"/>
      <p:bldP spid="41" grpId="0" animBg="1"/>
      <p:bldP spid="42" grpId="0" animBg="1"/>
      <p:bldP spid="43" grpId="0" animBg="1"/>
      <p:bldP spid="4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C8A2ABB-95EB-4F5A-9333-32C13A5238BF}" type="datetime8">
              <a:rPr lang="fa-IR" smtClean="0"/>
              <a:pPr/>
              <a:t>21 مارس 21</a:t>
            </a:fld>
            <a:endParaRPr lang="en-US"/>
          </a:p>
        </p:txBody>
      </p:sp>
      <p:sp>
        <p:nvSpPr>
          <p:cNvPr id="4" name="Footer Placeholder 3"/>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5" name="Slide Number Placeholder 4"/>
          <p:cNvSpPr>
            <a:spLocks noGrp="1"/>
          </p:cNvSpPr>
          <p:nvPr>
            <p:ph type="sldNum" sz="quarter" idx="12"/>
          </p:nvPr>
        </p:nvSpPr>
        <p:spPr/>
        <p:txBody>
          <a:bodyPr/>
          <a:lstStyle/>
          <a:p>
            <a:fld id="{2E25CA67-43F9-4FEB-A8A9-79087773B078}" type="slidenum">
              <a:rPr lang="en-US" smtClean="0"/>
              <a:pPr/>
              <a:t>52</a:t>
            </a:fld>
            <a:endParaRPr lang="en-US"/>
          </a:p>
        </p:txBody>
      </p:sp>
      <p:sp>
        <p:nvSpPr>
          <p:cNvPr id="8" name="Title 1"/>
          <p:cNvSpPr txBox="1">
            <a:spLocks/>
          </p:cNvSpPr>
          <p:nvPr/>
        </p:nvSpPr>
        <p:spPr>
          <a:xfrm>
            <a:off x="152400" y="0"/>
            <a:ext cx="1219200" cy="6324600"/>
          </a:xfrm>
          <a:prstGeom prst="rect">
            <a:avLst/>
          </a:prstGeom>
        </p:spPr>
        <p:txBody>
          <a:bodyPr vert="vert270"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3600" i="1" dirty="0" smtClean="0">
                <a:solidFill>
                  <a:srgbClr val="FF0000"/>
                </a:solidFill>
              </a:rPr>
              <a:t>پاندمی بیماری کووید ۱۹به روایت تصویر</a:t>
            </a:r>
            <a:endParaRPr lang="en-US" sz="3600" i="1" dirty="0">
              <a:solidFill>
                <a:srgbClr val="FF0000"/>
              </a:solidFill>
            </a:endParaRPr>
          </a:p>
        </p:txBody>
      </p:sp>
      <p:grpSp>
        <p:nvGrpSpPr>
          <p:cNvPr id="10" name="Group 9"/>
          <p:cNvGrpSpPr/>
          <p:nvPr/>
        </p:nvGrpSpPr>
        <p:grpSpPr>
          <a:xfrm>
            <a:off x="1366838" y="-5166"/>
            <a:ext cx="6481762" cy="6329766"/>
            <a:chOff x="1366838" y="0"/>
            <a:chExt cx="6481762" cy="6858000"/>
          </a:xfrm>
        </p:grpSpPr>
        <p:pic>
          <p:nvPicPr>
            <p:cNvPr id="6" name="Picture 2" descr="C:\Users\SONY\Downloads\WhatsApp Image 2020-10-23 at 11.13.43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838" y="0"/>
              <a:ext cx="6481762"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371600" y="5638800"/>
              <a:ext cx="6477000" cy="1015663"/>
            </a:xfrm>
            <a:prstGeom prst="rect">
              <a:avLst/>
            </a:prstGeom>
            <a:solidFill>
              <a:schemeClr val="bg1"/>
            </a:solidFill>
          </p:spPr>
          <p:txBody>
            <a:bodyPr wrap="square" rtlCol="0">
              <a:spAutoFit/>
            </a:bodyPr>
            <a:lstStyle/>
            <a:p>
              <a:pPr algn="ctr"/>
              <a:r>
                <a:rPr lang="fa-IR" sz="6000" dirty="0" smtClean="0">
                  <a:solidFill>
                    <a:srgbClr val="FF0000"/>
                  </a:solidFill>
                </a:rPr>
                <a:t>چه باید کرد؟!</a:t>
              </a:r>
              <a:endParaRPr lang="en-US" sz="6000" dirty="0">
                <a:solidFill>
                  <a:srgbClr val="FF0000"/>
                </a:solidFill>
              </a:endParaRPr>
            </a:p>
          </p:txBody>
        </p:sp>
      </p:grpSp>
      <p:sp>
        <p:nvSpPr>
          <p:cNvPr id="11" name="Title 1"/>
          <p:cNvSpPr txBox="1">
            <a:spLocks/>
          </p:cNvSpPr>
          <p:nvPr/>
        </p:nvSpPr>
        <p:spPr>
          <a:xfrm>
            <a:off x="7924800" y="-5166"/>
            <a:ext cx="1219200" cy="6324600"/>
          </a:xfrm>
          <a:prstGeom prst="rect">
            <a:avLst/>
          </a:prstGeom>
        </p:spPr>
        <p:txBody>
          <a:bodyPr vert="vert"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3600" i="1" dirty="0" smtClean="0">
                <a:solidFill>
                  <a:srgbClr val="FF0000"/>
                </a:solidFill>
              </a:rPr>
              <a:t>پاندمی ناآگاهی وجبر اقتصادی یـا ...... </a:t>
            </a:r>
            <a:endParaRPr lang="en-US" sz="3600" i="1" dirty="0">
              <a:solidFill>
                <a:srgbClr val="FF0000"/>
              </a:solidFill>
            </a:endParaRPr>
          </a:p>
        </p:txBody>
      </p:sp>
    </p:spTree>
    <p:extLst>
      <p:ext uri="{BB962C8B-B14F-4D97-AF65-F5344CB8AC3E}">
        <p14:creationId xmlns:p14="http://schemas.microsoft.com/office/powerpoint/2010/main" val="343115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style>
          <a:lnRef idx="1">
            <a:schemeClr val="accent4"/>
          </a:lnRef>
          <a:fillRef idx="2">
            <a:schemeClr val="accent4"/>
          </a:fillRef>
          <a:effectRef idx="1">
            <a:schemeClr val="accent4"/>
          </a:effectRef>
          <a:fontRef idx="minor">
            <a:schemeClr val="dk1"/>
          </a:fontRef>
        </p:style>
        <p:txBody>
          <a:bodyPr>
            <a:normAutofit/>
          </a:bodyPr>
          <a:lstStyle/>
          <a:p>
            <a:r>
              <a:rPr lang="fa-IR" sz="3600" b="1" i="1" dirty="0" smtClean="0">
                <a:solidFill>
                  <a:srgbClr val="FF0000"/>
                </a:solidFill>
                <a:cs typeface="B Titr" panose="00000700000000000000" pitchFamily="2" charset="-78"/>
              </a:rPr>
              <a:t>خودآزمایی اپیدمیولوژی بیماری کووید19 </a:t>
            </a:r>
            <a:endParaRPr lang="en-US" sz="3600" b="1" i="1" dirty="0">
              <a:solidFill>
                <a:srgbClr val="FF0000"/>
              </a:solidFill>
              <a:cs typeface="B Titr" panose="00000700000000000000" pitchFamily="2" charset="-78"/>
            </a:endParaRPr>
          </a:p>
        </p:txBody>
      </p:sp>
      <p:sp>
        <p:nvSpPr>
          <p:cNvPr id="4" name="Date Placeholder 3"/>
          <p:cNvSpPr>
            <a:spLocks noGrp="1"/>
          </p:cNvSpPr>
          <p:nvPr>
            <p:ph type="dt" sz="half" idx="10"/>
          </p:nvPr>
        </p:nvSpPr>
        <p:spPr>
          <a:xfrm>
            <a:off x="76200" y="6492875"/>
            <a:ext cx="1096890" cy="365125"/>
          </a:xfrm>
        </p:spPr>
        <p:txBody>
          <a:bodyPr/>
          <a:lstStyle/>
          <a:p>
            <a:pPr algn="ctr"/>
            <a:fld id="{21CFFC0C-C24A-466D-9DED-7F274E099CA4}" type="datetime8">
              <a:rPr lang="fa-IR" smtClean="0"/>
              <a:pPr algn="ctr"/>
              <a:t>21 مارس 21</a:t>
            </a:fld>
            <a:endParaRPr lang="en-US" dirty="0"/>
          </a:p>
        </p:txBody>
      </p:sp>
      <p:sp>
        <p:nvSpPr>
          <p:cNvPr id="5" name="Footer Placeholder 4"/>
          <p:cNvSpPr>
            <a:spLocks noGrp="1"/>
          </p:cNvSpPr>
          <p:nvPr>
            <p:ph type="ftr" sz="quarter" idx="11"/>
          </p:nvPr>
        </p:nvSpPr>
        <p:spPr>
          <a:xfrm>
            <a:off x="2145438" y="6437530"/>
            <a:ext cx="4864962" cy="420469"/>
          </a:xfrm>
        </p:spPr>
        <p:txBody>
          <a:bodyPr/>
          <a:lstStyle/>
          <a:p>
            <a:r>
              <a:rPr lang="en-US" sz="1400" dirty="0" smtClean="0">
                <a:solidFill>
                  <a:schemeClr val="tx1"/>
                </a:solidFill>
              </a:rPr>
              <a:t>Dr. Honarpisheh Hamid</a:t>
            </a:r>
            <a:r>
              <a:rPr lang="fa-IR" sz="1400" dirty="0" smtClean="0">
                <a:solidFill>
                  <a:schemeClr val="tx1"/>
                </a:solidFill>
              </a:rPr>
              <a:t> </a:t>
            </a:r>
            <a:r>
              <a:rPr lang="en-US" sz="1400" dirty="0" smtClean="0">
                <a:solidFill>
                  <a:schemeClr val="tx1"/>
                </a:solidFill>
              </a:rPr>
              <a:t> MD PhD dr.honarpishehh@gmail.com</a:t>
            </a:r>
          </a:p>
        </p:txBody>
      </p:sp>
      <p:sp>
        <p:nvSpPr>
          <p:cNvPr id="6" name="Slide Number Placeholder 5"/>
          <p:cNvSpPr>
            <a:spLocks noGrp="1"/>
          </p:cNvSpPr>
          <p:nvPr>
            <p:ph type="sldNum" sz="quarter" idx="12"/>
          </p:nvPr>
        </p:nvSpPr>
        <p:spPr>
          <a:xfrm>
            <a:off x="8564322" y="6492875"/>
            <a:ext cx="503478" cy="365125"/>
          </a:xfrm>
        </p:spPr>
        <p:txBody>
          <a:bodyPr/>
          <a:lstStyle/>
          <a:p>
            <a:pPr algn="ctr"/>
            <a:fld id="{2E25CA67-43F9-4FEB-A8A9-79087773B078}" type="slidenum">
              <a:rPr lang="en-US" smtClean="0"/>
              <a:pPr algn="ctr"/>
              <a:t>53</a:t>
            </a:fld>
            <a:endParaRPr lang="en-US"/>
          </a:p>
        </p:txBody>
      </p:sp>
      <p:sp>
        <p:nvSpPr>
          <p:cNvPr id="7" name="Content Placeholder 2"/>
          <p:cNvSpPr txBox="1">
            <a:spLocks/>
          </p:cNvSpPr>
          <p:nvPr/>
        </p:nvSpPr>
        <p:spPr>
          <a:xfrm>
            <a:off x="228599" y="1219200"/>
            <a:ext cx="8880009" cy="5029200"/>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q"/>
            </a:pPr>
            <a:r>
              <a:rPr lang="fa-IR" sz="2800" b="1" dirty="0" smtClean="0">
                <a:solidFill>
                  <a:srgbClr val="FF0000"/>
                </a:solidFill>
                <a:effectLst>
                  <a:outerShdw blurRad="38100" dist="38100" dir="2700000" algn="tl">
                    <a:srgbClr val="000000">
                      <a:alpha val="43137"/>
                    </a:srgbClr>
                  </a:outerShdw>
                </a:effectLst>
              </a:rPr>
              <a:t>در شرایط فعلی بروز تظاهرات بیماری کووید-۱۹ چگونه است؟ </a:t>
            </a:r>
            <a:r>
              <a:rPr lang="fa-IR" sz="1600" b="1" dirty="0" smtClean="0">
                <a:solidFill>
                  <a:srgbClr val="FF0000"/>
                </a:solidFill>
                <a:effectLst>
                  <a:outerShdw blurRad="38100" dist="38100" dir="2700000" algn="tl">
                    <a:srgbClr val="000000">
                      <a:alpha val="43137"/>
                    </a:srgbClr>
                  </a:outerShdw>
                </a:effectLst>
                <a:hlinkClick r:id="rId2" action="ppaction://hlinksldjump"/>
              </a:rPr>
              <a:t>(بازگشت)</a:t>
            </a:r>
            <a:endParaRPr lang="fa-IR" sz="1600" b="1" dirty="0" smtClean="0">
              <a:solidFill>
                <a:srgbClr val="FF0000"/>
              </a:solidFill>
              <a:effectLst>
                <a:outerShdw blurRad="38100" dist="38100" dir="2700000" algn="tl">
                  <a:srgbClr val="000000">
                    <a:alpha val="43137"/>
                  </a:srgbClr>
                </a:outerShdw>
              </a:effectLst>
            </a:endParaRPr>
          </a:p>
          <a:p>
            <a:pPr algn="just" rtl="1">
              <a:buFont typeface="Wingdings" panose="05000000000000000000" pitchFamily="2" charset="2"/>
              <a:buChar char="q"/>
            </a:pPr>
            <a:r>
              <a:rPr lang="fa-IR" sz="2400" b="1" dirty="0" smtClean="0">
                <a:solidFill>
                  <a:srgbClr val="7030A0"/>
                </a:solidFill>
                <a:effectLst>
                  <a:outerShdw blurRad="38100" dist="38100" dir="2700000" algn="tl">
                    <a:srgbClr val="000000">
                      <a:alpha val="43137"/>
                    </a:srgbClr>
                  </a:outerShdw>
                </a:effectLst>
              </a:rPr>
              <a:t>دوران کمون </a:t>
            </a:r>
            <a:r>
              <a:rPr lang="fa-IR" sz="2400" b="1" dirty="0" smtClean="0"/>
              <a:t>بیماری کووید- ۱۹ حدوداً چند روز طول می کشد؟ </a:t>
            </a:r>
          </a:p>
          <a:p>
            <a:pPr algn="just" rtl="1">
              <a:buFont typeface="Wingdings" panose="05000000000000000000" pitchFamily="2" charset="2"/>
              <a:buChar char="q"/>
            </a:pPr>
            <a:r>
              <a:rPr lang="fa-IR" sz="2400" b="1" dirty="0" smtClean="0"/>
              <a:t>بطور متوسط در طی چند روز پس از تماس، علائم بالینی آشکار می شود؟</a:t>
            </a:r>
          </a:p>
          <a:p>
            <a:pPr algn="just" rtl="1">
              <a:buFont typeface="Wingdings" panose="05000000000000000000" pitchFamily="2" charset="2"/>
              <a:buChar char="q"/>
            </a:pPr>
            <a:r>
              <a:rPr lang="fa-IR" sz="2400" b="1" dirty="0" smtClean="0"/>
              <a:t> در حدود چند درصد موارد بیماران مبتلا به کووید- ۱۹ بصورت </a:t>
            </a:r>
            <a:r>
              <a:rPr lang="fa-IR" sz="2400" b="1" dirty="0" smtClean="0">
                <a:solidFill>
                  <a:srgbClr val="C00000"/>
                </a:solidFill>
              </a:rPr>
              <a:t>بی علامت</a:t>
            </a:r>
            <a:r>
              <a:rPr lang="fa-IR" sz="2400" b="1" dirty="0" smtClean="0"/>
              <a:t> بوده یا علائم </a:t>
            </a:r>
            <a:r>
              <a:rPr lang="fa-IR" sz="2400" b="1" dirty="0" smtClean="0">
                <a:solidFill>
                  <a:srgbClr val="C00000"/>
                </a:solidFill>
              </a:rPr>
              <a:t>خفیف</a:t>
            </a:r>
            <a:r>
              <a:rPr lang="fa-IR" sz="2400" b="1" dirty="0" smtClean="0"/>
              <a:t> تا </a:t>
            </a:r>
            <a:r>
              <a:rPr lang="fa-IR" sz="2400" b="1" dirty="0" smtClean="0">
                <a:solidFill>
                  <a:srgbClr val="C00000"/>
                </a:solidFill>
              </a:rPr>
              <a:t>متوسط</a:t>
            </a:r>
            <a:r>
              <a:rPr lang="fa-IR" sz="2400" b="1" dirty="0" smtClean="0"/>
              <a:t> دارند؟</a:t>
            </a:r>
          </a:p>
          <a:p>
            <a:pPr algn="just" rtl="1">
              <a:buFont typeface="Wingdings" panose="05000000000000000000" pitchFamily="2" charset="2"/>
              <a:buChar char="q"/>
            </a:pPr>
            <a:r>
              <a:rPr lang="fa-IR" sz="2000" b="1" dirty="0" smtClean="0"/>
              <a:t>در حدود چند درصد موارد مبتلایان با علائم </a:t>
            </a:r>
            <a:r>
              <a:rPr lang="fa-IR" sz="2000" b="1" dirty="0" smtClean="0">
                <a:solidFill>
                  <a:srgbClr val="FF0000"/>
                </a:solidFill>
              </a:rPr>
              <a:t>شدید</a:t>
            </a:r>
            <a:r>
              <a:rPr lang="fa-IR" sz="2000" b="1" dirty="0" smtClean="0"/>
              <a:t> و نیازمند بستری مراجعه می کنند؟</a:t>
            </a:r>
          </a:p>
          <a:p>
            <a:pPr algn="just" rtl="1">
              <a:buFont typeface="Wingdings" panose="05000000000000000000" pitchFamily="2" charset="2"/>
              <a:buChar char="q"/>
            </a:pPr>
            <a:r>
              <a:rPr lang="fa-IR" sz="2400" b="1" dirty="0" smtClean="0"/>
              <a:t> در </a:t>
            </a:r>
            <a:r>
              <a:rPr lang="fa-IR" sz="2400" b="1" dirty="0"/>
              <a:t>حدود چند درصد موارد </a:t>
            </a:r>
            <a:r>
              <a:rPr lang="fa-IR" sz="2400" b="1" dirty="0" smtClean="0"/>
              <a:t>شرایط بیمار </a:t>
            </a:r>
            <a:r>
              <a:rPr lang="fa-IR" sz="2400" b="1" u="sng" dirty="0" smtClean="0">
                <a:solidFill>
                  <a:srgbClr val="FF0000"/>
                </a:solidFill>
              </a:rPr>
              <a:t>بحرانی</a:t>
            </a:r>
            <a:r>
              <a:rPr lang="fa-IR" sz="2400" b="1" dirty="0" smtClean="0"/>
              <a:t> شده و ممکن است نیازمند بستری در </a:t>
            </a:r>
            <a:r>
              <a:rPr lang="en-US" sz="2400" b="1" dirty="0" smtClean="0"/>
              <a:t>ICU </a:t>
            </a:r>
            <a:r>
              <a:rPr lang="fa-IR" sz="2400" b="1" dirty="0" smtClean="0"/>
              <a:t>و مراقبت های ویژه باشند؟</a:t>
            </a:r>
          </a:p>
          <a:p>
            <a:pPr algn="just" rtl="1">
              <a:buFont typeface="Wingdings" panose="05000000000000000000" pitchFamily="2" charset="2"/>
              <a:buChar char="q"/>
            </a:pPr>
            <a:r>
              <a:rPr lang="fa-IR" sz="2400" b="1" dirty="0" smtClean="0"/>
              <a:t>علائم گوارشی در </a:t>
            </a:r>
            <a:r>
              <a:rPr lang="fa-IR" sz="2400" b="1" dirty="0"/>
              <a:t>بیماران مبتلا به کووید- ۱۹ </a:t>
            </a:r>
            <a:r>
              <a:rPr lang="fa-IR" sz="2400" b="1" dirty="0" smtClean="0"/>
              <a:t>کدامند؟</a:t>
            </a:r>
          </a:p>
          <a:p>
            <a:pPr algn="just" rtl="1">
              <a:buFont typeface="Wingdings" panose="05000000000000000000" pitchFamily="2" charset="2"/>
              <a:buChar char="q"/>
            </a:pPr>
            <a:r>
              <a:rPr lang="fa-IR" sz="2400" b="1" dirty="0" smtClean="0"/>
              <a:t>به نظر میرسد که علائم بیماری در مراحل </a:t>
            </a:r>
            <a:r>
              <a:rPr lang="fa-IR" sz="2400" b="1" dirty="0" smtClean="0">
                <a:solidFill>
                  <a:srgbClr val="7030A0"/>
                </a:solidFill>
              </a:rPr>
              <a:t>ابتدایی</a:t>
            </a:r>
            <a:r>
              <a:rPr lang="fa-IR" sz="2400" b="1" dirty="0">
                <a:solidFill>
                  <a:srgbClr val="7030A0"/>
                </a:solidFill>
              </a:rPr>
              <a:t> </a:t>
            </a:r>
            <a:r>
              <a:rPr lang="fa-IR" sz="2400" b="1" dirty="0"/>
              <a:t>و در مراحل </a:t>
            </a:r>
            <a:r>
              <a:rPr lang="fa-IR" sz="2400" b="1" dirty="0">
                <a:solidFill>
                  <a:srgbClr val="FF0000"/>
                </a:solidFill>
              </a:rPr>
              <a:t>پیشرفته</a:t>
            </a:r>
            <a:r>
              <a:rPr lang="fa-IR" sz="2400" b="1" dirty="0">
                <a:solidFill>
                  <a:srgbClr val="C00000"/>
                </a:solidFill>
              </a:rPr>
              <a:t> </a:t>
            </a:r>
            <a:r>
              <a:rPr lang="fa-IR" sz="2400" b="1" dirty="0"/>
              <a:t>بیماری</a:t>
            </a:r>
            <a:r>
              <a:rPr lang="fa-IR" sz="2400" b="1" dirty="0" smtClean="0"/>
              <a:t>، عمدتاً مربوط به کدام </a:t>
            </a:r>
            <a:r>
              <a:rPr lang="fa-IR" sz="2400" b="1" dirty="0" smtClean="0">
                <a:solidFill>
                  <a:srgbClr val="0070C0"/>
                </a:solidFill>
              </a:rPr>
              <a:t>واکنش های زیستی </a:t>
            </a:r>
            <a:r>
              <a:rPr lang="fa-IR" sz="2400" b="1" dirty="0" smtClean="0"/>
              <a:t>در بدن بیمار است؟</a:t>
            </a:r>
          </a:p>
        </p:txBody>
      </p:sp>
      <p:pic>
        <p:nvPicPr>
          <p:cNvPr id="8" name="Picture 7" descr="Checkmark indicating the correct answer." title="Checkmark"/>
          <p:cNvPicPr>
            <a:picLocks noChangeAspect="1"/>
          </p:cNvPicPr>
          <p:nvPr/>
        </p:nvPicPr>
        <p:blipFill>
          <a:blip r:embed="rId3">
            <a:clrChange>
              <a:clrFrom>
                <a:srgbClr val="FFFFFF"/>
              </a:clrFrom>
              <a:clrTo>
                <a:srgbClr val="FFFFFF">
                  <a:alpha val="0"/>
                </a:srgbClr>
              </a:clrTo>
            </a:clrChange>
          </a:blip>
          <a:stretch>
            <a:fillRect/>
          </a:stretch>
        </p:blipFill>
        <p:spPr>
          <a:xfrm>
            <a:off x="8564322" y="525349"/>
            <a:ext cx="609600" cy="455613"/>
          </a:xfrm>
          <a:prstGeom prst="rect">
            <a:avLst/>
          </a:prstGeom>
        </p:spPr>
      </p:pic>
      <p:sp>
        <p:nvSpPr>
          <p:cNvPr id="11" name="Rectangle 10"/>
          <p:cNvSpPr/>
          <p:nvPr/>
        </p:nvSpPr>
        <p:spPr>
          <a:xfrm>
            <a:off x="1366309" y="1752600"/>
            <a:ext cx="938077" cy="369332"/>
          </a:xfrm>
          <a:prstGeom prst="rect">
            <a:avLst/>
          </a:prstGeom>
          <a:ln w="38100">
            <a:solidFill>
              <a:schemeClr val="accent1"/>
            </a:solidFill>
          </a:ln>
        </p:spPr>
        <p:txBody>
          <a:bodyPr wrap="none">
            <a:spAutoFit/>
          </a:bodyPr>
          <a:lstStyle/>
          <a:p>
            <a:pPr algn="just" rtl="1"/>
            <a:r>
              <a:rPr lang="fa-IR" b="1" i="1" dirty="0">
                <a:cs typeface="B Davat" panose="00000400000000000000" pitchFamily="2" charset="-78"/>
              </a:rPr>
              <a:t>پاسخ درست</a:t>
            </a:r>
          </a:p>
        </p:txBody>
      </p:sp>
      <p:sp>
        <p:nvSpPr>
          <p:cNvPr id="12" name="Rectangle 11"/>
          <p:cNvSpPr/>
          <p:nvPr/>
        </p:nvSpPr>
        <p:spPr>
          <a:xfrm>
            <a:off x="1295400" y="1752600"/>
            <a:ext cx="958917"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just" rtl="1"/>
            <a:r>
              <a:rPr lang="fa-IR" b="1" i="1" dirty="0" smtClean="0">
                <a:solidFill>
                  <a:schemeClr val="bg1"/>
                </a:solidFill>
                <a:cs typeface="B Davat" panose="00000400000000000000" pitchFamily="2" charset="-78"/>
              </a:rPr>
              <a:t>۳تا 14 روز</a:t>
            </a:r>
            <a:endParaRPr lang="fa-IR" b="1" i="1" dirty="0">
              <a:solidFill>
                <a:schemeClr val="bg1"/>
              </a:solidFill>
              <a:cs typeface="B Davat" panose="00000400000000000000" pitchFamily="2" charset="-78"/>
            </a:endParaRPr>
          </a:p>
        </p:txBody>
      </p:sp>
      <p:sp>
        <p:nvSpPr>
          <p:cNvPr id="13" name="Rectangle 12"/>
          <p:cNvSpPr/>
          <p:nvPr/>
        </p:nvSpPr>
        <p:spPr>
          <a:xfrm>
            <a:off x="228598" y="5791200"/>
            <a:ext cx="8686802" cy="646331"/>
          </a:xfrm>
          <a:prstGeom prst="rect">
            <a:avLst/>
          </a:prstGeom>
          <a:solidFill>
            <a:srgbClr val="FFFF00"/>
          </a:solidFill>
        </p:spPr>
        <p:txBody>
          <a:bodyPr wrap="square">
            <a:spAutoFit/>
          </a:bodyPr>
          <a:lstStyle/>
          <a:p>
            <a:pPr algn="ctr"/>
            <a:r>
              <a:rPr lang="fa-IR" b="1" dirty="0" smtClean="0"/>
              <a:t>به نظر شما و بر اساس آخرین اطلاعات، تجارب و یا شواهد موجود و معتبر خصوصیات همه گیری شناسی  بالا در هر شیوع، بروز، فراز و فرود همه گیری چگونه تغییر می کنند؟ چرا؟ در کنترل همه گیری چه اهمیتی دارند؟  </a:t>
            </a:r>
            <a:endParaRPr lang="en-US" dirty="0"/>
          </a:p>
        </p:txBody>
      </p:sp>
      <p:sp>
        <p:nvSpPr>
          <p:cNvPr id="14" name="Rectangle 13"/>
          <p:cNvSpPr/>
          <p:nvPr/>
        </p:nvSpPr>
        <p:spPr>
          <a:xfrm>
            <a:off x="299509" y="2221468"/>
            <a:ext cx="938077" cy="369332"/>
          </a:xfrm>
          <a:prstGeom prst="rect">
            <a:avLst/>
          </a:prstGeom>
          <a:ln w="38100">
            <a:solidFill>
              <a:schemeClr val="accent1"/>
            </a:solidFill>
          </a:ln>
        </p:spPr>
        <p:txBody>
          <a:bodyPr wrap="none">
            <a:spAutoFit/>
          </a:bodyPr>
          <a:lstStyle/>
          <a:p>
            <a:pPr algn="just" rtl="1"/>
            <a:r>
              <a:rPr lang="fa-IR" b="1" i="1" dirty="0">
                <a:cs typeface="B Davat" panose="00000400000000000000" pitchFamily="2" charset="-78"/>
              </a:rPr>
              <a:t>پاسخ درست</a:t>
            </a:r>
          </a:p>
        </p:txBody>
      </p:sp>
      <p:sp>
        <p:nvSpPr>
          <p:cNvPr id="15" name="Rectangle 14"/>
          <p:cNvSpPr/>
          <p:nvPr/>
        </p:nvSpPr>
        <p:spPr>
          <a:xfrm>
            <a:off x="243027" y="2221468"/>
            <a:ext cx="930063"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just" rtl="1"/>
            <a:r>
              <a:rPr lang="fa-IR" b="1" i="1" dirty="0" smtClean="0">
                <a:solidFill>
                  <a:schemeClr val="bg1"/>
                </a:solidFill>
                <a:cs typeface="B Davat" panose="00000400000000000000" pitchFamily="2" charset="-78"/>
              </a:rPr>
              <a:t>4 تا 5  روز</a:t>
            </a:r>
            <a:endParaRPr lang="fa-IR" b="1" i="1" dirty="0">
              <a:solidFill>
                <a:schemeClr val="bg1"/>
              </a:solidFill>
              <a:cs typeface="B Davat" panose="00000400000000000000" pitchFamily="2" charset="-78"/>
            </a:endParaRPr>
          </a:p>
        </p:txBody>
      </p:sp>
      <p:sp>
        <p:nvSpPr>
          <p:cNvPr id="17" name="Rectangle 16"/>
          <p:cNvSpPr/>
          <p:nvPr/>
        </p:nvSpPr>
        <p:spPr>
          <a:xfrm>
            <a:off x="4776923" y="3048000"/>
            <a:ext cx="938077" cy="369332"/>
          </a:xfrm>
          <a:prstGeom prst="rect">
            <a:avLst/>
          </a:prstGeom>
          <a:ln w="38100">
            <a:solidFill>
              <a:schemeClr val="accent1"/>
            </a:solidFill>
          </a:ln>
        </p:spPr>
        <p:txBody>
          <a:bodyPr wrap="none">
            <a:spAutoFit/>
          </a:bodyPr>
          <a:lstStyle/>
          <a:p>
            <a:pPr algn="just" rtl="1"/>
            <a:r>
              <a:rPr lang="fa-IR" b="1" i="1" dirty="0">
                <a:cs typeface="B Davat" panose="00000400000000000000" pitchFamily="2" charset="-78"/>
              </a:rPr>
              <a:t>پاسخ درست</a:t>
            </a:r>
          </a:p>
        </p:txBody>
      </p:sp>
      <p:sp>
        <p:nvSpPr>
          <p:cNvPr id="18" name="Rectangle 17"/>
          <p:cNvSpPr/>
          <p:nvPr/>
        </p:nvSpPr>
        <p:spPr>
          <a:xfrm>
            <a:off x="4806521" y="3048000"/>
            <a:ext cx="851515"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just" rtl="1"/>
            <a:r>
              <a:rPr lang="fa-IR" b="1" i="1" dirty="0" smtClean="0">
                <a:solidFill>
                  <a:schemeClr val="bg1"/>
                </a:solidFill>
                <a:cs typeface="B Davat" panose="00000400000000000000" pitchFamily="2" charset="-78"/>
              </a:rPr>
              <a:t>80  درصد</a:t>
            </a:r>
            <a:endParaRPr lang="fa-IR" b="1" i="1" dirty="0">
              <a:solidFill>
                <a:schemeClr val="bg1"/>
              </a:solidFill>
              <a:cs typeface="B Davat" panose="00000400000000000000" pitchFamily="2" charset="-78"/>
            </a:endParaRPr>
          </a:p>
        </p:txBody>
      </p:sp>
      <p:sp>
        <p:nvSpPr>
          <p:cNvPr id="21" name="Rectangle 20"/>
          <p:cNvSpPr/>
          <p:nvPr/>
        </p:nvSpPr>
        <p:spPr>
          <a:xfrm>
            <a:off x="738323" y="3440668"/>
            <a:ext cx="938077" cy="369332"/>
          </a:xfrm>
          <a:prstGeom prst="rect">
            <a:avLst/>
          </a:prstGeom>
          <a:ln w="38100">
            <a:solidFill>
              <a:schemeClr val="accent1"/>
            </a:solidFill>
          </a:ln>
        </p:spPr>
        <p:txBody>
          <a:bodyPr wrap="none">
            <a:spAutoFit/>
          </a:bodyPr>
          <a:lstStyle/>
          <a:p>
            <a:pPr algn="just" rtl="1"/>
            <a:r>
              <a:rPr lang="fa-IR" b="1" i="1" dirty="0">
                <a:cs typeface="B Davat" panose="00000400000000000000" pitchFamily="2" charset="-78"/>
              </a:rPr>
              <a:t>پاسخ درست</a:t>
            </a:r>
          </a:p>
        </p:txBody>
      </p:sp>
      <p:sp>
        <p:nvSpPr>
          <p:cNvPr id="22" name="Rectangle 21"/>
          <p:cNvSpPr/>
          <p:nvPr/>
        </p:nvSpPr>
        <p:spPr>
          <a:xfrm>
            <a:off x="795171" y="3440668"/>
            <a:ext cx="805029"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just" rtl="1"/>
            <a:r>
              <a:rPr lang="fa-IR" b="1" i="1" dirty="0" smtClean="0">
                <a:solidFill>
                  <a:schemeClr val="bg1"/>
                </a:solidFill>
                <a:cs typeface="B Davat" panose="00000400000000000000" pitchFamily="2" charset="-78"/>
              </a:rPr>
              <a:t>15 درصد</a:t>
            </a:r>
            <a:endParaRPr lang="fa-IR" b="1" i="1" dirty="0">
              <a:solidFill>
                <a:schemeClr val="bg1"/>
              </a:solidFill>
              <a:cs typeface="B Davat" panose="00000400000000000000" pitchFamily="2" charset="-78"/>
            </a:endParaRPr>
          </a:p>
        </p:txBody>
      </p:sp>
      <p:sp>
        <p:nvSpPr>
          <p:cNvPr id="23" name="Rectangle 22"/>
          <p:cNvSpPr/>
          <p:nvPr/>
        </p:nvSpPr>
        <p:spPr>
          <a:xfrm>
            <a:off x="4114800" y="4202668"/>
            <a:ext cx="938077" cy="369332"/>
          </a:xfrm>
          <a:prstGeom prst="rect">
            <a:avLst/>
          </a:prstGeom>
          <a:ln w="38100">
            <a:solidFill>
              <a:schemeClr val="accent1"/>
            </a:solidFill>
          </a:ln>
        </p:spPr>
        <p:txBody>
          <a:bodyPr wrap="square">
            <a:spAutoFit/>
          </a:bodyPr>
          <a:lstStyle/>
          <a:p>
            <a:pPr algn="just" rtl="1"/>
            <a:r>
              <a:rPr lang="fa-IR" b="1" i="1" dirty="0">
                <a:cs typeface="B Davat" panose="00000400000000000000" pitchFamily="2" charset="-78"/>
              </a:rPr>
              <a:t>پاسخ درست</a:t>
            </a:r>
          </a:p>
        </p:txBody>
      </p:sp>
      <p:sp>
        <p:nvSpPr>
          <p:cNvPr id="24" name="Rectangle 23"/>
          <p:cNvSpPr/>
          <p:nvPr/>
        </p:nvSpPr>
        <p:spPr>
          <a:xfrm>
            <a:off x="4038600" y="4202668"/>
            <a:ext cx="939681" cy="40011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just" rtl="1"/>
            <a:r>
              <a:rPr lang="fa-IR" sz="2000" b="1" i="1" dirty="0">
                <a:solidFill>
                  <a:schemeClr val="bg1"/>
                </a:solidFill>
                <a:cs typeface="B Davat" panose="00000400000000000000" pitchFamily="2" charset="-78"/>
              </a:rPr>
              <a:t> </a:t>
            </a:r>
            <a:r>
              <a:rPr lang="fa-IR" sz="2000" b="1" i="1" dirty="0" smtClean="0">
                <a:solidFill>
                  <a:schemeClr val="bg1"/>
                </a:solidFill>
                <a:cs typeface="B Davat" panose="00000400000000000000" pitchFamily="2" charset="-78"/>
              </a:rPr>
              <a:t>پنج درصد</a:t>
            </a:r>
            <a:endParaRPr lang="fa-IR" sz="2000" b="1" i="1" dirty="0">
              <a:solidFill>
                <a:schemeClr val="bg1"/>
              </a:solidFill>
              <a:cs typeface="B Davat" panose="00000400000000000000" pitchFamily="2" charset="-78"/>
            </a:endParaRPr>
          </a:p>
        </p:txBody>
      </p:sp>
      <p:sp>
        <p:nvSpPr>
          <p:cNvPr id="25" name="Rectangle 24"/>
          <p:cNvSpPr/>
          <p:nvPr/>
        </p:nvSpPr>
        <p:spPr>
          <a:xfrm>
            <a:off x="2262323" y="4583668"/>
            <a:ext cx="938077" cy="369332"/>
          </a:xfrm>
          <a:prstGeom prst="rect">
            <a:avLst/>
          </a:prstGeom>
          <a:ln w="38100">
            <a:solidFill>
              <a:schemeClr val="accent1"/>
            </a:solidFill>
          </a:ln>
        </p:spPr>
        <p:txBody>
          <a:bodyPr wrap="square">
            <a:spAutoFit/>
          </a:bodyPr>
          <a:lstStyle/>
          <a:p>
            <a:pPr algn="just" rtl="1"/>
            <a:r>
              <a:rPr lang="fa-IR" b="1" i="1" dirty="0">
                <a:cs typeface="B Davat" panose="00000400000000000000" pitchFamily="2" charset="-78"/>
              </a:rPr>
              <a:t>پاسخ درست</a:t>
            </a:r>
          </a:p>
        </p:txBody>
      </p:sp>
      <p:sp>
        <p:nvSpPr>
          <p:cNvPr id="26" name="Rectangle 25"/>
          <p:cNvSpPr/>
          <p:nvPr/>
        </p:nvSpPr>
        <p:spPr>
          <a:xfrm>
            <a:off x="76200" y="4292025"/>
            <a:ext cx="3048000" cy="58477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r" rtl="1"/>
            <a:r>
              <a:rPr lang="fa-IR" sz="1600" b="1" i="1" dirty="0">
                <a:solidFill>
                  <a:schemeClr val="bg1"/>
                </a:solidFill>
                <a:cs typeface="B Davat" panose="00000400000000000000" pitchFamily="2" charset="-78"/>
              </a:rPr>
              <a:t> </a:t>
            </a:r>
            <a:r>
              <a:rPr lang="fa-IR" sz="1600" b="1" dirty="0">
                <a:solidFill>
                  <a:schemeClr val="bg1"/>
                </a:solidFill>
              </a:rPr>
              <a:t>بی اشتهایی، ضعف, بی حالی، خستگی زودرس، دل درد، تهوع، استفراغ و اسهال </a:t>
            </a:r>
            <a:endParaRPr lang="en-US" sz="1600" dirty="0">
              <a:solidFill>
                <a:schemeClr val="bg1"/>
              </a:solidFill>
            </a:endParaRPr>
          </a:p>
        </p:txBody>
      </p:sp>
      <p:sp>
        <p:nvSpPr>
          <p:cNvPr id="27" name="Rectangle 26"/>
          <p:cNvSpPr/>
          <p:nvPr/>
        </p:nvSpPr>
        <p:spPr>
          <a:xfrm>
            <a:off x="1676400" y="5410200"/>
            <a:ext cx="938077" cy="369332"/>
          </a:xfrm>
          <a:prstGeom prst="rect">
            <a:avLst/>
          </a:prstGeom>
          <a:ln w="38100">
            <a:solidFill>
              <a:schemeClr val="accent1"/>
            </a:solidFill>
          </a:ln>
        </p:spPr>
        <p:txBody>
          <a:bodyPr wrap="square">
            <a:spAutoFit/>
          </a:bodyPr>
          <a:lstStyle/>
          <a:p>
            <a:pPr algn="just" rtl="1"/>
            <a:r>
              <a:rPr lang="fa-IR" b="1" i="1" dirty="0">
                <a:cs typeface="B Davat" panose="00000400000000000000" pitchFamily="2" charset="-78"/>
              </a:rPr>
              <a:t>پاسخ درست</a:t>
            </a:r>
          </a:p>
        </p:txBody>
      </p:sp>
      <p:sp>
        <p:nvSpPr>
          <p:cNvPr id="28" name="Rectangle 27"/>
          <p:cNvSpPr/>
          <p:nvPr/>
        </p:nvSpPr>
        <p:spPr>
          <a:xfrm>
            <a:off x="1066800" y="5410200"/>
            <a:ext cx="1438214" cy="400110"/>
          </a:xfrm>
          <a:prstGeom prst="rect">
            <a:avLst/>
          </a:prstGeom>
          <a:solidFill>
            <a:schemeClr val="accent3">
              <a:lumMod val="60000"/>
              <a:lumOff val="40000"/>
            </a:schemeClr>
          </a:solidFill>
        </p:spPr>
        <p:style>
          <a:lnRef idx="1">
            <a:schemeClr val="accent3"/>
          </a:lnRef>
          <a:fillRef idx="2">
            <a:schemeClr val="accent3"/>
          </a:fillRef>
          <a:effectRef idx="1">
            <a:schemeClr val="accent3"/>
          </a:effectRef>
          <a:fontRef idx="minor">
            <a:schemeClr val="dk1"/>
          </a:fontRef>
        </p:style>
        <p:txBody>
          <a:bodyPr wrap="none">
            <a:spAutoFit/>
          </a:bodyPr>
          <a:lstStyle/>
          <a:p>
            <a:pPr algn="just" rtl="1"/>
            <a:r>
              <a:rPr lang="fa-IR" sz="2000" b="1" i="1" dirty="0">
                <a:solidFill>
                  <a:srgbClr val="0070C0"/>
                </a:solidFill>
                <a:cs typeface="B Davat" panose="00000400000000000000" pitchFamily="2" charset="-78"/>
              </a:rPr>
              <a:t> </a:t>
            </a:r>
            <a:r>
              <a:rPr lang="fa-IR" sz="2000" b="1" i="1" dirty="0" smtClean="0">
                <a:solidFill>
                  <a:srgbClr val="7030A0"/>
                </a:solidFill>
                <a:cs typeface="B Davat" panose="00000400000000000000" pitchFamily="2" charset="-78"/>
              </a:rPr>
              <a:t>ویروسی- </a:t>
            </a:r>
            <a:r>
              <a:rPr lang="fa-IR" sz="2000" b="1" i="1" dirty="0" smtClean="0">
                <a:solidFill>
                  <a:srgbClr val="FF0000"/>
                </a:solidFill>
                <a:cs typeface="B Davat" panose="00000400000000000000" pitchFamily="2" charset="-78"/>
              </a:rPr>
              <a:t>ایمنی</a:t>
            </a:r>
            <a:endParaRPr lang="fa-IR" sz="2000" b="1" i="1" dirty="0">
              <a:solidFill>
                <a:srgbClr val="FF0000"/>
              </a:solidFill>
              <a:cs typeface="B Davat" panose="00000400000000000000" pitchFamily="2" charset="-78"/>
            </a:endParaRPr>
          </a:p>
        </p:txBody>
      </p:sp>
      <p:sp>
        <p:nvSpPr>
          <p:cNvPr id="29" name="Title 1"/>
          <p:cNvSpPr txBox="1">
            <a:spLocks/>
          </p:cNvSpPr>
          <p:nvPr/>
        </p:nvSpPr>
        <p:spPr>
          <a:xfrm>
            <a:off x="0" y="0"/>
            <a:ext cx="9144000" cy="914400"/>
          </a:xfrm>
          <a:prstGeom prst="rect">
            <a:avLst/>
          </a:prstGeom>
          <a:solidFill>
            <a:srgbClr val="00B05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fa-IR" sz="3600" b="1" dirty="0" smtClean="0"/>
              <a:t>خودآزمایی تشخیص و درمان </a:t>
            </a:r>
            <a:r>
              <a:rPr lang="fa-IR" sz="3600" b="1" dirty="0"/>
              <a:t>سرپایی</a:t>
            </a:r>
            <a:r>
              <a:rPr lang="fa-IR" sz="3600" b="1" dirty="0" smtClean="0"/>
              <a:t> بیماران کووید۱۹</a:t>
            </a:r>
            <a:endParaRPr lang="en-US" sz="3600" dirty="0"/>
          </a:p>
        </p:txBody>
      </p:sp>
      <p:sp>
        <p:nvSpPr>
          <p:cNvPr id="30" name="Content Placeholder 2"/>
          <p:cNvSpPr>
            <a:spLocks noGrp="1"/>
          </p:cNvSpPr>
          <p:nvPr>
            <p:ph idx="1"/>
          </p:nvPr>
        </p:nvSpPr>
        <p:spPr>
          <a:xfrm>
            <a:off x="46278" y="914400"/>
            <a:ext cx="9097722" cy="5523131"/>
          </a:xfr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a:noAutofit/>
          </a:bodyPr>
          <a:lstStyle/>
          <a:p>
            <a:pPr algn="r" rtl="1"/>
            <a:r>
              <a:rPr lang="fa-IR" sz="2400" b="1" dirty="0">
                <a:hlinkMouseOver r:id="rId4" action="ppaction://hlinksldjump"/>
              </a:rPr>
              <a:t>گروه های در معرض خطر ابتلا نوع عارضه دار کووید- </a:t>
            </a:r>
            <a:r>
              <a:rPr lang="fa-IR" sz="2400" b="1" dirty="0" smtClean="0">
                <a:hlinkMouseOver r:id="rId4" action="ppaction://hlinksldjump"/>
              </a:rPr>
              <a:t>۱۹ </a:t>
            </a:r>
            <a:r>
              <a:rPr lang="fa-IR" sz="2400" b="1" dirty="0" smtClean="0">
                <a:hlinkClick r:id="rId5" action="ppaction://hlinksldjump"/>
              </a:rPr>
              <a:t>فلوچارت </a:t>
            </a:r>
            <a:r>
              <a:rPr lang="fa-IR" sz="2400" b="1" dirty="0">
                <a:hlinkClick r:id="rId5" action="ppaction://hlinksldjump"/>
              </a:rPr>
              <a:t>تشخیص و درمان بیماری کووید - </a:t>
            </a:r>
            <a:r>
              <a:rPr lang="fa-IR" sz="2400" b="1" dirty="0" smtClean="0">
                <a:hlinkClick r:id="rId5" action="ppaction://hlinksldjump"/>
              </a:rPr>
              <a:t>۱۹</a:t>
            </a:r>
            <a:endParaRPr lang="fa-IR" sz="2400" b="1" dirty="0"/>
          </a:p>
          <a:p>
            <a:pPr algn="r" rtl="1"/>
            <a:r>
              <a:rPr lang="fa-IR" sz="2800" b="1" dirty="0"/>
              <a:t>گروه </a:t>
            </a:r>
            <a:r>
              <a:rPr lang="fa-IR" sz="2800" b="1" dirty="0">
                <a:hlinkClick r:id="rId6" action="ppaction://hlinksldjump"/>
              </a:rPr>
              <a:t>اول</a:t>
            </a:r>
            <a:r>
              <a:rPr lang="fa-IR" sz="2800" b="1" dirty="0"/>
              <a:t>: نیازمند ارجاع به </a:t>
            </a:r>
            <a:r>
              <a:rPr lang="fa-IR" sz="2800" b="1" dirty="0" smtClean="0"/>
              <a:t>بیمارستان</a:t>
            </a:r>
            <a:endParaRPr lang="fa-IR" sz="2800" b="1" dirty="0"/>
          </a:p>
          <a:p>
            <a:pPr algn="r" rtl="1"/>
            <a:r>
              <a:rPr lang="fa-IR" sz="2800" b="1" dirty="0"/>
              <a:t>گروه </a:t>
            </a:r>
            <a:r>
              <a:rPr lang="fa-IR" sz="2800" b="1" dirty="0">
                <a:hlinkClick r:id="rId7" action="ppaction://hlinksldjump"/>
              </a:rPr>
              <a:t>دوم</a:t>
            </a:r>
            <a:r>
              <a:rPr lang="fa-IR" sz="2800" b="1" dirty="0"/>
              <a:t>: افراد پرخطر با اندیکاسیون درمان سرپایی ضد </a:t>
            </a:r>
            <a:r>
              <a:rPr lang="fa-IR" sz="2800" b="1" dirty="0" smtClean="0"/>
              <a:t>ویروسی</a:t>
            </a:r>
            <a:endParaRPr lang="fa-IR" sz="2800" b="1" dirty="0"/>
          </a:p>
          <a:p>
            <a:pPr algn="r" rtl="1"/>
            <a:r>
              <a:rPr lang="fa-IR" sz="2800" b="1" dirty="0"/>
              <a:t>گروه </a:t>
            </a:r>
            <a:r>
              <a:rPr lang="fa-IR" sz="2800" b="1" dirty="0">
                <a:hlinkClick r:id="rId8" action="ppaction://hlinksldjump"/>
              </a:rPr>
              <a:t>سوم</a:t>
            </a:r>
            <a:r>
              <a:rPr lang="fa-IR" sz="2800" b="1" dirty="0"/>
              <a:t>: افرادی که اندیکاسیون درمان سرپایی ضد ویروسی را </a:t>
            </a:r>
            <a:r>
              <a:rPr lang="fa-IR" sz="2800" b="1" dirty="0" smtClean="0"/>
              <a:t>ندارند</a:t>
            </a:r>
          </a:p>
          <a:p>
            <a:pPr algn="r" rtl="1"/>
            <a:r>
              <a:rPr lang="fa-IR" sz="2800" b="1" dirty="0" smtClean="0">
                <a:hlinkClick r:id="rId9" action="ppaction://hlinksldjump"/>
              </a:rPr>
              <a:t>خدمات </a:t>
            </a:r>
            <a:r>
              <a:rPr lang="fa-IR" sz="2800" b="1" dirty="0">
                <a:hlinkClick r:id="rId9" action="ppaction://hlinksldjump"/>
              </a:rPr>
              <a:t>تشخیص و درمان بیماران </a:t>
            </a:r>
            <a:r>
              <a:rPr lang="fa-IR" sz="2800" b="1" dirty="0" smtClean="0">
                <a:hlinkClick r:id="rId9" action="ppaction://hlinksldjump"/>
              </a:rPr>
              <a:t>سرپایی</a:t>
            </a:r>
            <a:r>
              <a:rPr lang="fa-IR" sz="2800" b="1" dirty="0"/>
              <a:t> و </a:t>
            </a:r>
            <a:r>
              <a:rPr lang="fa-IR" sz="2800" b="1" dirty="0">
                <a:hlinkClick r:id="rId10" action="ppaction://hlinksldjump"/>
              </a:rPr>
              <a:t>پایش بیماران</a:t>
            </a:r>
            <a:endParaRPr lang="fa-IR" sz="2800" b="1" dirty="0"/>
          </a:p>
          <a:p>
            <a:pPr algn="r" rtl="1"/>
            <a:r>
              <a:rPr lang="fa-IR" sz="2800" b="1" dirty="0"/>
              <a:t>مدیریت مراقبت و درمان </a:t>
            </a:r>
            <a:r>
              <a:rPr lang="fa-IR" sz="2800" b="1" dirty="0" smtClean="0"/>
              <a:t>سرپایی موارد بستری</a:t>
            </a:r>
            <a:endParaRPr lang="fa-IR" sz="2800" b="1" dirty="0"/>
          </a:p>
          <a:p>
            <a:pPr marL="400050" lvl="1" indent="0" algn="r" rtl="1">
              <a:buNone/>
            </a:pPr>
            <a:r>
              <a:rPr lang="fa-IR" sz="3200" b="1" dirty="0" smtClean="0">
                <a:hlinkClick r:id="rId9" action="ppaction://hlinksldjump"/>
              </a:rPr>
              <a:t>۱ </a:t>
            </a:r>
            <a:r>
              <a:rPr lang="fa-IR" sz="3200" b="1" dirty="0"/>
              <a:t>.افراد بی علامت</a:t>
            </a:r>
            <a:r>
              <a:rPr lang="fa-IR" sz="3200" b="1" dirty="0" smtClean="0"/>
              <a:t>/ قبل </a:t>
            </a:r>
            <a:r>
              <a:rPr lang="fa-IR" sz="3200" b="1" dirty="0"/>
              <a:t>از بروز </a:t>
            </a:r>
            <a:r>
              <a:rPr lang="fa-IR" sz="3200" b="1" dirty="0" smtClean="0"/>
              <a:t>علائم</a:t>
            </a:r>
            <a:endParaRPr lang="fa-IR" sz="3200" b="1" dirty="0"/>
          </a:p>
          <a:p>
            <a:pPr marL="400050" lvl="1" indent="0" algn="r" rtl="1">
              <a:buNone/>
            </a:pPr>
            <a:r>
              <a:rPr lang="fa-IR" sz="3200" b="1" dirty="0" smtClean="0">
                <a:hlinkClick r:id="rId11" action="ppaction://hlinksldjump"/>
              </a:rPr>
              <a:t>۲ </a:t>
            </a:r>
            <a:r>
              <a:rPr lang="fa-IR" sz="3200" b="1" dirty="0"/>
              <a:t>.افراد با علائم مراحل ابتدایی عفونت </a:t>
            </a:r>
            <a:r>
              <a:rPr lang="fa-IR" sz="3200" b="1" dirty="0" smtClean="0"/>
              <a:t>(خفیف)</a:t>
            </a:r>
            <a:endParaRPr lang="fa-IR" sz="3200" b="1" dirty="0"/>
          </a:p>
          <a:p>
            <a:pPr algn="r" rtl="1"/>
            <a:r>
              <a:rPr lang="fa-IR" sz="2800" b="1" dirty="0">
                <a:hlinkClick r:id="rId12" action="ppaction://hlinksldjump"/>
              </a:rPr>
              <a:t>نکات کلیدی </a:t>
            </a:r>
            <a:r>
              <a:rPr lang="fa-IR" sz="2800" b="1" dirty="0"/>
              <a:t>تجویز و پایش درمان </a:t>
            </a:r>
            <a:r>
              <a:rPr lang="fa-IR" sz="2800" b="1" dirty="0" smtClean="0"/>
              <a:t>سرپایی</a:t>
            </a:r>
            <a:endParaRPr lang="fa-IR" sz="2800" b="1" dirty="0"/>
          </a:p>
          <a:p>
            <a:pPr algn="r" rtl="1"/>
            <a:r>
              <a:rPr lang="fa-IR" sz="2800" b="1" dirty="0">
                <a:hlinkClick r:id="rId13" action="ppaction://hlinksldjump"/>
              </a:rPr>
              <a:t>عوارض دارویی و نحوه برخورد با </a:t>
            </a:r>
            <a:r>
              <a:rPr lang="fa-IR" sz="2800" b="1" dirty="0" smtClean="0">
                <a:hlinkClick r:id="rId13" action="ppaction://hlinksldjump"/>
              </a:rPr>
              <a:t>آنها</a:t>
            </a:r>
            <a:endParaRPr lang="en-US" sz="2800" dirty="0"/>
          </a:p>
        </p:txBody>
      </p:sp>
      <p:sp>
        <p:nvSpPr>
          <p:cNvPr id="53" name="Title 1"/>
          <p:cNvSpPr txBox="1">
            <a:spLocks/>
          </p:cNvSpPr>
          <p:nvPr/>
        </p:nvSpPr>
        <p:spPr>
          <a:xfrm>
            <a:off x="381000" y="228600"/>
            <a:ext cx="8229600" cy="1189038"/>
          </a:xfrm>
          <a:prstGeom prst="rect">
            <a:avLst/>
          </a:prstGeom>
        </p:spPr>
        <p:style>
          <a:lnRef idx="0">
            <a:schemeClr val="dk1"/>
          </a:lnRef>
          <a:fillRef idx="3">
            <a:schemeClr val="dk1"/>
          </a:fillRef>
          <a:effectRef idx="3">
            <a:schemeClr val="dk1"/>
          </a:effectRef>
          <a:fontRef idx="minor">
            <a:schemeClr val="lt1"/>
          </a:fontRef>
        </p:style>
        <p:txBody>
          <a:bodyP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fa-IR" sz="4000" b="1" dirty="0" smtClean="0"/>
              <a:t>آزمون نمـای سی تی در </a:t>
            </a:r>
            <a:r>
              <a:rPr lang="fa-IR" sz="4000" b="1" dirty="0"/>
              <a:t>بیماری کووید- </a:t>
            </a:r>
            <a:r>
              <a:rPr lang="fa-IR" sz="4000" b="1" dirty="0" smtClean="0"/>
              <a:t>۱۹</a:t>
            </a:r>
            <a:endParaRPr lang="fa-IR" sz="4000" b="1" dirty="0"/>
          </a:p>
        </p:txBody>
      </p:sp>
      <p:pic>
        <p:nvPicPr>
          <p:cNvPr id="54"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6707" y="1057274"/>
            <a:ext cx="8280093" cy="534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Right Arrow 54"/>
          <p:cNvSpPr/>
          <p:nvPr/>
        </p:nvSpPr>
        <p:spPr>
          <a:xfrm>
            <a:off x="914400" y="2057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Arrow 55"/>
          <p:cNvSpPr/>
          <p:nvPr/>
        </p:nvSpPr>
        <p:spPr>
          <a:xfrm>
            <a:off x="3733800" y="22860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ight Arrow 56"/>
          <p:cNvSpPr/>
          <p:nvPr/>
        </p:nvSpPr>
        <p:spPr>
          <a:xfrm>
            <a:off x="6629400" y="23622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914400" y="37338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Arrow 58"/>
          <p:cNvSpPr/>
          <p:nvPr/>
        </p:nvSpPr>
        <p:spPr>
          <a:xfrm>
            <a:off x="1143000" y="3962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Arrow 59"/>
          <p:cNvSpPr/>
          <p:nvPr/>
        </p:nvSpPr>
        <p:spPr>
          <a:xfrm>
            <a:off x="1066800" y="34290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ight Arrow 60"/>
          <p:cNvSpPr/>
          <p:nvPr/>
        </p:nvSpPr>
        <p:spPr>
          <a:xfrm>
            <a:off x="2133600" y="40386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ight Arrow 61"/>
          <p:cNvSpPr/>
          <p:nvPr/>
        </p:nvSpPr>
        <p:spPr>
          <a:xfrm>
            <a:off x="3733800" y="40386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ight Arrow 62"/>
          <p:cNvSpPr/>
          <p:nvPr/>
        </p:nvSpPr>
        <p:spPr>
          <a:xfrm>
            <a:off x="3733800" y="35052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ight Arrow 63"/>
          <p:cNvSpPr/>
          <p:nvPr/>
        </p:nvSpPr>
        <p:spPr>
          <a:xfrm flipH="1">
            <a:off x="5181600" y="3962400"/>
            <a:ext cx="3810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Arrow 64"/>
          <p:cNvSpPr/>
          <p:nvPr/>
        </p:nvSpPr>
        <p:spPr>
          <a:xfrm>
            <a:off x="6172200" y="3962400"/>
            <a:ext cx="3048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ight Arrow 65"/>
          <p:cNvSpPr/>
          <p:nvPr/>
        </p:nvSpPr>
        <p:spPr>
          <a:xfrm flipH="1">
            <a:off x="7924800" y="3962400"/>
            <a:ext cx="381000" cy="1524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Down Arrow 66"/>
          <p:cNvSpPr/>
          <p:nvPr/>
        </p:nvSpPr>
        <p:spPr>
          <a:xfrm>
            <a:off x="6781800" y="3124200"/>
            <a:ext cx="304800" cy="38100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Down Arrow 67"/>
          <p:cNvSpPr/>
          <p:nvPr/>
        </p:nvSpPr>
        <p:spPr>
          <a:xfrm>
            <a:off x="7543800" y="2971800"/>
            <a:ext cx="304800" cy="381000"/>
          </a:xfrm>
          <a:prstGeom prst="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4800600" y="4766608"/>
            <a:ext cx="4114800" cy="1546577"/>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rtl="1">
              <a:lnSpc>
                <a:spcPct val="200000"/>
              </a:lnSpc>
            </a:pPr>
            <a:r>
              <a:rPr lang="fa-IR" sz="5400" b="1" dirty="0" smtClean="0">
                <a:cs typeface="B Titr" panose="00000700000000000000" pitchFamily="2" charset="-78"/>
              </a:rPr>
              <a:t>خـود آزمایی</a:t>
            </a:r>
            <a:endParaRPr lang="en-US" sz="5400" b="1" dirty="0">
              <a:cs typeface="B Titr" panose="00000700000000000000" pitchFamily="2" charset="-78"/>
            </a:endParaRPr>
          </a:p>
        </p:txBody>
      </p:sp>
      <p:sp>
        <p:nvSpPr>
          <p:cNvPr id="70" name="TextBox 69"/>
          <p:cNvSpPr txBox="1"/>
          <p:nvPr/>
        </p:nvSpPr>
        <p:spPr>
          <a:xfrm>
            <a:off x="4800600" y="4791923"/>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نقاط توده ای تـار تـکه تـکه را شناسایی کنید.</a:t>
            </a:r>
            <a:endParaRPr lang="en-US" sz="3200" b="1" dirty="0">
              <a:cs typeface="B Titr" panose="00000700000000000000" pitchFamily="2" charset="-78"/>
            </a:endParaRPr>
          </a:p>
        </p:txBody>
      </p:sp>
      <p:sp>
        <p:nvSpPr>
          <p:cNvPr id="71" name="TextBox 70"/>
          <p:cNvSpPr txBox="1"/>
          <p:nvPr/>
        </p:nvSpPr>
        <p:spPr>
          <a:xfrm>
            <a:off x="48006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گـره ها و تراوشات تـکه تـکه را شناسایی کنید.</a:t>
            </a:r>
            <a:endParaRPr lang="en-US" sz="3200" b="1" dirty="0">
              <a:cs typeface="B Titr" panose="00000700000000000000" pitchFamily="2" charset="-78"/>
            </a:endParaRPr>
          </a:p>
        </p:txBody>
      </p:sp>
      <p:sp>
        <p:nvSpPr>
          <p:cNvPr id="72" name="TextBox 71"/>
          <p:cNvSpPr txBox="1"/>
          <p:nvPr/>
        </p:nvSpPr>
        <p:spPr>
          <a:xfrm>
            <a:off x="48006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زخمهای جامـد چندکانونی را شناسایی کنید.</a:t>
            </a:r>
            <a:endParaRPr lang="en-US" sz="3200" b="1" dirty="0">
              <a:cs typeface="B Titr" panose="00000700000000000000" pitchFamily="2" charset="-78"/>
            </a:endParaRPr>
          </a:p>
        </p:txBody>
      </p:sp>
      <p:sp>
        <p:nvSpPr>
          <p:cNvPr id="73" name="TextBox 72"/>
          <p:cNvSpPr txBox="1"/>
          <p:nvPr/>
        </p:nvSpPr>
        <p:spPr>
          <a:xfrm>
            <a:off x="4800600" y="4800600"/>
            <a:ext cx="4114800" cy="15081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200" b="1" dirty="0" smtClean="0">
                <a:cs typeface="B Titr" panose="00000700000000000000" pitchFamily="2" charset="-78"/>
              </a:rPr>
              <a:t>ضایعات جـامـد پراکنده را شناسایی کنید.</a:t>
            </a:r>
            <a:endParaRPr lang="en-US" sz="3200" b="1" dirty="0">
              <a:cs typeface="B Titr" panose="00000700000000000000" pitchFamily="2" charset="-78"/>
            </a:endParaRPr>
          </a:p>
        </p:txBody>
      </p:sp>
      <p:sp>
        <p:nvSpPr>
          <p:cNvPr id="74" name="TextBox 73"/>
          <p:cNvSpPr txBox="1"/>
          <p:nvPr/>
        </p:nvSpPr>
        <p:spPr>
          <a:xfrm>
            <a:off x="4800600" y="4800600"/>
            <a:ext cx="4114800" cy="168507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rtl="1">
              <a:lnSpc>
                <a:spcPct val="150000"/>
              </a:lnSpc>
            </a:pPr>
            <a:r>
              <a:rPr lang="fa-IR" sz="3600" b="1" dirty="0" smtClean="0">
                <a:cs typeface="B Titr" panose="00000700000000000000" pitchFamily="2" charset="-78"/>
              </a:rPr>
              <a:t>نمـای ریـه سفیـد را شناسایی کنید.</a:t>
            </a:r>
            <a:endParaRPr lang="en-US" sz="3600" b="1" dirty="0">
              <a:cs typeface="B Titr" panose="00000700000000000000" pitchFamily="2" charset="-78"/>
            </a:endParaRPr>
          </a:p>
        </p:txBody>
      </p:sp>
      <p:pic>
        <p:nvPicPr>
          <p:cNvPr id="75"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2305" y="5105400"/>
            <a:ext cx="4318295" cy="90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8076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up)">
                                      <p:cBhvr>
                                        <p:cTn id="7" dur="1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1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up)">
                                      <p:cBhvr>
                                        <p:cTn id="17" dur="10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up)">
                                      <p:cBhvr>
                                        <p:cTn id="22" dur="10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up)">
                                      <p:cBhvr>
                                        <p:cTn id="27" dur="10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wipe(up)">
                                      <p:cBhvr>
                                        <p:cTn id="32" dur="1000"/>
                                        <p:tgtEl>
                                          <p:spTgt spid="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wipe(up)">
                                      <p:cBhvr>
                                        <p:cTn id="37" dur="1000"/>
                                        <p:tgtEl>
                                          <p:spTgt spid="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7">
                                            <p:txEl>
                                              <p:pRg st="6" end="6"/>
                                            </p:txEl>
                                          </p:spTgt>
                                        </p:tgtEl>
                                        <p:attrNameLst>
                                          <p:attrName>style.visibility</p:attrName>
                                        </p:attrNameLst>
                                      </p:cBhvr>
                                      <p:to>
                                        <p:strVal val="visible"/>
                                      </p:to>
                                    </p:set>
                                    <p:animEffect transition="in" filter="wipe(up)">
                                      <p:cBhvr>
                                        <p:cTn id="42" dur="1000"/>
                                        <p:tgtEl>
                                          <p:spTgt spid="7">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
                                            <p:txEl>
                                              <p:pRg st="7" end="7"/>
                                            </p:txEl>
                                          </p:spTgt>
                                        </p:tgtEl>
                                        <p:attrNameLst>
                                          <p:attrName>style.visibility</p:attrName>
                                        </p:attrNameLst>
                                      </p:cBhvr>
                                      <p:to>
                                        <p:strVal val="visible"/>
                                      </p:to>
                                    </p:set>
                                    <p:animEffect transition="in" filter="wipe(up)">
                                      <p:cBhvr>
                                        <p:cTn id="47" dur="1000"/>
                                        <p:tgtEl>
                                          <p:spTgt spid="7">
                                            <p:txEl>
                                              <p:pRg st="7" end="7"/>
                                            </p:txEl>
                                          </p:spTgt>
                                        </p:tgtEl>
                                      </p:cBhvr>
                                    </p:animEffect>
                                  </p:childTnLst>
                                </p:cTn>
                              </p:par>
                              <p:par>
                                <p:cTn id="48" presetID="1" presetClass="entr" presetSubtype="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10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10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righ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10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right)">
                                      <p:cBhvr>
                                        <p:cTn id="80" dur="500"/>
                                        <p:tgtEl>
                                          <p:spTgt spid="2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10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right)">
                                      <p:cBhvr>
                                        <p:cTn id="88" dur="500"/>
                                        <p:tgtEl>
                                          <p:spTgt spid="2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left)">
                                      <p:cBhvr>
                                        <p:cTn id="91" dur="10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2" fill="hold" grpId="0" nodeType="click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righ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1000"/>
                                        <p:tgtEl>
                                          <p:spTgt spid="26"/>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2" fill="hold" grpId="0"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right)">
                                      <p:cBhvr>
                                        <p:cTn id="104" dur="500"/>
                                        <p:tgtEl>
                                          <p:spTgt spid="27"/>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left)">
                                      <p:cBhvr>
                                        <p:cTn id="109" dur="500"/>
                                        <p:tgtEl>
                                          <p:spTgt spid="2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2" fill="hold" grpId="0" nodeType="clickEffect">
                                  <p:stCondLst>
                                    <p:cond delay="0"/>
                                  </p:stCondLst>
                                  <p:iterate type="wd">
                                    <p:tmPct val="10000"/>
                                  </p:iterate>
                                  <p:childTnLst>
                                    <p:set>
                                      <p:cBhvr>
                                        <p:cTn id="113" dur="1" fill="hold">
                                          <p:stCondLst>
                                            <p:cond delay="0"/>
                                          </p:stCondLst>
                                        </p:cTn>
                                        <p:tgtEl>
                                          <p:spTgt spid="13"/>
                                        </p:tgtEl>
                                        <p:attrNameLst>
                                          <p:attrName>style.visibility</p:attrName>
                                        </p:attrNameLst>
                                      </p:cBhvr>
                                      <p:to>
                                        <p:strVal val="visible"/>
                                      </p:to>
                                    </p:set>
                                    <p:animEffect transition="in" filter="wipe(right)">
                                      <p:cBhvr>
                                        <p:cTn id="114" dur="5000"/>
                                        <p:tgtEl>
                                          <p:spTgt spid="13"/>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up)">
                                      <p:cBhvr>
                                        <p:cTn id="119" dur="5000"/>
                                        <p:tgtEl>
                                          <p:spTgt spid="2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30">
                                            <p:bg/>
                                          </p:spTgt>
                                        </p:tgtEl>
                                        <p:attrNameLst>
                                          <p:attrName>style.visibility</p:attrName>
                                        </p:attrNameLst>
                                      </p:cBhvr>
                                      <p:to>
                                        <p:strVal val="visible"/>
                                      </p:to>
                                    </p:set>
                                    <p:animEffect transition="in" filter="wipe(up)">
                                      <p:cBhvr>
                                        <p:cTn id="124" dur="5000"/>
                                        <p:tgtEl>
                                          <p:spTgt spid="30">
                                            <p:bg/>
                                          </p:spTgt>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0"/>
                                  </p:stCondLst>
                                  <p:childTnLst>
                                    <p:set>
                                      <p:cBhvr>
                                        <p:cTn id="128" dur="1" fill="hold">
                                          <p:stCondLst>
                                            <p:cond delay="0"/>
                                          </p:stCondLst>
                                        </p:cTn>
                                        <p:tgtEl>
                                          <p:spTgt spid="30">
                                            <p:txEl>
                                              <p:pRg st="0" end="0"/>
                                            </p:txEl>
                                          </p:spTgt>
                                        </p:tgtEl>
                                        <p:attrNameLst>
                                          <p:attrName>style.visibility</p:attrName>
                                        </p:attrNameLst>
                                      </p:cBhvr>
                                      <p:to>
                                        <p:strVal val="visible"/>
                                      </p:to>
                                    </p:set>
                                    <p:animEffect transition="in" filter="wipe(up)">
                                      <p:cBhvr>
                                        <p:cTn id="129" dur="5000"/>
                                        <p:tgtEl>
                                          <p:spTgt spid="30">
                                            <p:txEl>
                                              <p:pRg st="0" end="0"/>
                                            </p:txEl>
                                          </p:spTgt>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0"/>
                                  </p:stCondLst>
                                  <p:childTnLst>
                                    <p:set>
                                      <p:cBhvr>
                                        <p:cTn id="133" dur="1" fill="hold">
                                          <p:stCondLst>
                                            <p:cond delay="0"/>
                                          </p:stCondLst>
                                        </p:cTn>
                                        <p:tgtEl>
                                          <p:spTgt spid="30">
                                            <p:txEl>
                                              <p:pRg st="1" end="1"/>
                                            </p:txEl>
                                          </p:spTgt>
                                        </p:tgtEl>
                                        <p:attrNameLst>
                                          <p:attrName>style.visibility</p:attrName>
                                        </p:attrNameLst>
                                      </p:cBhvr>
                                      <p:to>
                                        <p:strVal val="visible"/>
                                      </p:to>
                                    </p:set>
                                    <p:animEffect transition="in" filter="wipe(up)">
                                      <p:cBhvr>
                                        <p:cTn id="134" dur="5000"/>
                                        <p:tgtEl>
                                          <p:spTgt spid="30">
                                            <p:txEl>
                                              <p:pRg st="1" end="1"/>
                                            </p:txEl>
                                          </p:spTgt>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1" fill="hold" grpId="0" nodeType="clickEffect">
                                  <p:stCondLst>
                                    <p:cond delay="0"/>
                                  </p:stCondLst>
                                  <p:childTnLst>
                                    <p:set>
                                      <p:cBhvr>
                                        <p:cTn id="138" dur="1" fill="hold">
                                          <p:stCondLst>
                                            <p:cond delay="0"/>
                                          </p:stCondLst>
                                        </p:cTn>
                                        <p:tgtEl>
                                          <p:spTgt spid="30">
                                            <p:txEl>
                                              <p:pRg st="2" end="2"/>
                                            </p:txEl>
                                          </p:spTgt>
                                        </p:tgtEl>
                                        <p:attrNameLst>
                                          <p:attrName>style.visibility</p:attrName>
                                        </p:attrNameLst>
                                      </p:cBhvr>
                                      <p:to>
                                        <p:strVal val="visible"/>
                                      </p:to>
                                    </p:set>
                                    <p:animEffect transition="in" filter="wipe(up)">
                                      <p:cBhvr>
                                        <p:cTn id="139" dur="5000"/>
                                        <p:tgtEl>
                                          <p:spTgt spid="30">
                                            <p:txEl>
                                              <p:pRg st="2" end="2"/>
                                            </p:txEl>
                                          </p:spTgt>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grpId="0" nodeType="clickEffect">
                                  <p:stCondLst>
                                    <p:cond delay="0"/>
                                  </p:stCondLst>
                                  <p:childTnLst>
                                    <p:set>
                                      <p:cBhvr>
                                        <p:cTn id="143" dur="1" fill="hold">
                                          <p:stCondLst>
                                            <p:cond delay="0"/>
                                          </p:stCondLst>
                                        </p:cTn>
                                        <p:tgtEl>
                                          <p:spTgt spid="30">
                                            <p:txEl>
                                              <p:pRg st="3" end="3"/>
                                            </p:txEl>
                                          </p:spTgt>
                                        </p:tgtEl>
                                        <p:attrNameLst>
                                          <p:attrName>style.visibility</p:attrName>
                                        </p:attrNameLst>
                                      </p:cBhvr>
                                      <p:to>
                                        <p:strVal val="visible"/>
                                      </p:to>
                                    </p:set>
                                    <p:animEffect transition="in" filter="wipe(up)">
                                      <p:cBhvr>
                                        <p:cTn id="144" dur="5000"/>
                                        <p:tgtEl>
                                          <p:spTgt spid="30">
                                            <p:txEl>
                                              <p:pRg st="3" end="3"/>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grpId="0" nodeType="clickEffect">
                                  <p:stCondLst>
                                    <p:cond delay="0"/>
                                  </p:stCondLst>
                                  <p:childTnLst>
                                    <p:set>
                                      <p:cBhvr>
                                        <p:cTn id="148" dur="1" fill="hold">
                                          <p:stCondLst>
                                            <p:cond delay="0"/>
                                          </p:stCondLst>
                                        </p:cTn>
                                        <p:tgtEl>
                                          <p:spTgt spid="30">
                                            <p:txEl>
                                              <p:pRg st="4" end="4"/>
                                            </p:txEl>
                                          </p:spTgt>
                                        </p:tgtEl>
                                        <p:attrNameLst>
                                          <p:attrName>style.visibility</p:attrName>
                                        </p:attrNameLst>
                                      </p:cBhvr>
                                      <p:to>
                                        <p:strVal val="visible"/>
                                      </p:to>
                                    </p:set>
                                    <p:animEffect transition="in" filter="wipe(up)">
                                      <p:cBhvr>
                                        <p:cTn id="149" dur="5000"/>
                                        <p:tgtEl>
                                          <p:spTgt spid="30">
                                            <p:txEl>
                                              <p:pRg st="4" end="4"/>
                                            </p:txEl>
                                          </p:spTgt>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grpId="0" nodeType="clickEffect">
                                  <p:stCondLst>
                                    <p:cond delay="0"/>
                                  </p:stCondLst>
                                  <p:childTnLst>
                                    <p:set>
                                      <p:cBhvr>
                                        <p:cTn id="153" dur="1" fill="hold">
                                          <p:stCondLst>
                                            <p:cond delay="0"/>
                                          </p:stCondLst>
                                        </p:cTn>
                                        <p:tgtEl>
                                          <p:spTgt spid="30">
                                            <p:txEl>
                                              <p:pRg st="5" end="5"/>
                                            </p:txEl>
                                          </p:spTgt>
                                        </p:tgtEl>
                                        <p:attrNameLst>
                                          <p:attrName>style.visibility</p:attrName>
                                        </p:attrNameLst>
                                      </p:cBhvr>
                                      <p:to>
                                        <p:strVal val="visible"/>
                                      </p:to>
                                    </p:set>
                                    <p:animEffect transition="in" filter="wipe(up)">
                                      <p:cBhvr>
                                        <p:cTn id="154" dur="5000"/>
                                        <p:tgtEl>
                                          <p:spTgt spid="30">
                                            <p:txEl>
                                              <p:pRg st="5" end="5"/>
                                            </p:txEl>
                                          </p:spTgt>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1" fill="hold" grpId="0" nodeType="clickEffect">
                                  <p:stCondLst>
                                    <p:cond delay="0"/>
                                  </p:stCondLst>
                                  <p:childTnLst>
                                    <p:set>
                                      <p:cBhvr>
                                        <p:cTn id="158" dur="1" fill="hold">
                                          <p:stCondLst>
                                            <p:cond delay="0"/>
                                          </p:stCondLst>
                                        </p:cTn>
                                        <p:tgtEl>
                                          <p:spTgt spid="30">
                                            <p:txEl>
                                              <p:pRg st="6" end="6"/>
                                            </p:txEl>
                                          </p:spTgt>
                                        </p:tgtEl>
                                        <p:attrNameLst>
                                          <p:attrName>style.visibility</p:attrName>
                                        </p:attrNameLst>
                                      </p:cBhvr>
                                      <p:to>
                                        <p:strVal val="visible"/>
                                      </p:to>
                                    </p:set>
                                    <p:animEffect transition="in" filter="wipe(up)">
                                      <p:cBhvr>
                                        <p:cTn id="159" dur="5000"/>
                                        <p:tgtEl>
                                          <p:spTgt spid="30">
                                            <p:txEl>
                                              <p:pRg st="6" end="6"/>
                                            </p:txEl>
                                          </p:spTgt>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1" fill="hold" grpId="0" nodeType="clickEffect">
                                  <p:stCondLst>
                                    <p:cond delay="0"/>
                                  </p:stCondLst>
                                  <p:childTnLst>
                                    <p:set>
                                      <p:cBhvr>
                                        <p:cTn id="163" dur="1" fill="hold">
                                          <p:stCondLst>
                                            <p:cond delay="0"/>
                                          </p:stCondLst>
                                        </p:cTn>
                                        <p:tgtEl>
                                          <p:spTgt spid="30">
                                            <p:txEl>
                                              <p:pRg st="7" end="7"/>
                                            </p:txEl>
                                          </p:spTgt>
                                        </p:tgtEl>
                                        <p:attrNameLst>
                                          <p:attrName>style.visibility</p:attrName>
                                        </p:attrNameLst>
                                      </p:cBhvr>
                                      <p:to>
                                        <p:strVal val="visible"/>
                                      </p:to>
                                    </p:set>
                                    <p:animEffect transition="in" filter="wipe(up)">
                                      <p:cBhvr>
                                        <p:cTn id="164" dur="5000"/>
                                        <p:tgtEl>
                                          <p:spTgt spid="30">
                                            <p:txEl>
                                              <p:pRg st="7" end="7"/>
                                            </p:txEl>
                                          </p:spTgt>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1" fill="hold" grpId="0" nodeType="clickEffect">
                                  <p:stCondLst>
                                    <p:cond delay="0"/>
                                  </p:stCondLst>
                                  <p:childTnLst>
                                    <p:set>
                                      <p:cBhvr>
                                        <p:cTn id="168" dur="1" fill="hold">
                                          <p:stCondLst>
                                            <p:cond delay="0"/>
                                          </p:stCondLst>
                                        </p:cTn>
                                        <p:tgtEl>
                                          <p:spTgt spid="30">
                                            <p:txEl>
                                              <p:pRg st="8" end="8"/>
                                            </p:txEl>
                                          </p:spTgt>
                                        </p:tgtEl>
                                        <p:attrNameLst>
                                          <p:attrName>style.visibility</p:attrName>
                                        </p:attrNameLst>
                                      </p:cBhvr>
                                      <p:to>
                                        <p:strVal val="visible"/>
                                      </p:to>
                                    </p:set>
                                    <p:animEffect transition="in" filter="wipe(up)">
                                      <p:cBhvr>
                                        <p:cTn id="169" dur="5000"/>
                                        <p:tgtEl>
                                          <p:spTgt spid="30">
                                            <p:txEl>
                                              <p:pRg st="8" end="8"/>
                                            </p:txEl>
                                          </p:spTgt>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1" fill="hold" grpId="0" nodeType="clickEffect">
                                  <p:stCondLst>
                                    <p:cond delay="0"/>
                                  </p:stCondLst>
                                  <p:childTnLst>
                                    <p:set>
                                      <p:cBhvr>
                                        <p:cTn id="173" dur="1" fill="hold">
                                          <p:stCondLst>
                                            <p:cond delay="0"/>
                                          </p:stCondLst>
                                        </p:cTn>
                                        <p:tgtEl>
                                          <p:spTgt spid="30">
                                            <p:txEl>
                                              <p:pRg st="9" end="9"/>
                                            </p:txEl>
                                          </p:spTgt>
                                        </p:tgtEl>
                                        <p:attrNameLst>
                                          <p:attrName>style.visibility</p:attrName>
                                        </p:attrNameLst>
                                      </p:cBhvr>
                                      <p:to>
                                        <p:strVal val="visible"/>
                                      </p:to>
                                    </p:set>
                                    <p:animEffect transition="in" filter="wipe(up)">
                                      <p:cBhvr>
                                        <p:cTn id="174" dur="5000"/>
                                        <p:tgtEl>
                                          <p:spTgt spid="30">
                                            <p:txEl>
                                              <p:pRg st="9" end="9"/>
                                            </p:txEl>
                                          </p:spTgt>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1" fill="hold" grpId="0" nodeType="clickEffect">
                                  <p:stCondLst>
                                    <p:cond delay="0"/>
                                  </p:stCondLst>
                                  <p:childTnLst>
                                    <p:set>
                                      <p:cBhvr>
                                        <p:cTn id="178" dur="1" fill="hold">
                                          <p:stCondLst>
                                            <p:cond delay="0"/>
                                          </p:stCondLst>
                                        </p:cTn>
                                        <p:tgtEl>
                                          <p:spTgt spid="53"/>
                                        </p:tgtEl>
                                        <p:attrNameLst>
                                          <p:attrName>style.visibility</p:attrName>
                                        </p:attrNameLst>
                                      </p:cBhvr>
                                      <p:to>
                                        <p:strVal val="visible"/>
                                      </p:to>
                                    </p:set>
                                    <p:animEffect transition="in" filter="wipe(up)">
                                      <p:cBhvr>
                                        <p:cTn id="179" dur="500"/>
                                        <p:tgtEl>
                                          <p:spTgt spid="53"/>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1" fill="hold" nodeType="clickEffect">
                                  <p:stCondLst>
                                    <p:cond delay="0"/>
                                  </p:stCondLst>
                                  <p:childTnLst>
                                    <p:set>
                                      <p:cBhvr>
                                        <p:cTn id="183" dur="1" fill="hold">
                                          <p:stCondLst>
                                            <p:cond delay="0"/>
                                          </p:stCondLst>
                                        </p:cTn>
                                        <p:tgtEl>
                                          <p:spTgt spid="54"/>
                                        </p:tgtEl>
                                        <p:attrNameLst>
                                          <p:attrName>style.visibility</p:attrName>
                                        </p:attrNameLst>
                                      </p:cBhvr>
                                      <p:to>
                                        <p:strVal val="visible"/>
                                      </p:to>
                                    </p:set>
                                    <p:animEffect transition="in" filter="wipe(up)">
                                      <p:cBhvr>
                                        <p:cTn id="184" dur="500"/>
                                        <p:tgtEl>
                                          <p:spTgt spid="54"/>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2" fill="hold" grpId="0" nodeType="clickEffect">
                                  <p:stCondLst>
                                    <p:cond delay="0"/>
                                  </p:stCondLst>
                                  <p:childTnLst>
                                    <p:set>
                                      <p:cBhvr>
                                        <p:cTn id="188" dur="1" fill="hold">
                                          <p:stCondLst>
                                            <p:cond delay="0"/>
                                          </p:stCondLst>
                                        </p:cTn>
                                        <p:tgtEl>
                                          <p:spTgt spid="69"/>
                                        </p:tgtEl>
                                        <p:attrNameLst>
                                          <p:attrName>style.visibility</p:attrName>
                                        </p:attrNameLst>
                                      </p:cBhvr>
                                      <p:to>
                                        <p:strVal val="visible"/>
                                      </p:to>
                                    </p:set>
                                    <p:animEffect transition="in" filter="wipe(right)">
                                      <p:cBhvr>
                                        <p:cTn id="189" dur="2000"/>
                                        <p:tgtEl>
                                          <p:spTgt spid="69"/>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2" fill="hold" grpId="0" nodeType="clickEffect">
                                  <p:stCondLst>
                                    <p:cond delay="0"/>
                                  </p:stCondLst>
                                  <p:childTnLst>
                                    <p:set>
                                      <p:cBhvr>
                                        <p:cTn id="193" dur="1" fill="hold">
                                          <p:stCondLst>
                                            <p:cond delay="0"/>
                                          </p:stCondLst>
                                        </p:cTn>
                                        <p:tgtEl>
                                          <p:spTgt spid="70"/>
                                        </p:tgtEl>
                                        <p:attrNameLst>
                                          <p:attrName>style.visibility</p:attrName>
                                        </p:attrNameLst>
                                      </p:cBhvr>
                                      <p:to>
                                        <p:strVal val="visible"/>
                                      </p:to>
                                    </p:set>
                                    <p:animEffect transition="in" filter="wipe(right)">
                                      <p:cBhvr>
                                        <p:cTn id="194" dur="2000"/>
                                        <p:tgtEl>
                                          <p:spTgt spid="70"/>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8" repeatCount="3000" fill="hold" grpId="0" nodeType="clickEffect">
                                  <p:stCondLst>
                                    <p:cond delay="0"/>
                                  </p:stCondLst>
                                  <p:childTnLst>
                                    <p:set>
                                      <p:cBhvr>
                                        <p:cTn id="198" dur="1" fill="hold">
                                          <p:stCondLst>
                                            <p:cond delay="0"/>
                                          </p:stCondLst>
                                        </p:cTn>
                                        <p:tgtEl>
                                          <p:spTgt spid="55"/>
                                        </p:tgtEl>
                                        <p:attrNameLst>
                                          <p:attrName>style.visibility</p:attrName>
                                        </p:attrNameLst>
                                      </p:cBhvr>
                                      <p:to>
                                        <p:strVal val="visible"/>
                                      </p:to>
                                    </p:set>
                                    <p:animEffect transition="in" filter="wipe(left)">
                                      <p:cBhvr>
                                        <p:cTn id="199" dur="500"/>
                                        <p:tgtEl>
                                          <p:spTgt spid="55"/>
                                        </p:tgtEl>
                                      </p:cBhvr>
                                    </p:animEffect>
                                  </p:childTnLst>
                                </p:cTn>
                              </p:par>
                            </p:childTnLst>
                          </p:cTn>
                        </p:par>
                        <p:par>
                          <p:cTn id="200" fill="hold">
                            <p:stCondLst>
                              <p:cond delay="1500"/>
                            </p:stCondLst>
                            <p:childTnLst>
                              <p:par>
                                <p:cTn id="201" presetID="22" presetClass="entr" presetSubtype="8" repeatCount="3000" fill="hold" grpId="0" nodeType="afterEffect">
                                  <p:stCondLst>
                                    <p:cond delay="0"/>
                                  </p:stCondLst>
                                  <p:childTnLst>
                                    <p:set>
                                      <p:cBhvr>
                                        <p:cTn id="202" dur="1" fill="hold">
                                          <p:stCondLst>
                                            <p:cond delay="0"/>
                                          </p:stCondLst>
                                        </p:cTn>
                                        <p:tgtEl>
                                          <p:spTgt spid="56"/>
                                        </p:tgtEl>
                                        <p:attrNameLst>
                                          <p:attrName>style.visibility</p:attrName>
                                        </p:attrNameLst>
                                      </p:cBhvr>
                                      <p:to>
                                        <p:strVal val="visible"/>
                                      </p:to>
                                    </p:set>
                                    <p:animEffect transition="in" filter="wipe(left)">
                                      <p:cBhvr>
                                        <p:cTn id="203" dur="500"/>
                                        <p:tgtEl>
                                          <p:spTgt spid="56"/>
                                        </p:tgtEl>
                                      </p:cBhvr>
                                    </p:animEffect>
                                  </p:childTnLst>
                                </p:cTn>
                              </p:par>
                            </p:childTnLst>
                          </p:cTn>
                        </p:par>
                      </p:childTnLst>
                    </p:cTn>
                  </p:par>
                  <p:par>
                    <p:cTn id="204" fill="hold">
                      <p:stCondLst>
                        <p:cond delay="indefinite"/>
                      </p:stCondLst>
                      <p:childTnLst>
                        <p:par>
                          <p:cTn id="205" fill="hold">
                            <p:stCondLst>
                              <p:cond delay="0"/>
                            </p:stCondLst>
                            <p:childTnLst>
                              <p:par>
                                <p:cTn id="206" presetID="22" presetClass="entr" presetSubtype="2" fill="hold" grpId="0" nodeType="clickEffect">
                                  <p:stCondLst>
                                    <p:cond delay="0"/>
                                  </p:stCondLst>
                                  <p:childTnLst>
                                    <p:set>
                                      <p:cBhvr>
                                        <p:cTn id="207" dur="1" fill="hold">
                                          <p:stCondLst>
                                            <p:cond delay="0"/>
                                          </p:stCondLst>
                                        </p:cTn>
                                        <p:tgtEl>
                                          <p:spTgt spid="71"/>
                                        </p:tgtEl>
                                        <p:attrNameLst>
                                          <p:attrName>style.visibility</p:attrName>
                                        </p:attrNameLst>
                                      </p:cBhvr>
                                      <p:to>
                                        <p:strVal val="visible"/>
                                      </p:to>
                                    </p:set>
                                    <p:animEffect transition="in" filter="wipe(right)">
                                      <p:cBhvr>
                                        <p:cTn id="208" dur="2000"/>
                                        <p:tgtEl>
                                          <p:spTgt spid="71"/>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8" repeatCount="3000" fill="hold" grpId="0" nodeType="clickEffect">
                                  <p:stCondLst>
                                    <p:cond delay="0"/>
                                  </p:stCondLst>
                                  <p:childTnLst>
                                    <p:set>
                                      <p:cBhvr>
                                        <p:cTn id="212" dur="1" fill="hold">
                                          <p:stCondLst>
                                            <p:cond delay="0"/>
                                          </p:stCondLst>
                                        </p:cTn>
                                        <p:tgtEl>
                                          <p:spTgt spid="57"/>
                                        </p:tgtEl>
                                        <p:attrNameLst>
                                          <p:attrName>style.visibility</p:attrName>
                                        </p:attrNameLst>
                                      </p:cBhvr>
                                      <p:to>
                                        <p:strVal val="visible"/>
                                      </p:to>
                                    </p:set>
                                    <p:animEffect transition="in" filter="wipe(left)">
                                      <p:cBhvr>
                                        <p:cTn id="213" dur="500"/>
                                        <p:tgtEl>
                                          <p:spTgt spid="57"/>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2" fill="hold" grpId="0" nodeType="clickEffect">
                                  <p:stCondLst>
                                    <p:cond delay="0"/>
                                  </p:stCondLst>
                                  <p:childTnLst>
                                    <p:set>
                                      <p:cBhvr>
                                        <p:cTn id="217" dur="1" fill="hold">
                                          <p:stCondLst>
                                            <p:cond delay="0"/>
                                          </p:stCondLst>
                                        </p:cTn>
                                        <p:tgtEl>
                                          <p:spTgt spid="72"/>
                                        </p:tgtEl>
                                        <p:attrNameLst>
                                          <p:attrName>style.visibility</p:attrName>
                                        </p:attrNameLst>
                                      </p:cBhvr>
                                      <p:to>
                                        <p:strVal val="visible"/>
                                      </p:to>
                                    </p:set>
                                    <p:animEffect transition="in" filter="wipe(right)">
                                      <p:cBhvr>
                                        <p:cTn id="218" dur="2000"/>
                                        <p:tgtEl>
                                          <p:spTgt spid="72"/>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8" repeatCount="3000" fill="hold" grpId="0" nodeType="clickEffect">
                                  <p:stCondLst>
                                    <p:cond delay="0"/>
                                  </p:stCondLst>
                                  <p:childTnLst>
                                    <p:set>
                                      <p:cBhvr>
                                        <p:cTn id="222" dur="1" fill="hold">
                                          <p:stCondLst>
                                            <p:cond delay="0"/>
                                          </p:stCondLst>
                                        </p:cTn>
                                        <p:tgtEl>
                                          <p:spTgt spid="58"/>
                                        </p:tgtEl>
                                        <p:attrNameLst>
                                          <p:attrName>style.visibility</p:attrName>
                                        </p:attrNameLst>
                                      </p:cBhvr>
                                      <p:to>
                                        <p:strVal val="visible"/>
                                      </p:to>
                                    </p:set>
                                    <p:animEffect transition="in" filter="wipe(left)">
                                      <p:cBhvr>
                                        <p:cTn id="223" dur="500"/>
                                        <p:tgtEl>
                                          <p:spTgt spid="58"/>
                                        </p:tgtEl>
                                      </p:cBhvr>
                                    </p:animEffect>
                                  </p:childTnLst>
                                </p:cTn>
                              </p:par>
                              <p:par>
                                <p:cTn id="224" presetID="22" presetClass="entr" presetSubtype="8" repeatCount="3000" fill="hold" grpId="0" nodeType="withEffect">
                                  <p:stCondLst>
                                    <p:cond delay="0"/>
                                  </p:stCondLst>
                                  <p:childTnLst>
                                    <p:set>
                                      <p:cBhvr>
                                        <p:cTn id="225" dur="1" fill="hold">
                                          <p:stCondLst>
                                            <p:cond delay="0"/>
                                          </p:stCondLst>
                                        </p:cTn>
                                        <p:tgtEl>
                                          <p:spTgt spid="59"/>
                                        </p:tgtEl>
                                        <p:attrNameLst>
                                          <p:attrName>style.visibility</p:attrName>
                                        </p:attrNameLst>
                                      </p:cBhvr>
                                      <p:to>
                                        <p:strVal val="visible"/>
                                      </p:to>
                                    </p:set>
                                    <p:animEffect transition="in" filter="wipe(left)">
                                      <p:cBhvr>
                                        <p:cTn id="226" dur="500"/>
                                        <p:tgtEl>
                                          <p:spTgt spid="59"/>
                                        </p:tgtEl>
                                      </p:cBhvr>
                                    </p:animEffect>
                                  </p:childTnLst>
                                </p:cTn>
                              </p:par>
                              <p:par>
                                <p:cTn id="227" presetID="22" presetClass="entr" presetSubtype="8" repeatCount="3000" fill="hold" grpId="0" nodeType="withEffect">
                                  <p:stCondLst>
                                    <p:cond delay="0"/>
                                  </p:stCondLst>
                                  <p:childTnLst>
                                    <p:set>
                                      <p:cBhvr>
                                        <p:cTn id="228" dur="1" fill="hold">
                                          <p:stCondLst>
                                            <p:cond delay="0"/>
                                          </p:stCondLst>
                                        </p:cTn>
                                        <p:tgtEl>
                                          <p:spTgt spid="60"/>
                                        </p:tgtEl>
                                        <p:attrNameLst>
                                          <p:attrName>style.visibility</p:attrName>
                                        </p:attrNameLst>
                                      </p:cBhvr>
                                      <p:to>
                                        <p:strVal val="visible"/>
                                      </p:to>
                                    </p:set>
                                    <p:animEffect transition="in" filter="wipe(left)">
                                      <p:cBhvr>
                                        <p:cTn id="229" dur="500"/>
                                        <p:tgtEl>
                                          <p:spTgt spid="60"/>
                                        </p:tgtEl>
                                      </p:cBhvr>
                                    </p:animEffect>
                                  </p:childTnLst>
                                </p:cTn>
                              </p:par>
                              <p:par>
                                <p:cTn id="230" presetID="22" presetClass="entr" presetSubtype="8" repeatCount="3000" fill="hold" grpId="0" nodeType="withEffect">
                                  <p:stCondLst>
                                    <p:cond delay="0"/>
                                  </p:stCondLst>
                                  <p:childTnLst>
                                    <p:set>
                                      <p:cBhvr>
                                        <p:cTn id="231" dur="1" fill="hold">
                                          <p:stCondLst>
                                            <p:cond delay="0"/>
                                          </p:stCondLst>
                                        </p:cTn>
                                        <p:tgtEl>
                                          <p:spTgt spid="61"/>
                                        </p:tgtEl>
                                        <p:attrNameLst>
                                          <p:attrName>style.visibility</p:attrName>
                                        </p:attrNameLst>
                                      </p:cBhvr>
                                      <p:to>
                                        <p:strVal val="visible"/>
                                      </p:to>
                                    </p:set>
                                    <p:animEffect transition="in" filter="wipe(left)">
                                      <p:cBhvr>
                                        <p:cTn id="232" dur="500"/>
                                        <p:tgtEl>
                                          <p:spTgt spid="61"/>
                                        </p:tgtEl>
                                      </p:cBhvr>
                                    </p:animEffect>
                                  </p:childTnLst>
                                </p:cTn>
                              </p:par>
                              <p:par>
                                <p:cTn id="233" presetID="22" presetClass="entr" presetSubtype="8" repeatCount="3000" fill="hold" grpId="0" nodeType="withEffect">
                                  <p:stCondLst>
                                    <p:cond delay="0"/>
                                  </p:stCondLst>
                                  <p:childTnLst>
                                    <p:set>
                                      <p:cBhvr>
                                        <p:cTn id="234" dur="1" fill="hold">
                                          <p:stCondLst>
                                            <p:cond delay="0"/>
                                          </p:stCondLst>
                                        </p:cTn>
                                        <p:tgtEl>
                                          <p:spTgt spid="62"/>
                                        </p:tgtEl>
                                        <p:attrNameLst>
                                          <p:attrName>style.visibility</p:attrName>
                                        </p:attrNameLst>
                                      </p:cBhvr>
                                      <p:to>
                                        <p:strVal val="visible"/>
                                      </p:to>
                                    </p:set>
                                    <p:animEffect transition="in" filter="wipe(left)">
                                      <p:cBhvr>
                                        <p:cTn id="235" dur="500"/>
                                        <p:tgtEl>
                                          <p:spTgt spid="62"/>
                                        </p:tgtEl>
                                      </p:cBhvr>
                                    </p:animEffect>
                                  </p:childTnLst>
                                </p:cTn>
                              </p:par>
                              <p:par>
                                <p:cTn id="236" presetID="22" presetClass="entr" presetSubtype="8" repeatCount="3000" fill="hold" grpId="0" nodeType="withEffect">
                                  <p:stCondLst>
                                    <p:cond delay="0"/>
                                  </p:stCondLst>
                                  <p:childTnLst>
                                    <p:set>
                                      <p:cBhvr>
                                        <p:cTn id="237" dur="1" fill="hold">
                                          <p:stCondLst>
                                            <p:cond delay="0"/>
                                          </p:stCondLst>
                                        </p:cTn>
                                        <p:tgtEl>
                                          <p:spTgt spid="63"/>
                                        </p:tgtEl>
                                        <p:attrNameLst>
                                          <p:attrName>style.visibility</p:attrName>
                                        </p:attrNameLst>
                                      </p:cBhvr>
                                      <p:to>
                                        <p:strVal val="visible"/>
                                      </p:to>
                                    </p:set>
                                    <p:animEffect transition="in" filter="wipe(left)">
                                      <p:cBhvr>
                                        <p:cTn id="238" dur="500"/>
                                        <p:tgtEl>
                                          <p:spTgt spid="63"/>
                                        </p:tgtEl>
                                      </p:cBhvr>
                                    </p:animEffect>
                                  </p:childTnLst>
                                </p:cTn>
                              </p:par>
                              <p:par>
                                <p:cTn id="239" presetID="22" presetClass="entr" presetSubtype="2" repeatCount="3000" fill="hold" grpId="0" nodeType="withEffect">
                                  <p:stCondLst>
                                    <p:cond delay="0"/>
                                  </p:stCondLst>
                                  <p:childTnLst>
                                    <p:set>
                                      <p:cBhvr>
                                        <p:cTn id="240" dur="1" fill="hold">
                                          <p:stCondLst>
                                            <p:cond delay="0"/>
                                          </p:stCondLst>
                                        </p:cTn>
                                        <p:tgtEl>
                                          <p:spTgt spid="64"/>
                                        </p:tgtEl>
                                        <p:attrNameLst>
                                          <p:attrName>style.visibility</p:attrName>
                                        </p:attrNameLst>
                                      </p:cBhvr>
                                      <p:to>
                                        <p:strVal val="visible"/>
                                      </p:to>
                                    </p:set>
                                    <p:animEffect transition="in" filter="wipe(right)">
                                      <p:cBhvr>
                                        <p:cTn id="241" dur="500"/>
                                        <p:tgtEl>
                                          <p:spTgt spid="64"/>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2" fill="hold" grpId="0" nodeType="clickEffect">
                                  <p:stCondLst>
                                    <p:cond delay="0"/>
                                  </p:stCondLst>
                                  <p:childTnLst>
                                    <p:set>
                                      <p:cBhvr>
                                        <p:cTn id="245" dur="1" fill="hold">
                                          <p:stCondLst>
                                            <p:cond delay="0"/>
                                          </p:stCondLst>
                                        </p:cTn>
                                        <p:tgtEl>
                                          <p:spTgt spid="73"/>
                                        </p:tgtEl>
                                        <p:attrNameLst>
                                          <p:attrName>style.visibility</p:attrName>
                                        </p:attrNameLst>
                                      </p:cBhvr>
                                      <p:to>
                                        <p:strVal val="visible"/>
                                      </p:to>
                                    </p:set>
                                    <p:animEffect transition="in" filter="wipe(right)">
                                      <p:cBhvr>
                                        <p:cTn id="246" dur="2000"/>
                                        <p:tgtEl>
                                          <p:spTgt spid="73"/>
                                        </p:tgtEl>
                                      </p:cBhvr>
                                    </p:animEffect>
                                  </p:childTnLst>
                                </p:cTn>
                              </p:par>
                            </p:childTnLst>
                          </p:cTn>
                        </p:par>
                      </p:childTnLst>
                    </p:cTn>
                  </p:par>
                  <p:par>
                    <p:cTn id="247" fill="hold">
                      <p:stCondLst>
                        <p:cond delay="indefinite"/>
                      </p:stCondLst>
                      <p:childTnLst>
                        <p:par>
                          <p:cTn id="248" fill="hold">
                            <p:stCondLst>
                              <p:cond delay="0"/>
                            </p:stCondLst>
                            <p:childTnLst>
                              <p:par>
                                <p:cTn id="249" presetID="22" presetClass="entr" presetSubtype="8" repeatCount="3000" fill="hold" grpId="0" nodeType="clickEffect">
                                  <p:stCondLst>
                                    <p:cond delay="0"/>
                                  </p:stCondLst>
                                  <p:childTnLst>
                                    <p:set>
                                      <p:cBhvr>
                                        <p:cTn id="250" dur="1" fill="hold">
                                          <p:stCondLst>
                                            <p:cond delay="0"/>
                                          </p:stCondLst>
                                        </p:cTn>
                                        <p:tgtEl>
                                          <p:spTgt spid="65"/>
                                        </p:tgtEl>
                                        <p:attrNameLst>
                                          <p:attrName>style.visibility</p:attrName>
                                        </p:attrNameLst>
                                      </p:cBhvr>
                                      <p:to>
                                        <p:strVal val="visible"/>
                                      </p:to>
                                    </p:set>
                                    <p:animEffect transition="in" filter="wipe(left)">
                                      <p:cBhvr>
                                        <p:cTn id="251" dur="500"/>
                                        <p:tgtEl>
                                          <p:spTgt spid="65"/>
                                        </p:tgtEl>
                                      </p:cBhvr>
                                    </p:animEffect>
                                  </p:childTnLst>
                                </p:cTn>
                              </p:par>
                              <p:par>
                                <p:cTn id="252" presetID="22" presetClass="entr" presetSubtype="2" repeatCount="3000" fill="hold" grpId="0" nodeType="withEffect">
                                  <p:stCondLst>
                                    <p:cond delay="0"/>
                                  </p:stCondLst>
                                  <p:childTnLst>
                                    <p:set>
                                      <p:cBhvr>
                                        <p:cTn id="253" dur="1" fill="hold">
                                          <p:stCondLst>
                                            <p:cond delay="0"/>
                                          </p:stCondLst>
                                        </p:cTn>
                                        <p:tgtEl>
                                          <p:spTgt spid="66"/>
                                        </p:tgtEl>
                                        <p:attrNameLst>
                                          <p:attrName>style.visibility</p:attrName>
                                        </p:attrNameLst>
                                      </p:cBhvr>
                                      <p:to>
                                        <p:strVal val="visible"/>
                                      </p:to>
                                    </p:set>
                                    <p:animEffect transition="in" filter="wipe(right)">
                                      <p:cBhvr>
                                        <p:cTn id="254" dur="500"/>
                                        <p:tgtEl>
                                          <p:spTgt spid="66"/>
                                        </p:tgtEl>
                                      </p:cBhvr>
                                    </p:animEffect>
                                  </p:childTnLst>
                                </p:cTn>
                              </p:par>
                            </p:childTnLst>
                          </p:cTn>
                        </p:par>
                      </p:childTnLst>
                    </p:cTn>
                  </p:par>
                  <p:par>
                    <p:cTn id="255" fill="hold">
                      <p:stCondLst>
                        <p:cond delay="indefinite"/>
                      </p:stCondLst>
                      <p:childTnLst>
                        <p:par>
                          <p:cTn id="256" fill="hold">
                            <p:stCondLst>
                              <p:cond delay="0"/>
                            </p:stCondLst>
                            <p:childTnLst>
                              <p:par>
                                <p:cTn id="257" presetID="22" presetClass="entr" presetSubtype="2" fill="hold" grpId="0" nodeType="clickEffect">
                                  <p:stCondLst>
                                    <p:cond delay="0"/>
                                  </p:stCondLst>
                                  <p:childTnLst>
                                    <p:set>
                                      <p:cBhvr>
                                        <p:cTn id="258" dur="1" fill="hold">
                                          <p:stCondLst>
                                            <p:cond delay="0"/>
                                          </p:stCondLst>
                                        </p:cTn>
                                        <p:tgtEl>
                                          <p:spTgt spid="74"/>
                                        </p:tgtEl>
                                        <p:attrNameLst>
                                          <p:attrName>style.visibility</p:attrName>
                                        </p:attrNameLst>
                                      </p:cBhvr>
                                      <p:to>
                                        <p:strVal val="visible"/>
                                      </p:to>
                                    </p:set>
                                    <p:animEffect transition="in" filter="wipe(right)">
                                      <p:cBhvr>
                                        <p:cTn id="259" dur="2000"/>
                                        <p:tgtEl>
                                          <p:spTgt spid="74"/>
                                        </p:tgtEl>
                                      </p:cBhvr>
                                    </p:animEffect>
                                  </p:childTnLst>
                                </p:cTn>
                              </p:par>
                            </p:childTnLst>
                          </p:cTn>
                        </p:par>
                      </p:childTnLst>
                    </p:cTn>
                  </p:par>
                  <p:par>
                    <p:cTn id="260" fill="hold">
                      <p:stCondLst>
                        <p:cond delay="indefinite"/>
                      </p:stCondLst>
                      <p:childTnLst>
                        <p:par>
                          <p:cTn id="261" fill="hold">
                            <p:stCondLst>
                              <p:cond delay="0"/>
                            </p:stCondLst>
                            <p:childTnLst>
                              <p:par>
                                <p:cTn id="262" presetID="22" presetClass="entr" presetSubtype="1" repeatCount="3000" fill="hold" grpId="0" nodeType="clickEffect">
                                  <p:stCondLst>
                                    <p:cond delay="0"/>
                                  </p:stCondLst>
                                  <p:childTnLst>
                                    <p:set>
                                      <p:cBhvr>
                                        <p:cTn id="263" dur="1" fill="hold">
                                          <p:stCondLst>
                                            <p:cond delay="0"/>
                                          </p:stCondLst>
                                        </p:cTn>
                                        <p:tgtEl>
                                          <p:spTgt spid="67"/>
                                        </p:tgtEl>
                                        <p:attrNameLst>
                                          <p:attrName>style.visibility</p:attrName>
                                        </p:attrNameLst>
                                      </p:cBhvr>
                                      <p:to>
                                        <p:strVal val="visible"/>
                                      </p:to>
                                    </p:set>
                                    <p:animEffect transition="in" filter="wipe(up)">
                                      <p:cBhvr>
                                        <p:cTn id="264" dur="500"/>
                                        <p:tgtEl>
                                          <p:spTgt spid="67"/>
                                        </p:tgtEl>
                                      </p:cBhvr>
                                    </p:animEffect>
                                  </p:childTnLst>
                                </p:cTn>
                              </p:par>
                              <p:par>
                                <p:cTn id="265" presetID="22" presetClass="entr" presetSubtype="1" repeatCount="3000" fill="hold" grpId="0" nodeType="withEffect">
                                  <p:stCondLst>
                                    <p:cond delay="0"/>
                                  </p:stCondLst>
                                  <p:childTnLst>
                                    <p:set>
                                      <p:cBhvr>
                                        <p:cTn id="266" dur="1" fill="hold">
                                          <p:stCondLst>
                                            <p:cond delay="0"/>
                                          </p:stCondLst>
                                        </p:cTn>
                                        <p:tgtEl>
                                          <p:spTgt spid="68"/>
                                        </p:tgtEl>
                                        <p:attrNameLst>
                                          <p:attrName>style.visibility</p:attrName>
                                        </p:attrNameLst>
                                      </p:cBhvr>
                                      <p:to>
                                        <p:strVal val="visible"/>
                                      </p:to>
                                    </p:set>
                                    <p:animEffect transition="in" filter="wipe(up)">
                                      <p:cBhvr>
                                        <p:cTn id="267" dur="500"/>
                                        <p:tgtEl>
                                          <p:spTgt spid="68"/>
                                        </p:tgtEl>
                                      </p:cBhvr>
                                    </p:animEffect>
                                  </p:childTnLst>
                                </p:cTn>
                              </p:par>
                              <p:par>
                                <p:cTn id="268" presetID="22" presetClass="entr" presetSubtype="2" fill="hold" nodeType="withEffect">
                                  <p:stCondLst>
                                    <p:cond delay="0"/>
                                  </p:stCondLst>
                                  <p:childTnLst>
                                    <p:set>
                                      <p:cBhvr>
                                        <p:cTn id="269" dur="1" fill="hold">
                                          <p:stCondLst>
                                            <p:cond delay="0"/>
                                          </p:stCondLst>
                                        </p:cTn>
                                        <p:tgtEl>
                                          <p:spTgt spid="75"/>
                                        </p:tgtEl>
                                        <p:attrNameLst>
                                          <p:attrName>style.visibility</p:attrName>
                                        </p:attrNameLst>
                                      </p:cBhvr>
                                      <p:to>
                                        <p:strVal val="visible"/>
                                      </p:to>
                                    </p:set>
                                    <p:animEffect transition="in" filter="wipe(right)">
                                      <p:cBhvr>
                                        <p:cTn id="27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11" grpId="0" animBg="1"/>
      <p:bldP spid="12" grpId="0" animBg="1"/>
      <p:bldP spid="13" grpId="0" animBg="1"/>
      <p:bldP spid="14" grpId="0" animBg="1"/>
      <p:bldP spid="15"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build="p" animBg="1"/>
      <p:bldP spid="53"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style>
          <a:lnRef idx="0">
            <a:schemeClr val="accent1"/>
          </a:lnRef>
          <a:fillRef idx="3">
            <a:schemeClr val="accent1"/>
          </a:fillRef>
          <a:effectRef idx="3">
            <a:schemeClr val="accent1"/>
          </a:effectRef>
          <a:fontRef idx="minor">
            <a:schemeClr val="lt1"/>
          </a:fontRef>
        </p:style>
        <p:txBody>
          <a:bodyPr>
            <a:normAutofit fontScale="90000"/>
          </a:bodyPr>
          <a:lstStyle/>
          <a:p>
            <a:r>
              <a:rPr lang="fa-IR" b="1" dirty="0"/>
              <a:t>اسامی اعضاء کمیته علمی کووید- </a:t>
            </a:r>
            <a:r>
              <a:rPr lang="fa-IR" b="1" dirty="0" smtClean="0"/>
              <a:t>۱۹ </a:t>
            </a:r>
            <a:r>
              <a:rPr lang="fa-IR" b="1" dirty="0"/>
              <a:t>که در به روز رسانی این نسخه شرکت داشته </a:t>
            </a:r>
            <a:r>
              <a:rPr lang="fa-IR" b="1" dirty="0" smtClean="0"/>
              <a:t>اند</a:t>
            </a:r>
            <a:endParaRPr lang="en-US" dirty="0"/>
          </a:p>
        </p:txBody>
      </p:sp>
      <p:sp>
        <p:nvSpPr>
          <p:cNvPr id="3" name="Content Placeholder 2"/>
          <p:cNvSpPr>
            <a:spLocks noGrp="1"/>
          </p:cNvSpPr>
          <p:nvPr>
            <p:ph idx="1"/>
          </p:nvPr>
        </p:nvSpPr>
        <p:spPr>
          <a:xfrm>
            <a:off x="381000" y="1219200"/>
            <a:ext cx="8382000" cy="5181600"/>
          </a:xfrm>
        </p:spPr>
        <p:style>
          <a:lnRef idx="1">
            <a:schemeClr val="accent1"/>
          </a:lnRef>
          <a:fillRef idx="2">
            <a:schemeClr val="accent1"/>
          </a:fillRef>
          <a:effectRef idx="1">
            <a:schemeClr val="accent1"/>
          </a:effectRef>
          <a:fontRef idx="minor">
            <a:schemeClr val="dk1"/>
          </a:fontRef>
        </p:style>
        <p:txBody>
          <a:bodyPr>
            <a:noAutofit/>
          </a:bodyPr>
          <a:lstStyle/>
          <a:p>
            <a:pPr marL="0" indent="0" algn="just" rtl="1">
              <a:buNone/>
            </a:pPr>
            <a:r>
              <a:rPr lang="fa-IR" sz="2000" b="1" dirty="0"/>
              <a:t>دکتر سید تقی ابطحی. دکتر فرزانه اشرفی. دکتر بیژن ایرج، دکتر علی بیداری. دکتر علیرضا بیگلری.دکتر محمد </a:t>
            </a:r>
            <a:r>
              <a:rPr lang="fa-IR" sz="2000" b="1" dirty="0" smtClean="0"/>
              <a:t>تقی بیگ </a:t>
            </a:r>
            <a:r>
              <a:rPr lang="fa-IR" sz="2000" b="1" dirty="0"/>
              <a:t>محمدی . دکتر مهین پورعبدالله تنکابنی. دکتر مهدی پیغمبری. دکتر قاسم جان بابایی. دکتر حمیدرضا جماعتی</a:t>
            </a:r>
            <a:r>
              <a:rPr lang="fa-IR" sz="2000" b="1" dirty="0" smtClean="0"/>
              <a:t>. دکتر </a:t>
            </a:r>
            <a:r>
              <a:rPr lang="fa-IR" sz="2000" b="1" dirty="0"/>
              <a:t>محبوبه حاج عبدالباقی. دکتر حمید رضا خانکه. دکتر حسین خلیلی. دکتر علی دباغ. دکتر سید علی </a:t>
            </a:r>
            <a:r>
              <a:rPr lang="fa-IR" sz="2000" b="1" dirty="0" smtClean="0"/>
              <a:t>دهقان منشادی</a:t>
            </a:r>
            <a:r>
              <a:rPr lang="fa-IR" sz="2000" b="1" dirty="0"/>
              <a:t>. دکتر فرشید رضایی. دکتر علیرضا رئیسی. دکتر رامین سامی، دکتر سیامک سمیعی. دکتر شروین شکوهی</a:t>
            </a:r>
            <a:r>
              <a:rPr lang="fa-IR" sz="2000" b="1" dirty="0" smtClean="0"/>
              <a:t>. دکتر </a:t>
            </a:r>
            <a:r>
              <a:rPr lang="fa-IR" sz="2000" b="1" dirty="0"/>
              <a:t>جعفر صادق تبریزی. دکتر محمد رضا صالحی .دکتر مرتضی صانعی طاهری. دکتر محمد تقی طالبیان. </a:t>
            </a:r>
            <a:r>
              <a:rPr lang="fa-IR" sz="2000" b="1" dirty="0" smtClean="0"/>
              <a:t>دکتر کتایون </a:t>
            </a:r>
            <a:r>
              <a:rPr lang="fa-IR" sz="2000" b="1" dirty="0"/>
              <a:t>طایری. دکتر پیام طبرسی. دکتر نسرین عباسی. دکتر حمید عمادی کوچک. دکتر بهزاد عین الهی. دکتر </a:t>
            </a:r>
            <a:r>
              <a:rPr lang="fa-IR" sz="2000" b="1" dirty="0" smtClean="0"/>
              <a:t>مهیار غفوری</a:t>
            </a:r>
            <a:r>
              <a:rPr lang="fa-IR" sz="2000" b="1" dirty="0"/>
              <a:t>. دکتر سامرند فتاح قاضی. دکتر مصطفی قانعی. دکتر عبدالله کریمی. دکتر عبدالخاق کشاورزی. دکتر رضا </a:t>
            </a:r>
            <a:r>
              <a:rPr lang="fa-IR" sz="2000" b="1" dirty="0" smtClean="0"/>
              <a:t>گل پیرا</a:t>
            </a:r>
            <a:r>
              <a:rPr lang="fa-IR" sz="2000" b="1" dirty="0"/>
              <a:t>. دکتر محمد مهدی گویا. دکتر مینو محرز. دکتر مجید مختاری. دکتر طلعت مختاری آزاد. دکتر مسعود مردانی</a:t>
            </a:r>
            <a:r>
              <a:rPr lang="fa-IR" sz="2000" b="1" dirty="0" smtClean="0"/>
              <a:t>. دکتر </a:t>
            </a:r>
            <a:r>
              <a:rPr lang="fa-IR" sz="2000" b="1" dirty="0"/>
              <a:t>محمدرضا مسجدی. دکتر رضا ملک زاده. دکتر سید علیرضا ناجی. دکتر هنگامه نامداری تبار. دکتر فریدون نوحی</a:t>
            </a:r>
            <a:r>
              <a:rPr lang="fa-IR" sz="2000" b="1" dirty="0" smtClean="0"/>
              <a:t>. دکتر </a:t>
            </a:r>
            <a:r>
              <a:rPr lang="fa-IR" sz="2000" b="1" dirty="0"/>
              <a:t>احمد علی نور بالا. دکتر محمدرضا هاشمیان. دکتر داوود یادگاری نیا. دکتر محمد تقی یاسمی</a:t>
            </a:r>
            <a:r>
              <a:rPr lang="fa-IR" sz="2400" b="1" dirty="0"/>
              <a:t>.</a:t>
            </a:r>
            <a:endParaRPr lang="en-US" sz="2400" b="1" dirty="0"/>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54</a:t>
            </a:fld>
            <a:endParaRPr lang="en-US"/>
          </a:p>
        </p:txBody>
      </p:sp>
      <p:grpSp>
        <p:nvGrpSpPr>
          <p:cNvPr id="7" name="Group 6"/>
          <p:cNvGrpSpPr/>
          <p:nvPr/>
        </p:nvGrpSpPr>
        <p:grpSpPr>
          <a:xfrm>
            <a:off x="8305800" y="228600"/>
            <a:ext cx="838200" cy="838200"/>
            <a:chOff x="7010400" y="5638800"/>
            <a:chExt cx="838200" cy="838200"/>
          </a:xfrm>
        </p:grpSpPr>
        <p:sp>
          <p:nvSpPr>
            <p:cNvPr id="8" name="Down Arrow 7">
              <a:hlinkClick r:id="" action="ppaction://hlinkshowjump?jump=nextslide"/>
            </p:cNvPr>
            <p:cNvSpPr/>
            <p:nvPr/>
          </p:nvSpPr>
          <p:spPr>
            <a:xfrm>
              <a:off x="7239000" y="6096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ight Arrow 8">
              <a:hlinkClick r:id="" action="ppaction://hlinkshowjump?jump=firstslide"/>
            </p:cNvPr>
            <p:cNvSpPr/>
            <p:nvPr/>
          </p:nvSpPr>
          <p:spPr>
            <a:xfrm>
              <a:off x="74676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Right Arrow 9">
              <a:hlinkClick r:id="rId2" action="ppaction://hlinksldjump"/>
            </p:cNvPr>
            <p:cNvSpPr/>
            <p:nvPr/>
          </p:nvSpPr>
          <p:spPr>
            <a:xfrm flipH="1">
              <a:off x="70104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Down Arrow 10">
              <a:hlinkClick r:id="" action="ppaction://hlinkshowjump?jump=previousslide"/>
            </p:cNvPr>
            <p:cNvSpPr/>
            <p:nvPr/>
          </p:nvSpPr>
          <p:spPr>
            <a:xfrm flipV="1">
              <a:off x="7239000" y="5638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30181426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6869668" cy="715962"/>
          </a:xfrm>
        </p:spPr>
        <p:style>
          <a:lnRef idx="0">
            <a:schemeClr val="accent5"/>
          </a:lnRef>
          <a:fillRef idx="3">
            <a:schemeClr val="accent5"/>
          </a:fillRef>
          <a:effectRef idx="3">
            <a:schemeClr val="accent5"/>
          </a:effectRef>
          <a:fontRef idx="minor">
            <a:schemeClr val="lt1"/>
          </a:fontRef>
        </p:style>
        <p:txBody>
          <a:bodyPr>
            <a:normAutofit/>
          </a:bodyPr>
          <a:lstStyle/>
          <a:p>
            <a:r>
              <a:rPr lang="fa-IR" sz="3600" b="1" dirty="0"/>
              <a:t>ضمن تشکر از کارشناسان وزارت بهداشت</a:t>
            </a:r>
            <a:endParaRPr lang="en-US" sz="3600" dirty="0"/>
          </a:p>
        </p:txBody>
      </p:sp>
      <p:sp>
        <p:nvSpPr>
          <p:cNvPr id="3" name="Content Placeholder 2"/>
          <p:cNvSpPr>
            <a:spLocks noGrp="1"/>
          </p:cNvSpPr>
          <p:nvPr>
            <p:ph idx="1"/>
          </p:nvPr>
        </p:nvSpPr>
        <p:spPr>
          <a:xfrm>
            <a:off x="228600" y="914400"/>
            <a:ext cx="8686800" cy="5410200"/>
          </a:xfrm>
        </p:spPr>
        <p:style>
          <a:lnRef idx="1">
            <a:schemeClr val="accent5"/>
          </a:lnRef>
          <a:fillRef idx="2">
            <a:schemeClr val="accent5"/>
          </a:fillRef>
          <a:effectRef idx="1">
            <a:schemeClr val="accent5"/>
          </a:effectRef>
          <a:fontRef idx="minor">
            <a:schemeClr val="dk1"/>
          </a:fontRef>
        </p:style>
        <p:txBody>
          <a:bodyPr>
            <a:normAutofit fontScale="85000" lnSpcReduction="10000"/>
          </a:bodyPr>
          <a:lstStyle/>
          <a:p>
            <a:pPr algn="r" rtl="1"/>
            <a:r>
              <a:rPr lang="fa-IR" dirty="0" smtClean="0"/>
              <a:t>دکتر </a:t>
            </a:r>
            <a:r>
              <a:rPr lang="fa-IR" dirty="0"/>
              <a:t>بهزاد امیری. دکتر پیمان پرچمی. لیلا حسینی. دکترمریم خیری . دکتر محمد نصر دادرس.دکتر محمد زینلی</a:t>
            </a:r>
            <a:r>
              <a:rPr lang="fa-IR" dirty="0" smtClean="0"/>
              <a:t>.</a:t>
            </a:r>
            <a:r>
              <a:rPr lang="en-US" dirty="0" smtClean="0"/>
              <a:t> </a:t>
            </a:r>
            <a:r>
              <a:rPr lang="fa-IR" dirty="0" smtClean="0"/>
              <a:t>دکتر </a:t>
            </a:r>
            <a:r>
              <a:rPr lang="fa-IR" dirty="0"/>
              <a:t>محمد رضا شیرزادی. دکتر مرجان قطبی. دکتر مریم مسعودی فر. دکتر فرناز مستوفیان .دکتر محمدرضا </a:t>
            </a:r>
            <a:r>
              <a:rPr lang="fa-IR" dirty="0" smtClean="0"/>
              <a:t>منتظر</a:t>
            </a:r>
            <a:r>
              <a:rPr lang="en-US" dirty="0" smtClean="0"/>
              <a:t> </a:t>
            </a:r>
            <a:r>
              <a:rPr lang="fa-IR" dirty="0" smtClean="0"/>
              <a:t>خراسان</a:t>
            </a:r>
            <a:r>
              <a:rPr lang="fa-IR" dirty="0"/>
              <a:t>. مهندس عباس نوروزی نژاد. دکتر پیمان همتی</a:t>
            </a:r>
          </a:p>
          <a:p>
            <a:pPr algn="r" rtl="1"/>
            <a:r>
              <a:rPr lang="fa-IR" dirty="0" smtClean="0"/>
              <a:t>دکتر </a:t>
            </a:r>
            <a:r>
              <a:rPr lang="fa-IR" dirty="0"/>
              <a:t>اسماعیل ایدنی. دکتر کیهان آزادمنش. دکتر علی پیرصالحی. دکتر مصطفی جوانیان. دکتر سید جلیل حسینی</a:t>
            </a:r>
            <a:r>
              <a:rPr lang="fa-IR" dirty="0" smtClean="0"/>
              <a:t>.</a:t>
            </a:r>
            <a:r>
              <a:rPr lang="en-US" dirty="0" smtClean="0"/>
              <a:t> </a:t>
            </a:r>
            <a:r>
              <a:rPr lang="fa-IR" dirty="0" smtClean="0"/>
              <a:t>مریم </a:t>
            </a:r>
            <a:r>
              <a:rPr lang="fa-IR" dirty="0"/>
              <a:t>حضرتی. آبتین حیدرزاده. دکتر مهرناز خیراندیش. دکتر فرزانه داستان. دکتر مریم رسولی. دکتر مهرناز </a:t>
            </a:r>
            <a:r>
              <a:rPr lang="fa-IR" dirty="0" smtClean="0"/>
              <a:t>رسولی</a:t>
            </a:r>
            <a:r>
              <a:rPr lang="en-US" dirty="0" smtClean="0"/>
              <a:t> </a:t>
            </a:r>
            <a:r>
              <a:rPr lang="fa-IR" dirty="0" smtClean="0"/>
              <a:t>نژاد</a:t>
            </a:r>
            <a:r>
              <a:rPr lang="fa-IR" dirty="0"/>
              <a:t>. دکتر سید سجاد رضوی. دکتر علیرضا سلیمی. دکتر حمید سوری. دکتر محسن شتی. دکتر مجتبی صحت. </a:t>
            </a:r>
            <a:r>
              <a:rPr lang="fa-IR" dirty="0" smtClean="0"/>
              <a:t>دکتر</a:t>
            </a:r>
            <a:r>
              <a:rPr lang="en-US" dirty="0" smtClean="0"/>
              <a:t> </a:t>
            </a:r>
            <a:r>
              <a:rPr lang="fa-IR" dirty="0" smtClean="0"/>
              <a:t>مهشید </a:t>
            </a:r>
            <a:r>
              <a:rPr lang="fa-IR" dirty="0"/>
              <a:t>طالبی طاهر. دکتر شهرام علمداری. دکتر بهروز فرزانگان. دکتر علی مجیدپور. دکتر علیرضا مصداقی نیا. </a:t>
            </a:r>
            <a:r>
              <a:rPr lang="fa-IR" dirty="0" smtClean="0"/>
              <a:t>دکتر</a:t>
            </a:r>
            <a:r>
              <a:rPr lang="en-US" dirty="0" smtClean="0"/>
              <a:t> </a:t>
            </a:r>
            <a:r>
              <a:rPr lang="fa-IR" dirty="0" smtClean="0"/>
              <a:t>احسان </a:t>
            </a:r>
            <a:r>
              <a:rPr lang="fa-IR" dirty="0"/>
              <a:t>مصطفوی. دکتر ناهید میرزایی تیرآبادی. دکتر سید محمود مسیحا هاشمی. دکتر محمود نبوی. دکتر </a:t>
            </a:r>
            <a:r>
              <a:rPr lang="fa-IR" dirty="0" smtClean="0"/>
              <a:t>کاظم</a:t>
            </a:r>
            <a:r>
              <a:rPr lang="en-US" dirty="0" smtClean="0"/>
              <a:t> </a:t>
            </a:r>
            <a:r>
              <a:rPr lang="fa-IR" dirty="0" smtClean="0"/>
              <a:t>ندافی</a:t>
            </a:r>
            <a:r>
              <a:rPr lang="fa-IR" dirty="0"/>
              <a:t>. دکتر مجتبی نکوقدم. دکتر کورش هلاکویی. دکتر انسیه واحدی. دکتر حسن واعظی.</a:t>
            </a:r>
            <a:endParaRPr lang="en-US" dirty="0"/>
          </a:p>
        </p:txBody>
      </p:sp>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6" name="Slide Number Placeholder 5"/>
          <p:cNvSpPr>
            <a:spLocks noGrp="1"/>
          </p:cNvSpPr>
          <p:nvPr>
            <p:ph type="sldNum" sz="quarter" idx="12"/>
          </p:nvPr>
        </p:nvSpPr>
        <p:spPr/>
        <p:txBody>
          <a:bodyPr/>
          <a:lstStyle/>
          <a:p>
            <a:fld id="{2E25CA67-43F9-4FEB-A8A9-79087773B078}" type="slidenum">
              <a:rPr lang="en-US" smtClean="0"/>
              <a:pPr/>
              <a:t>55</a:t>
            </a:fld>
            <a:endParaRPr lang="en-US"/>
          </a:p>
        </p:txBody>
      </p:sp>
      <p:grpSp>
        <p:nvGrpSpPr>
          <p:cNvPr id="16" name="Group 15"/>
          <p:cNvGrpSpPr/>
          <p:nvPr/>
        </p:nvGrpSpPr>
        <p:grpSpPr>
          <a:xfrm>
            <a:off x="7555468" y="76200"/>
            <a:ext cx="838200" cy="838200"/>
            <a:chOff x="7010400" y="5638800"/>
            <a:chExt cx="838200" cy="838200"/>
          </a:xfrm>
        </p:grpSpPr>
        <p:sp>
          <p:nvSpPr>
            <p:cNvPr id="17" name="Down Arrow 16">
              <a:hlinkClick r:id="" action="ppaction://hlinkshowjump?jump=nextslide"/>
            </p:cNvPr>
            <p:cNvSpPr/>
            <p:nvPr/>
          </p:nvSpPr>
          <p:spPr>
            <a:xfrm>
              <a:off x="7239000" y="6096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Right Arrow 17">
              <a:hlinkClick r:id="" action="ppaction://hlinkshowjump?jump=firstslide"/>
            </p:cNvPr>
            <p:cNvSpPr/>
            <p:nvPr/>
          </p:nvSpPr>
          <p:spPr>
            <a:xfrm>
              <a:off x="74676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Right Arrow 18">
              <a:hlinkClick r:id="rId2" action="ppaction://hlinksldjump"/>
            </p:cNvPr>
            <p:cNvSpPr/>
            <p:nvPr/>
          </p:nvSpPr>
          <p:spPr>
            <a:xfrm flipH="1">
              <a:off x="70104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Down Arrow 19">
              <a:hlinkClick r:id="" action="ppaction://hlinkshowjump?jump=previousslide"/>
            </p:cNvPr>
            <p:cNvSpPr/>
            <p:nvPr/>
          </p:nvSpPr>
          <p:spPr>
            <a:xfrm flipV="1">
              <a:off x="7239000" y="5638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34476325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4" name="Slide Number Placeholder 3"/>
          <p:cNvSpPr>
            <a:spLocks noGrp="1"/>
          </p:cNvSpPr>
          <p:nvPr>
            <p:ph type="sldNum" sz="quarter" idx="12"/>
          </p:nvPr>
        </p:nvSpPr>
        <p:spPr/>
        <p:txBody>
          <a:bodyPr/>
          <a:lstStyle/>
          <a:p>
            <a:fld id="{2E25CA67-43F9-4FEB-A8A9-79087773B078}" type="slidenum">
              <a:rPr lang="en-US" smtClean="0"/>
              <a:pPr/>
              <a:t>56</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8795385" cy="6404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 name="Group 14"/>
          <p:cNvGrpSpPr/>
          <p:nvPr/>
        </p:nvGrpSpPr>
        <p:grpSpPr>
          <a:xfrm>
            <a:off x="6957536" y="5334000"/>
            <a:ext cx="2110264" cy="1447800"/>
            <a:chOff x="6412468" y="5334000"/>
            <a:chExt cx="2110264" cy="1447800"/>
          </a:xfrm>
        </p:grpSpPr>
        <p:sp>
          <p:nvSpPr>
            <p:cNvPr id="16" name="Down Arrow 15">
              <a:hlinkClick r:id="" action="ppaction://hlinkshowjump?jump=nextslide"/>
            </p:cNvPr>
            <p:cNvSpPr/>
            <p:nvPr/>
          </p:nvSpPr>
          <p:spPr>
            <a:xfrm>
              <a:off x="7239000" y="6096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ight Arrow 16">
              <a:hlinkClick r:id="" action="ppaction://hlinkshowjump?jump=firstslide"/>
            </p:cNvPr>
            <p:cNvSpPr/>
            <p:nvPr/>
          </p:nvSpPr>
          <p:spPr>
            <a:xfrm>
              <a:off x="74676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Right Arrow 17">
              <a:hlinkClick r:id="rId3" action="ppaction://hlinksldjump"/>
            </p:cNvPr>
            <p:cNvSpPr/>
            <p:nvPr/>
          </p:nvSpPr>
          <p:spPr>
            <a:xfrm flipH="1">
              <a:off x="70104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Down Arrow 18">
              <a:hlinkClick r:id="" action="ppaction://hlinkshowjump?jump=previousslide"/>
            </p:cNvPr>
            <p:cNvSpPr/>
            <p:nvPr/>
          </p:nvSpPr>
          <p:spPr>
            <a:xfrm flipV="1">
              <a:off x="7239000" y="5638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TextBox 19"/>
            <p:cNvSpPr txBox="1"/>
            <p:nvPr/>
          </p:nvSpPr>
          <p:spPr>
            <a:xfrm>
              <a:off x="6781800" y="5334000"/>
              <a:ext cx="1371600" cy="276999"/>
            </a:xfrm>
            <a:prstGeom prst="rect">
              <a:avLst/>
            </a:prstGeom>
            <a:solidFill>
              <a:srgbClr val="00B050"/>
            </a:solidFill>
          </p:spPr>
          <p:txBody>
            <a:bodyPr wrap="square" rtlCol="0">
              <a:spAutoFit/>
            </a:bodyPr>
            <a:lstStyle/>
            <a:p>
              <a:r>
                <a:rPr lang="fa-IR" sz="1200" b="1" dirty="0" smtClean="0">
                  <a:solidFill>
                    <a:schemeClr val="bg1"/>
                  </a:solidFill>
                </a:rPr>
                <a:t>بازگشت به اسلاید قبلی</a:t>
              </a:r>
              <a:endParaRPr lang="en-US" sz="1200" b="1" dirty="0">
                <a:solidFill>
                  <a:schemeClr val="bg1"/>
                </a:solidFill>
              </a:endParaRPr>
            </a:p>
          </p:txBody>
        </p:sp>
        <p:sp>
          <p:nvSpPr>
            <p:cNvPr id="21" name="TextBox 20"/>
            <p:cNvSpPr txBox="1"/>
            <p:nvPr/>
          </p:nvSpPr>
          <p:spPr>
            <a:xfrm>
              <a:off x="6781800" y="6504801"/>
              <a:ext cx="1371600" cy="276999"/>
            </a:xfrm>
            <a:prstGeom prst="rect">
              <a:avLst/>
            </a:prstGeom>
            <a:solidFill>
              <a:srgbClr val="FF0000"/>
            </a:solidFill>
          </p:spPr>
          <p:txBody>
            <a:bodyPr wrap="square" rtlCol="0">
              <a:spAutoFit/>
            </a:bodyPr>
            <a:lstStyle/>
            <a:p>
              <a:r>
                <a:rPr lang="fa-IR" sz="1200" b="1" dirty="0" smtClean="0">
                  <a:solidFill>
                    <a:schemeClr val="bg1"/>
                  </a:solidFill>
                </a:rPr>
                <a:t>پیشرفت به اسلاید بعدی</a:t>
              </a:r>
              <a:endParaRPr lang="en-US" sz="1200" b="1" dirty="0">
                <a:solidFill>
                  <a:schemeClr val="bg1"/>
                </a:solidFill>
              </a:endParaRPr>
            </a:p>
          </p:txBody>
        </p:sp>
        <p:sp>
          <p:nvSpPr>
            <p:cNvPr id="22" name="TextBox 21"/>
            <p:cNvSpPr txBox="1"/>
            <p:nvPr/>
          </p:nvSpPr>
          <p:spPr>
            <a:xfrm>
              <a:off x="6412468" y="5548698"/>
              <a:ext cx="369332" cy="1018401"/>
            </a:xfrm>
            <a:prstGeom prst="rect">
              <a:avLst/>
            </a:prstGeom>
            <a:solidFill>
              <a:srgbClr val="FFFF00"/>
            </a:solidFill>
          </p:spPr>
          <p:txBody>
            <a:bodyPr vert="vert" wrap="square" rtlCol="0">
              <a:spAutoFit/>
            </a:bodyPr>
            <a:lstStyle/>
            <a:p>
              <a:r>
                <a:rPr lang="fa-IR" sz="1200" b="1" dirty="0" smtClean="0"/>
                <a:t>گذر به اسلاید آخر</a:t>
              </a:r>
              <a:endParaRPr lang="en-US" sz="1200" b="1" dirty="0"/>
            </a:p>
          </p:txBody>
        </p:sp>
        <p:sp>
          <p:nvSpPr>
            <p:cNvPr id="23" name="TextBox 22"/>
            <p:cNvSpPr txBox="1"/>
            <p:nvPr/>
          </p:nvSpPr>
          <p:spPr>
            <a:xfrm>
              <a:off x="8153400" y="5562600"/>
              <a:ext cx="369332" cy="942200"/>
            </a:xfrm>
            <a:prstGeom prst="rect">
              <a:avLst/>
            </a:prstGeom>
            <a:solidFill>
              <a:srgbClr val="0070C0"/>
            </a:solidFill>
          </p:spPr>
          <p:txBody>
            <a:bodyPr vert="vert270" wrap="square" rtlCol="0">
              <a:spAutoFit/>
            </a:bodyPr>
            <a:lstStyle/>
            <a:p>
              <a:r>
                <a:rPr lang="fa-IR" sz="1200" b="1" dirty="0" smtClean="0">
                  <a:solidFill>
                    <a:schemeClr val="bg1"/>
                  </a:solidFill>
                </a:rPr>
                <a:t>برگرد اسلاید اول</a:t>
              </a:r>
              <a:endParaRPr lang="en-US" sz="1200" b="1" dirty="0">
                <a:solidFill>
                  <a:schemeClr val="bg1"/>
                </a:solidFill>
              </a:endParaRPr>
            </a:p>
          </p:txBody>
        </p:sp>
      </p:grpSp>
    </p:spTree>
    <p:extLst>
      <p:ext uri="{BB962C8B-B14F-4D97-AF65-F5344CB8AC3E}">
        <p14:creationId xmlns:p14="http://schemas.microsoft.com/office/powerpoint/2010/main" val="300098435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5181600" cy="1143000"/>
          </a:xfrm>
        </p:spPr>
        <p:style>
          <a:lnRef idx="0">
            <a:schemeClr val="accent6"/>
          </a:lnRef>
          <a:fillRef idx="3">
            <a:schemeClr val="accent6"/>
          </a:fillRef>
          <a:effectRef idx="3">
            <a:schemeClr val="accent6"/>
          </a:effectRef>
          <a:fontRef idx="minor">
            <a:schemeClr val="lt1"/>
          </a:fontRef>
        </p:style>
        <p:txBody>
          <a:bodyPr/>
          <a:lstStyle/>
          <a:p>
            <a:pPr rtl="1"/>
            <a:r>
              <a:rPr lang="fa-IR" dirty="0" smtClean="0"/>
              <a:t>خودآزمون</a:t>
            </a:r>
            <a:endParaRPr lang="en-US" dirty="0"/>
          </a:p>
        </p:txBody>
      </p:sp>
      <p:sp>
        <p:nvSpPr>
          <p:cNvPr id="3" name="Date Placeholder 2"/>
          <p:cNvSpPr>
            <a:spLocks noGrp="1"/>
          </p:cNvSpPr>
          <p:nvPr>
            <p:ph type="dt" sz="half" idx="10"/>
          </p:nvPr>
        </p:nvSpPr>
        <p:spPr/>
        <p:txBody>
          <a:bodyPr/>
          <a:lstStyle/>
          <a:p>
            <a:fld id="{3C8A2ABB-95EB-4F5A-9333-32C13A5238BF}" type="datetime8">
              <a:rPr lang="fa-IR" smtClean="0"/>
              <a:pPr/>
              <a:t>21 مارس 21</a:t>
            </a:fld>
            <a:endParaRPr lang="en-US"/>
          </a:p>
        </p:txBody>
      </p:sp>
      <p:sp>
        <p:nvSpPr>
          <p:cNvPr id="4" name="Footer Placeholder 3"/>
          <p:cNvSpPr>
            <a:spLocks noGrp="1"/>
          </p:cNvSpPr>
          <p:nvPr>
            <p:ph type="ftr" sz="quarter" idx="11"/>
          </p:nvPr>
        </p:nvSpPr>
        <p:spPr/>
        <p:txBody>
          <a:bodyPr/>
          <a:lstStyle/>
          <a:p>
            <a:r>
              <a:rPr lang="en-US" sz="1400" b="1" dirty="0" smtClean="0">
                <a:solidFill>
                  <a:srgbClr val="FF0000"/>
                </a:solidFill>
              </a:rPr>
              <a:t>Dr. Honarpisheh Hamid</a:t>
            </a:r>
            <a:r>
              <a:rPr lang="fa-IR" sz="1400" b="1" dirty="0" smtClean="0">
                <a:solidFill>
                  <a:srgbClr val="FF0000"/>
                </a:solidFill>
              </a:rPr>
              <a:t> </a:t>
            </a:r>
            <a:r>
              <a:rPr lang="en-US" sz="1400" b="1" dirty="0" smtClean="0">
                <a:solidFill>
                  <a:srgbClr val="FF0000"/>
                </a:solidFill>
              </a:rPr>
              <a:t> MD PhD dr.honarpishehh@gmail.com</a:t>
            </a:r>
          </a:p>
        </p:txBody>
      </p:sp>
      <p:sp>
        <p:nvSpPr>
          <p:cNvPr id="5" name="Slide Number Placeholder 4"/>
          <p:cNvSpPr>
            <a:spLocks noGrp="1"/>
          </p:cNvSpPr>
          <p:nvPr>
            <p:ph type="sldNum" sz="quarter" idx="12"/>
          </p:nvPr>
        </p:nvSpPr>
        <p:spPr/>
        <p:txBody>
          <a:bodyPr/>
          <a:lstStyle/>
          <a:p>
            <a:fld id="{2E25CA67-43F9-4FEB-A8A9-79087773B078}" type="slidenum">
              <a:rPr lang="en-US" smtClean="0"/>
              <a:pPr/>
              <a:t>57</a:t>
            </a:fld>
            <a:endParaRPr lang="en-US" dirty="0"/>
          </a:p>
        </p:txBody>
      </p:sp>
      <p:sp>
        <p:nvSpPr>
          <p:cNvPr id="27" name="Rectangle 26"/>
          <p:cNvSpPr/>
          <p:nvPr/>
        </p:nvSpPr>
        <p:spPr>
          <a:xfrm>
            <a:off x="228600" y="1219200"/>
            <a:ext cx="7239000" cy="5078313"/>
          </a:xfrm>
          <a:prstGeom prst="rect">
            <a:avLst/>
          </a:prstGeom>
        </p:spPr>
        <p:txBody>
          <a:bodyPr wrap="square">
            <a:spAutoFit/>
          </a:bodyPr>
          <a:lstStyle/>
          <a:p>
            <a:pPr fontAlgn="base"/>
            <a:r>
              <a:rPr lang="en-US" sz="3600" b="1" dirty="0" smtClean="0"/>
              <a:t>Q. 1- How </a:t>
            </a:r>
            <a:r>
              <a:rPr lang="en-US" sz="3600" b="1" dirty="0"/>
              <a:t>is COVID-19 passed on?</a:t>
            </a:r>
            <a:endParaRPr lang="en-US" sz="3600" dirty="0"/>
          </a:p>
          <a:p>
            <a:pPr marL="742950" lvl="0" indent="-742950" fontAlgn="base">
              <a:buFont typeface="+mj-lt"/>
              <a:buAutoNum type="arabicPeriod"/>
            </a:pPr>
            <a:r>
              <a:rPr lang="en-US" sz="3600" dirty="0"/>
              <a:t>Through droplets that come from your mouth and nose when you cough or </a:t>
            </a:r>
            <a:r>
              <a:rPr lang="en-US" sz="3600" dirty="0" smtClean="0"/>
              <a:t>breath </a:t>
            </a:r>
            <a:r>
              <a:rPr lang="en-US" sz="3600" dirty="0"/>
              <a:t>out</a:t>
            </a:r>
          </a:p>
          <a:p>
            <a:pPr marL="742950" lvl="0" indent="-742950" fontAlgn="base">
              <a:buFont typeface="+mj-lt"/>
              <a:buAutoNum type="arabicPeriod"/>
            </a:pPr>
            <a:r>
              <a:rPr lang="en-US" sz="3600" dirty="0"/>
              <a:t>In sexual fluids, including semen, vaginal fluids or anal mucous</a:t>
            </a:r>
          </a:p>
          <a:p>
            <a:pPr marL="742950" lvl="0" indent="-742950" fontAlgn="base">
              <a:buFont typeface="+mj-lt"/>
              <a:buAutoNum type="arabicPeriod"/>
            </a:pPr>
            <a:r>
              <a:rPr lang="en-US" sz="3600" dirty="0"/>
              <a:t>By drinking unclean water</a:t>
            </a:r>
          </a:p>
          <a:p>
            <a:pPr marL="742950" lvl="0" indent="-742950" fontAlgn="base">
              <a:buFont typeface="+mj-lt"/>
              <a:buAutoNum type="arabicPeriod"/>
            </a:pPr>
            <a:r>
              <a:rPr lang="en-US" sz="3600" dirty="0"/>
              <a:t>All of the </a:t>
            </a:r>
            <a:r>
              <a:rPr lang="en-US" sz="3600" dirty="0" smtClean="0"/>
              <a:t>above</a:t>
            </a:r>
          </a:p>
          <a:p>
            <a:pPr marL="742950" indent="-742950" fontAlgn="base">
              <a:buFont typeface="+mj-lt"/>
              <a:buAutoNum type="arabicPeriod"/>
            </a:pPr>
            <a:r>
              <a:rPr lang="en-US" sz="3600" dirty="0" smtClean="0"/>
              <a:t>None of </a:t>
            </a:r>
            <a:r>
              <a:rPr lang="en-US" sz="3600" dirty="0"/>
              <a:t>the </a:t>
            </a:r>
            <a:r>
              <a:rPr lang="en-US" sz="3600" dirty="0" smtClean="0"/>
              <a:t>above</a:t>
            </a:r>
            <a:endParaRPr lang="en-US" sz="3600" dirty="0"/>
          </a:p>
        </p:txBody>
      </p:sp>
      <p:sp>
        <p:nvSpPr>
          <p:cNvPr id="31" name="Rectangle 30"/>
          <p:cNvSpPr/>
          <p:nvPr/>
        </p:nvSpPr>
        <p:spPr>
          <a:xfrm>
            <a:off x="228600" y="1246287"/>
            <a:ext cx="8763000" cy="507831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600" dirty="0" smtClean="0"/>
              <a:t>Explanation: When </a:t>
            </a:r>
            <a:r>
              <a:rPr lang="en-US" sz="3600" dirty="0"/>
              <a:t>a person with COVID-19 coughs, breathes out or sneezes, droplets come out from their nose and mouth which can contain the virus. These can be breathed in by people who are nearby or land on surfaces which other people can then touch. Regularly washing your hands and keeping your distance from others is the best way to prevent COVID-19. </a:t>
            </a:r>
          </a:p>
        </p:txBody>
      </p:sp>
      <p:sp>
        <p:nvSpPr>
          <p:cNvPr id="7" name="Rectangle 6"/>
          <p:cNvSpPr/>
          <p:nvPr/>
        </p:nvSpPr>
        <p:spPr>
          <a:xfrm>
            <a:off x="4478890" y="5955268"/>
            <a:ext cx="4512710" cy="369332"/>
          </a:xfrm>
          <a:prstGeom prst="rect">
            <a:avLst/>
          </a:prstGeom>
        </p:spPr>
        <p:txBody>
          <a:bodyPr wrap="none">
            <a:spAutoFit/>
          </a:bodyPr>
          <a:lstStyle/>
          <a:p>
            <a:r>
              <a:rPr lang="en-US" u="sng" dirty="0">
                <a:hlinkClick r:id="rId2"/>
              </a:rPr>
              <a:t>https://www.avert.org/take-our-covid-19-quiz</a:t>
            </a:r>
            <a:endParaRPr lang="en-US" dirty="0"/>
          </a:p>
        </p:txBody>
      </p:sp>
      <p:sp>
        <p:nvSpPr>
          <p:cNvPr id="32" name="Rectangle 31"/>
          <p:cNvSpPr/>
          <p:nvPr/>
        </p:nvSpPr>
        <p:spPr>
          <a:xfrm>
            <a:off x="228600" y="1219200"/>
            <a:ext cx="7467600" cy="5016758"/>
          </a:xfrm>
          <a:prstGeom prst="rect">
            <a:avLst/>
          </a:prstGeom>
        </p:spPr>
        <p:txBody>
          <a:bodyPr wrap="square">
            <a:spAutoFit/>
          </a:bodyPr>
          <a:lstStyle/>
          <a:p>
            <a:pPr lvl="0" fontAlgn="base"/>
            <a:r>
              <a:rPr lang="en-US" sz="4000" b="1" dirty="0" smtClean="0"/>
              <a:t>Q. 2- </a:t>
            </a:r>
            <a:r>
              <a:rPr lang="en-US" sz="4000" b="1" dirty="0"/>
              <a:t>What are the </a:t>
            </a:r>
            <a:r>
              <a:rPr lang="en-US" sz="4000" b="1" dirty="0" smtClean="0"/>
              <a:t>most common </a:t>
            </a:r>
            <a:r>
              <a:rPr lang="en-US" sz="4000" b="1" dirty="0"/>
              <a:t>symptoms of COVID-19? </a:t>
            </a:r>
            <a:endParaRPr lang="en-US" sz="4000" dirty="0"/>
          </a:p>
          <a:p>
            <a:pPr marL="742950" indent="-742950" fontAlgn="base">
              <a:buFont typeface="+mj-lt"/>
              <a:buAutoNum type="arabicPeriod"/>
            </a:pPr>
            <a:r>
              <a:rPr lang="en-US" sz="4000" dirty="0"/>
              <a:t>A new and continuous cough</a:t>
            </a:r>
          </a:p>
          <a:p>
            <a:pPr marL="742950" indent="-742950" fontAlgn="base">
              <a:buFont typeface="+mj-lt"/>
              <a:buAutoNum type="arabicPeriod"/>
            </a:pPr>
            <a:r>
              <a:rPr lang="en-US" sz="4000" dirty="0"/>
              <a:t>Fever</a:t>
            </a:r>
          </a:p>
          <a:p>
            <a:pPr marL="742950" indent="-742950" fontAlgn="base">
              <a:buFont typeface="+mj-lt"/>
              <a:buAutoNum type="arabicPeriod"/>
            </a:pPr>
            <a:r>
              <a:rPr lang="en-US" sz="4000" dirty="0" smtClean="0"/>
              <a:t>Tiredness</a:t>
            </a:r>
          </a:p>
          <a:p>
            <a:pPr marL="742950" indent="-742950" fontAlgn="base">
              <a:buFont typeface="+mj-lt"/>
              <a:buAutoNum type="arabicPeriod"/>
            </a:pPr>
            <a:r>
              <a:rPr lang="en-US" sz="4000" dirty="0"/>
              <a:t>headaches, runny nose and a sore throat</a:t>
            </a:r>
          </a:p>
          <a:p>
            <a:pPr marL="742950" indent="-742950" fontAlgn="base">
              <a:buFont typeface="+mj-lt"/>
              <a:buAutoNum type="arabicPeriod"/>
            </a:pPr>
            <a:r>
              <a:rPr lang="en-US" sz="4000" dirty="0"/>
              <a:t>All of the above</a:t>
            </a:r>
          </a:p>
        </p:txBody>
      </p:sp>
      <p:sp>
        <p:nvSpPr>
          <p:cNvPr id="33" name="Rectangle 32"/>
          <p:cNvSpPr/>
          <p:nvPr/>
        </p:nvSpPr>
        <p:spPr>
          <a:xfrm>
            <a:off x="228600" y="1219200"/>
            <a:ext cx="8763000" cy="563231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4000" b="1" dirty="0" smtClean="0"/>
              <a:t>Explanation: </a:t>
            </a:r>
            <a:r>
              <a:rPr lang="en-US" sz="4000" b="1" dirty="0"/>
              <a:t>COVID-19 is usually marked by a new and continuous cough, but some people get other symptoms too including tiredness, a fever and flu-like symptoms including headaches, runny nose and a sore throat. If you’re finding it hard to breathe or your symptoms don’t improve after 7 days, call your local health service straight away.</a:t>
            </a:r>
          </a:p>
        </p:txBody>
      </p:sp>
      <p:sp>
        <p:nvSpPr>
          <p:cNvPr id="34" name="Rectangle 33"/>
          <p:cNvSpPr/>
          <p:nvPr/>
        </p:nvSpPr>
        <p:spPr>
          <a:xfrm>
            <a:off x="152400" y="1219199"/>
            <a:ext cx="7239000" cy="5509200"/>
          </a:xfrm>
          <a:prstGeom prst="rect">
            <a:avLst/>
          </a:prstGeom>
        </p:spPr>
        <p:txBody>
          <a:bodyPr wrap="square">
            <a:spAutoFit/>
          </a:bodyPr>
          <a:lstStyle/>
          <a:p>
            <a:pPr lvl="0" fontAlgn="base"/>
            <a:r>
              <a:rPr lang="en-US" sz="3200" b="1" dirty="0" smtClean="0"/>
              <a:t>Q. 3- </a:t>
            </a:r>
            <a:r>
              <a:rPr lang="en-US" sz="3200" b="1" dirty="0"/>
              <a:t>Can you always tell if someone has COVID-19? </a:t>
            </a:r>
            <a:endParaRPr lang="en-US" sz="3200" dirty="0"/>
          </a:p>
          <a:p>
            <a:pPr marL="742950" indent="-742950" fontAlgn="base">
              <a:buFont typeface="+mj-lt"/>
              <a:buAutoNum type="arabicPeriod"/>
            </a:pPr>
            <a:r>
              <a:rPr lang="en-US" sz="3200" dirty="0" smtClean="0"/>
              <a:t>No, </a:t>
            </a:r>
            <a:r>
              <a:rPr lang="en-US" sz="3200" dirty="0"/>
              <a:t>not everyone with COVID-19 has symptoms</a:t>
            </a:r>
          </a:p>
          <a:p>
            <a:pPr marL="742950" indent="-742950" fontAlgn="base">
              <a:buFont typeface="+mj-lt"/>
              <a:buAutoNum type="arabicPeriod"/>
            </a:pPr>
            <a:r>
              <a:rPr lang="en-US" sz="3200" dirty="0" smtClean="0"/>
              <a:t>Yes, </a:t>
            </a:r>
            <a:r>
              <a:rPr lang="en-US" sz="3200" dirty="0"/>
              <a:t>it will be obvious, a person with COVID-19 coughs a lot</a:t>
            </a:r>
          </a:p>
          <a:p>
            <a:pPr marL="742950" indent="-742950" fontAlgn="base">
              <a:buFont typeface="+mj-lt"/>
              <a:buAutoNum type="arabicPeriod"/>
            </a:pPr>
            <a:r>
              <a:rPr lang="en-US" sz="3200" dirty="0" smtClean="0"/>
              <a:t>Yes, </a:t>
            </a:r>
            <a:r>
              <a:rPr lang="en-US" sz="3200" dirty="0"/>
              <a:t>you can tell just by where a person comes </a:t>
            </a:r>
            <a:r>
              <a:rPr lang="en-US" sz="3200" dirty="0" smtClean="0"/>
              <a:t>from</a:t>
            </a:r>
          </a:p>
          <a:p>
            <a:pPr marL="742950" indent="-742950" fontAlgn="base">
              <a:buFont typeface="+mj-lt"/>
              <a:buAutoNum type="arabicPeriod"/>
            </a:pPr>
            <a:r>
              <a:rPr lang="en-US" sz="3200" dirty="0" smtClean="0"/>
              <a:t>Yes, </a:t>
            </a:r>
            <a:r>
              <a:rPr lang="en-US" sz="3200" dirty="0"/>
              <a:t>you can tell just </a:t>
            </a:r>
            <a:r>
              <a:rPr lang="en-US" sz="3200" dirty="0" smtClean="0"/>
              <a:t>by </a:t>
            </a:r>
            <a:r>
              <a:rPr lang="en-US" sz="3200" dirty="0"/>
              <a:t>their race and </a:t>
            </a:r>
            <a:r>
              <a:rPr lang="en-US" sz="3200" dirty="0" smtClean="0"/>
              <a:t>ethnicity</a:t>
            </a:r>
          </a:p>
          <a:p>
            <a:pPr marL="742950" indent="-742950" fontAlgn="base">
              <a:buFont typeface="+mj-lt"/>
              <a:buAutoNum type="arabicPeriod"/>
            </a:pPr>
            <a:r>
              <a:rPr lang="en-US" sz="3200" dirty="0" smtClean="0"/>
              <a:t>None of the above is true</a:t>
            </a:r>
            <a:endParaRPr lang="en-US" sz="3200" dirty="0"/>
          </a:p>
        </p:txBody>
      </p:sp>
      <p:sp>
        <p:nvSpPr>
          <p:cNvPr id="35" name="Rectangle 34"/>
          <p:cNvSpPr/>
          <p:nvPr/>
        </p:nvSpPr>
        <p:spPr>
          <a:xfrm>
            <a:off x="228600" y="1219200"/>
            <a:ext cx="8763000" cy="5016758"/>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4000" dirty="0" smtClean="0"/>
              <a:t>Explanation: </a:t>
            </a:r>
            <a:r>
              <a:rPr lang="en-US" sz="4000" dirty="0"/>
              <a:t>The virus can be in someone’s body for up to 14 days before they get symptoms, and some people will have such a mild case of COVID-19 that they might not notice anything is wrong. That’s why it’s important that everyone follows their government’s advice even if they feel healthy.</a:t>
            </a:r>
          </a:p>
        </p:txBody>
      </p:sp>
      <p:grpSp>
        <p:nvGrpSpPr>
          <p:cNvPr id="30" name="Group 29"/>
          <p:cNvGrpSpPr/>
          <p:nvPr/>
        </p:nvGrpSpPr>
        <p:grpSpPr>
          <a:xfrm>
            <a:off x="152400" y="49537"/>
            <a:ext cx="1752600" cy="1245863"/>
            <a:chOff x="152400" y="159603"/>
            <a:chExt cx="1752600" cy="1245863"/>
          </a:xfrm>
          <a:solidFill>
            <a:srgbClr val="0070C0"/>
          </a:solidFill>
        </p:grpSpPr>
        <p:sp>
          <p:nvSpPr>
            <p:cNvPr id="28" name="Rectangle 27"/>
            <p:cNvSpPr/>
            <p:nvPr/>
          </p:nvSpPr>
          <p:spPr>
            <a:xfrm>
              <a:off x="152400" y="159603"/>
              <a:ext cx="1752600" cy="830997"/>
            </a:xfrm>
            <a:prstGeom prst="rect">
              <a:avLst/>
            </a:prstGeom>
            <a:grpFill/>
          </p:spPr>
          <p:txBody>
            <a:bodyPr wrap="square">
              <a:spAutoFit/>
            </a:bodyPr>
            <a:lstStyle/>
            <a:p>
              <a:r>
                <a:rPr lang="en-US" sz="2400" b="1" dirty="0" smtClean="0">
                  <a:solidFill>
                    <a:schemeClr val="bg1"/>
                  </a:solidFill>
                </a:rPr>
                <a:t>Choose the best answer</a:t>
              </a:r>
              <a:endParaRPr lang="en-US" sz="2400" b="1" dirty="0">
                <a:solidFill>
                  <a:schemeClr val="bg1"/>
                </a:solidFill>
              </a:endParaRPr>
            </a:p>
          </p:txBody>
        </p:sp>
        <p:sp>
          <p:nvSpPr>
            <p:cNvPr id="29" name="Down Arrow 28"/>
            <p:cNvSpPr/>
            <p:nvPr/>
          </p:nvSpPr>
          <p:spPr>
            <a:xfrm>
              <a:off x="228600" y="989968"/>
              <a:ext cx="1676400" cy="415498"/>
            </a:xfrm>
            <a:prstGeom prst="downArrow">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Rectangle 52"/>
          <p:cNvSpPr/>
          <p:nvPr/>
        </p:nvSpPr>
        <p:spPr>
          <a:xfrm>
            <a:off x="152400" y="1219199"/>
            <a:ext cx="8839200" cy="5386090"/>
          </a:xfrm>
          <a:prstGeom prst="rect">
            <a:avLst/>
          </a:prstGeom>
        </p:spPr>
        <p:txBody>
          <a:bodyPr wrap="square">
            <a:spAutoFit/>
          </a:bodyPr>
          <a:lstStyle/>
          <a:p>
            <a:pPr lvl="0" fontAlgn="base"/>
            <a:r>
              <a:rPr lang="en-US" sz="2800" b="1" dirty="0" smtClean="0"/>
              <a:t>Q. </a:t>
            </a:r>
            <a:r>
              <a:rPr lang="en-US" sz="2800" b="1" dirty="0"/>
              <a:t>4- Which of the followings in washing your hands is not recommended to protect you from COVID-19? </a:t>
            </a:r>
            <a:endParaRPr lang="en-US" sz="2800" dirty="0"/>
          </a:p>
          <a:p>
            <a:pPr marL="514350" indent="-514350" fontAlgn="base">
              <a:buFont typeface="+mj-lt"/>
              <a:buAutoNum type="arabicPeriod"/>
            </a:pPr>
            <a:r>
              <a:rPr lang="en-US" sz="3200" dirty="0"/>
              <a:t>Always use a strong bleach</a:t>
            </a:r>
          </a:p>
          <a:p>
            <a:pPr marL="514350" indent="-514350" fontAlgn="base">
              <a:buFont typeface="+mj-lt"/>
              <a:buAutoNum type="arabicPeriod"/>
            </a:pPr>
            <a:r>
              <a:rPr lang="en-US" sz="3200" dirty="0"/>
              <a:t>keep washing your hands throughout the day especially before and after going out</a:t>
            </a:r>
          </a:p>
          <a:p>
            <a:pPr marL="514350" indent="-514350" fontAlgn="base">
              <a:buFont typeface="+mj-lt"/>
              <a:buAutoNum type="arabicPeriod"/>
            </a:pPr>
            <a:r>
              <a:rPr lang="en-US" sz="3200" dirty="0"/>
              <a:t>To wash your hands properly you need to get every spot</a:t>
            </a:r>
          </a:p>
          <a:p>
            <a:pPr marL="514350" indent="-514350" fontAlgn="base">
              <a:buFont typeface="+mj-lt"/>
              <a:buAutoNum type="arabicPeriod"/>
            </a:pPr>
            <a:r>
              <a:rPr lang="en-US" sz="3200" dirty="0"/>
              <a:t>Make sure you wash them for at least 40 seconds if you are using soap and water</a:t>
            </a:r>
          </a:p>
          <a:p>
            <a:pPr marL="514350" indent="-514350" fontAlgn="base">
              <a:buFont typeface="+mj-lt"/>
              <a:buAutoNum type="arabicPeriod"/>
            </a:pPr>
            <a:r>
              <a:rPr lang="en-US" sz="3200" dirty="0"/>
              <a:t>Make sure you wash them for at least 20 seconds if you’re using hand sanitizer</a:t>
            </a:r>
            <a:r>
              <a:rPr lang="en-US" sz="3200" dirty="0" smtClean="0"/>
              <a:t>.</a:t>
            </a:r>
            <a:endParaRPr lang="en-US" sz="3200" dirty="0"/>
          </a:p>
        </p:txBody>
      </p:sp>
      <p:sp>
        <p:nvSpPr>
          <p:cNvPr id="54" name="Rectangle 53"/>
          <p:cNvSpPr/>
          <p:nvPr/>
        </p:nvSpPr>
        <p:spPr>
          <a:xfrm>
            <a:off x="228600" y="1225689"/>
            <a:ext cx="8763000" cy="563231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600" dirty="0" smtClean="0"/>
              <a:t>Explanation: </a:t>
            </a:r>
            <a:r>
              <a:rPr lang="en-US" sz="3600" dirty="0"/>
              <a:t>Washing your hands regularly is one of the best way to avoid getting or passing on COVID-19. It’s important to keep washing your hands throughout the day especially before and after going out. To wash your hands properly you need to get every spot. Make sure you wash them for at least 40 seconds if you are using soap and water, and for at least 20 seconds if you’re using hand sanitizer</a:t>
            </a:r>
            <a:r>
              <a:rPr lang="en-US" sz="3600" dirty="0" smtClean="0"/>
              <a:t>.</a:t>
            </a:r>
            <a:r>
              <a:rPr lang="en-US" sz="3600" dirty="0"/>
              <a:t> </a:t>
            </a:r>
          </a:p>
        </p:txBody>
      </p:sp>
      <p:sp>
        <p:nvSpPr>
          <p:cNvPr id="55" name="Rectangle 54"/>
          <p:cNvSpPr/>
          <p:nvPr/>
        </p:nvSpPr>
        <p:spPr>
          <a:xfrm>
            <a:off x="152400" y="1219199"/>
            <a:ext cx="8839200" cy="5139869"/>
          </a:xfrm>
          <a:prstGeom prst="rect">
            <a:avLst/>
          </a:prstGeom>
        </p:spPr>
        <p:txBody>
          <a:bodyPr wrap="square">
            <a:spAutoFit/>
          </a:bodyPr>
          <a:lstStyle/>
          <a:p>
            <a:pPr lvl="0" fontAlgn="base"/>
            <a:r>
              <a:rPr lang="en-US" sz="3200" b="1" dirty="0" smtClean="0"/>
              <a:t>Q. 5- </a:t>
            </a:r>
            <a:r>
              <a:rPr lang="en-US" sz="3600" b="1" dirty="0"/>
              <a:t>Which of the following people is COVID-19 more dangerous and serious for, except?</a:t>
            </a:r>
            <a:r>
              <a:rPr lang="en-US" sz="2800" dirty="0"/>
              <a:t> </a:t>
            </a:r>
          </a:p>
          <a:p>
            <a:pPr marL="514350" indent="-514350" fontAlgn="base">
              <a:buFont typeface="+mj-lt"/>
              <a:buAutoNum type="arabicPeriod"/>
            </a:pPr>
            <a:r>
              <a:rPr lang="en-US" sz="3200" dirty="0"/>
              <a:t>Children</a:t>
            </a:r>
          </a:p>
          <a:p>
            <a:pPr marL="514350" indent="-514350" fontAlgn="base">
              <a:buFont typeface="+mj-lt"/>
              <a:buAutoNum type="arabicPeriod"/>
            </a:pPr>
            <a:r>
              <a:rPr lang="en-US" sz="3200" dirty="0"/>
              <a:t>Older people – especially those aged 70 and above</a:t>
            </a:r>
          </a:p>
          <a:p>
            <a:pPr marL="514350" indent="-514350" fontAlgn="base">
              <a:buFont typeface="+mj-lt"/>
              <a:buAutoNum type="arabicPeriod"/>
            </a:pPr>
            <a:r>
              <a:rPr lang="en-US" sz="3200" dirty="0"/>
              <a:t>People with certain underlying health conditions</a:t>
            </a:r>
          </a:p>
          <a:p>
            <a:pPr marL="514350" indent="-514350" fontAlgn="base">
              <a:buFont typeface="+mj-lt"/>
              <a:buAutoNum type="arabicPeriod"/>
            </a:pPr>
            <a:r>
              <a:rPr lang="en-US" sz="3200" dirty="0"/>
              <a:t>people with existing health problems - including lung problems, heart problems, diabetes </a:t>
            </a:r>
          </a:p>
          <a:p>
            <a:pPr marL="514350" indent="-514350" fontAlgn="base">
              <a:buFont typeface="+mj-lt"/>
              <a:buAutoNum type="arabicPeriod"/>
            </a:pPr>
            <a:r>
              <a:rPr lang="en-US" sz="3200" dirty="0"/>
              <a:t>People having chemotherapy for cancer or those with untreated HIV</a:t>
            </a:r>
          </a:p>
        </p:txBody>
      </p:sp>
      <p:sp>
        <p:nvSpPr>
          <p:cNvPr id="56" name="Rectangle 55"/>
          <p:cNvSpPr/>
          <p:nvPr/>
        </p:nvSpPr>
        <p:spPr>
          <a:xfrm>
            <a:off x="0" y="1219200"/>
            <a:ext cx="8991600" cy="538609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200" dirty="0" smtClean="0"/>
              <a:t>Explanation: </a:t>
            </a:r>
            <a:r>
              <a:rPr lang="en-US" sz="3200" dirty="0"/>
              <a:t>Most people’s immune systems will be able to fight the virus and so </a:t>
            </a:r>
            <a:r>
              <a:rPr lang="en-US" sz="2800" dirty="0"/>
              <a:t>COVID-19</a:t>
            </a:r>
            <a:r>
              <a:rPr lang="en-US" sz="3200" dirty="0"/>
              <a:t> won't make them seriously ill, however it can be more dangerous for older people and people with existing health problems - including lung problems, heart problems, diabetes and others. People with a reduced immune system can also be more at risk, this includes people having chemotherapy for cancer or those with untreated HIV</a:t>
            </a:r>
            <a:r>
              <a:rPr lang="en-US" sz="3200" dirty="0" smtClean="0"/>
              <a:t>. </a:t>
            </a:r>
            <a:r>
              <a:rPr lang="en-US" sz="3200" dirty="0"/>
              <a:t> </a:t>
            </a:r>
            <a:r>
              <a:rPr lang="en-US" sz="2800" b="1" dirty="0" smtClean="0"/>
              <a:t>COVID-19 </a:t>
            </a:r>
            <a:r>
              <a:rPr lang="en-US" sz="2800" b="1" dirty="0"/>
              <a:t>is normally not very serious in children and doesn’t affect people differently depending on where they live in the world or their race. </a:t>
            </a:r>
            <a:endParaRPr lang="en-US" sz="3200" b="1" dirty="0"/>
          </a:p>
        </p:txBody>
      </p:sp>
      <p:sp>
        <p:nvSpPr>
          <p:cNvPr id="57" name="Rectangle 56"/>
          <p:cNvSpPr/>
          <p:nvPr/>
        </p:nvSpPr>
        <p:spPr>
          <a:xfrm>
            <a:off x="152400" y="1219199"/>
            <a:ext cx="8839200" cy="5016758"/>
          </a:xfrm>
          <a:prstGeom prst="rect">
            <a:avLst/>
          </a:prstGeom>
        </p:spPr>
        <p:txBody>
          <a:bodyPr wrap="square">
            <a:spAutoFit/>
          </a:bodyPr>
          <a:lstStyle/>
          <a:p>
            <a:pPr lvl="0" fontAlgn="base"/>
            <a:r>
              <a:rPr lang="en-US" sz="4000" b="1" dirty="0" smtClean="0"/>
              <a:t>Q. 6- </a:t>
            </a:r>
            <a:r>
              <a:rPr lang="en-US" sz="4000" b="1" dirty="0"/>
              <a:t>Are people living with HIV always more at risk? </a:t>
            </a:r>
            <a:endParaRPr lang="en-US" sz="4000" dirty="0"/>
          </a:p>
          <a:p>
            <a:pPr marL="742950" indent="-742950" fontAlgn="base">
              <a:buFont typeface="+mj-lt"/>
              <a:buAutoNum type="arabicPeriod"/>
            </a:pPr>
            <a:r>
              <a:rPr lang="en-US" sz="4000" dirty="0"/>
              <a:t>Yes – people with HIV have weaker immune systems</a:t>
            </a:r>
          </a:p>
          <a:p>
            <a:pPr marL="742950" indent="-742950" fontAlgn="base">
              <a:buFont typeface="+mj-lt"/>
              <a:buAutoNum type="arabicPeriod"/>
            </a:pPr>
            <a:r>
              <a:rPr lang="en-US" sz="4000" dirty="0"/>
              <a:t>No – people who adhere to antiretroviral treatment (ART) and have a high CD4 count aren’t more at risk</a:t>
            </a:r>
          </a:p>
        </p:txBody>
      </p:sp>
      <p:sp>
        <p:nvSpPr>
          <p:cNvPr id="58" name="Rectangle 57"/>
          <p:cNvSpPr/>
          <p:nvPr/>
        </p:nvSpPr>
        <p:spPr>
          <a:xfrm>
            <a:off x="76200" y="1219200"/>
            <a:ext cx="8991600" cy="550920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200" dirty="0" smtClean="0"/>
              <a:t>Explanation: </a:t>
            </a:r>
            <a:r>
              <a:rPr lang="en-US" sz="3200" dirty="0"/>
              <a:t>There’s no evidence that people living with HIV who are adhering to effective antiretroviral treatment (ART), have high CD4 counts and are otherwise well, are more likely to get COVID-19. There’s also no evidence that these people are more likely to become seriously ill if they do get the COVID-19</a:t>
            </a:r>
            <a:r>
              <a:rPr lang="en-US" sz="3200" dirty="0" smtClean="0"/>
              <a:t>. </a:t>
            </a:r>
            <a:r>
              <a:rPr lang="en-US" sz="3200" dirty="0"/>
              <a:t> </a:t>
            </a:r>
            <a:r>
              <a:rPr lang="en-US" sz="3200" dirty="0" smtClean="0"/>
              <a:t>The </a:t>
            </a:r>
            <a:r>
              <a:rPr lang="en-US" sz="3200" dirty="0"/>
              <a:t>people who need to be more careful are those with a low CD4 count (&lt;200 copies/cell), a high viral load, or those who have had a recent opportunistic infection. If this applies to you speak to your health care worker for more advice. </a:t>
            </a:r>
          </a:p>
        </p:txBody>
      </p:sp>
      <p:sp>
        <p:nvSpPr>
          <p:cNvPr id="59" name="Rectangle 58"/>
          <p:cNvSpPr/>
          <p:nvPr/>
        </p:nvSpPr>
        <p:spPr>
          <a:xfrm>
            <a:off x="152400" y="1219199"/>
            <a:ext cx="8839200" cy="4832092"/>
          </a:xfrm>
          <a:prstGeom prst="rect">
            <a:avLst/>
          </a:prstGeom>
        </p:spPr>
        <p:txBody>
          <a:bodyPr wrap="square">
            <a:spAutoFit/>
          </a:bodyPr>
          <a:lstStyle/>
          <a:p>
            <a:pPr lvl="0" fontAlgn="base"/>
            <a:r>
              <a:rPr lang="en-US" sz="4400" b="1" dirty="0" smtClean="0"/>
              <a:t>Q. 7- </a:t>
            </a:r>
            <a:r>
              <a:rPr lang="en-US" sz="4400" b="1" dirty="0"/>
              <a:t>When should fabric face masks be worn?</a:t>
            </a:r>
            <a:endParaRPr lang="en-US" sz="4400" dirty="0"/>
          </a:p>
          <a:p>
            <a:pPr marL="742950" indent="-742950" fontAlgn="base">
              <a:buFont typeface="+mj-lt"/>
              <a:buAutoNum type="arabicPeriod"/>
            </a:pPr>
            <a:r>
              <a:rPr lang="en-US" sz="4400" dirty="0"/>
              <a:t>On public transport</a:t>
            </a:r>
          </a:p>
          <a:p>
            <a:pPr marL="742950" indent="-742950" fontAlgn="base">
              <a:buFont typeface="+mj-lt"/>
              <a:buAutoNum type="arabicPeriod"/>
            </a:pPr>
            <a:r>
              <a:rPr lang="en-US" sz="4400" dirty="0"/>
              <a:t>In confined or crowded spaces</a:t>
            </a:r>
          </a:p>
          <a:p>
            <a:pPr marL="742950" indent="-742950" fontAlgn="base">
              <a:buFont typeface="+mj-lt"/>
              <a:buAutoNum type="arabicPeriod"/>
            </a:pPr>
            <a:r>
              <a:rPr lang="en-US" sz="4400" dirty="0"/>
              <a:t>In small shops</a:t>
            </a:r>
          </a:p>
          <a:p>
            <a:pPr marL="742950" indent="-742950" fontAlgn="base">
              <a:buFont typeface="+mj-lt"/>
              <a:buAutoNum type="arabicPeriod"/>
            </a:pPr>
            <a:r>
              <a:rPr lang="en-US" sz="4400" dirty="0"/>
              <a:t>All of the </a:t>
            </a:r>
            <a:r>
              <a:rPr lang="en-US" sz="4400" dirty="0" smtClean="0"/>
              <a:t>above</a:t>
            </a:r>
            <a:endParaRPr lang="en-US" sz="4400" dirty="0"/>
          </a:p>
          <a:p>
            <a:pPr marL="742950" indent="-742950" fontAlgn="base">
              <a:buFont typeface="+mj-lt"/>
              <a:buAutoNum type="arabicPeriod"/>
            </a:pPr>
            <a:r>
              <a:rPr lang="en-US" sz="4400" dirty="0" smtClean="0"/>
              <a:t>None of the above</a:t>
            </a:r>
            <a:endParaRPr lang="en-US" sz="4400" dirty="0"/>
          </a:p>
        </p:txBody>
      </p:sp>
      <p:sp>
        <p:nvSpPr>
          <p:cNvPr id="60" name="Rectangle 59"/>
          <p:cNvSpPr/>
          <p:nvPr/>
        </p:nvSpPr>
        <p:spPr>
          <a:xfrm>
            <a:off x="76200" y="1290221"/>
            <a:ext cx="8991600" cy="526297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2800" b="1" dirty="0" smtClean="0"/>
              <a:t>Explanation: </a:t>
            </a:r>
            <a:r>
              <a:rPr lang="en-US" sz="2800" b="1" dirty="0"/>
              <a:t>The World Health </a:t>
            </a:r>
            <a:r>
              <a:rPr lang="en-US" sz="2800" b="1" dirty="0" smtClean="0"/>
              <a:t>Organization </a:t>
            </a:r>
            <a:r>
              <a:rPr lang="en-US" sz="2800" b="1" dirty="0"/>
              <a:t>now recommends using face masks when you are not able to stay at least 1 meter away from others. This includes when you’re on public transport, inside shops, or any other time when you’re in a confined or crowded space</a:t>
            </a:r>
            <a:r>
              <a:rPr lang="en-US" sz="2800" b="1" dirty="0" smtClean="0"/>
              <a:t>. </a:t>
            </a:r>
            <a:r>
              <a:rPr lang="en-US" sz="2800" b="1" dirty="0"/>
              <a:t> </a:t>
            </a:r>
            <a:r>
              <a:rPr lang="en-US" sz="2800" b="1" dirty="0" smtClean="0"/>
              <a:t>This </a:t>
            </a:r>
            <a:r>
              <a:rPr lang="en-US" sz="2800" b="1" dirty="0"/>
              <a:t>is because we now have evidence that some people who get COVID-19 don’t get any symptoms but can still pass the virus on. Wearing fabric masks prevent these asymptomatic and seemingly healthy people from passing on the virus in public spaces. If you do have symptoms for COVID-19, you still need to stay home and self-isolate - wearing a mask is not enough.</a:t>
            </a:r>
          </a:p>
        </p:txBody>
      </p:sp>
      <p:sp>
        <p:nvSpPr>
          <p:cNvPr id="61" name="Rectangle 60"/>
          <p:cNvSpPr/>
          <p:nvPr/>
        </p:nvSpPr>
        <p:spPr>
          <a:xfrm>
            <a:off x="152400" y="1219199"/>
            <a:ext cx="8839200" cy="5201424"/>
          </a:xfrm>
          <a:prstGeom prst="rect">
            <a:avLst/>
          </a:prstGeom>
        </p:spPr>
        <p:txBody>
          <a:bodyPr wrap="square">
            <a:spAutoFit/>
          </a:bodyPr>
          <a:lstStyle/>
          <a:p>
            <a:pPr lvl="0" fontAlgn="base"/>
            <a:r>
              <a:rPr lang="en-US" sz="4400" b="1" dirty="0" smtClean="0"/>
              <a:t>Q. 8- </a:t>
            </a:r>
            <a:r>
              <a:rPr lang="en-US" sz="4400" b="1" dirty="0"/>
              <a:t>Can COVID-19 be cured? </a:t>
            </a:r>
          </a:p>
          <a:p>
            <a:pPr marL="742950" indent="-742950" fontAlgn="base">
              <a:buFont typeface="+mj-lt"/>
              <a:buAutoNum type="arabicPeriod"/>
            </a:pPr>
            <a:r>
              <a:rPr lang="en-US" sz="3600" dirty="0"/>
              <a:t>Yes </a:t>
            </a:r>
            <a:r>
              <a:rPr lang="en-US" sz="3600" dirty="0" smtClean="0"/>
              <a:t>- Hot </a:t>
            </a:r>
            <a:r>
              <a:rPr lang="en-US" sz="3600" dirty="0"/>
              <a:t>drinks can cure COVID-19</a:t>
            </a:r>
          </a:p>
          <a:p>
            <a:pPr marL="742950" indent="-742950" fontAlgn="base">
              <a:buFont typeface="+mj-lt"/>
              <a:buAutoNum type="arabicPeriod"/>
            </a:pPr>
            <a:r>
              <a:rPr lang="en-US" sz="3600" dirty="0"/>
              <a:t>No </a:t>
            </a:r>
            <a:r>
              <a:rPr lang="en-US" sz="3600" dirty="0" smtClean="0"/>
              <a:t>- COVID-19 </a:t>
            </a:r>
            <a:r>
              <a:rPr lang="en-US" sz="3600" dirty="0"/>
              <a:t>is a death sentence</a:t>
            </a:r>
          </a:p>
          <a:p>
            <a:pPr marL="742950" indent="-742950" fontAlgn="base">
              <a:buFont typeface="+mj-lt"/>
              <a:buAutoNum type="arabicPeriod"/>
            </a:pPr>
            <a:r>
              <a:rPr lang="en-US" sz="3600" dirty="0"/>
              <a:t>No </a:t>
            </a:r>
            <a:r>
              <a:rPr lang="en-US" sz="3600" dirty="0" smtClean="0"/>
              <a:t>- but </a:t>
            </a:r>
            <a:r>
              <a:rPr lang="en-US" sz="3600" dirty="0"/>
              <a:t>most people get better by </a:t>
            </a:r>
            <a:r>
              <a:rPr lang="en-US" sz="3600" dirty="0" smtClean="0"/>
              <a:t>themselves</a:t>
            </a:r>
          </a:p>
          <a:p>
            <a:pPr marL="742950" indent="-742950" fontAlgn="base">
              <a:buFont typeface="+mj-lt"/>
              <a:buAutoNum type="arabicPeriod"/>
            </a:pPr>
            <a:r>
              <a:rPr lang="en-US" sz="3600" dirty="0" smtClean="0"/>
              <a:t>Yes - If </a:t>
            </a:r>
            <a:r>
              <a:rPr lang="en-US" sz="3600" dirty="0"/>
              <a:t>your symptoms don’t get better after 7 </a:t>
            </a:r>
            <a:r>
              <a:rPr lang="en-US" sz="3600" dirty="0" smtClean="0"/>
              <a:t>days</a:t>
            </a:r>
          </a:p>
          <a:p>
            <a:pPr marL="742950" indent="-742950" fontAlgn="base">
              <a:buFont typeface="+mj-lt"/>
              <a:buAutoNum type="arabicPeriod"/>
            </a:pPr>
            <a:r>
              <a:rPr lang="en-US" sz="3600" dirty="0" smtClean="0"/>
              <a:t>Yes - </a:t>
            </a:r>
            <a:r>
              <a:rPr lang="en-US" sz="3600" dirty="0"/>
              <a:t>if at any point you have difficulty breathing </a:t>
            </a:r>
            <a:r>
              <a:rPr lang="en-US" sz="3600" dirty="0" smtClean="0"/>
              <a:t>and are hospitalized</a:t>
            </a:r>
            <a:endParaRPr lang="en-US" sz="3600" dirty="0"/>
          </a:p>
        </p:txBody>
      </p:sp>
      <p:sp>
        <p:nvSpPr>
          <p:cNvPr id="62" name="Rectangle 61"/>
          <p:cNvSpPr/>
          <p:nvPr/>
        </p:nvSpPr>
        <p:spPr>
          <a:xfrm>
            <a:off x="76200" y="1219200"/>
            <a:ext cx="8991600" cy="563231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600" b="1" dirty="0" smtClean="0"/>
              <a:t>Explanation: </a:t>
            </a:r>
            <a:r>
              <a:rPr lang="en-US" sz="3600" dirty="0"/>
              <a:t>Most people who get COVID-19 will recover by themselves, normally within 14 days. Some people who get more seriously ill with COVID-19 may need hospital care to help them breathe. For a small percentage of people COVID-19 can be fatal. If your symptoms don’t get better after 7 days, you are finding it hard to cope, or if at any point you have difficulty breathing you should call your local health service straight away.</a:t>
            </a:r>
          </a:p>
        </p:txBody>
      </p:sp>
      <p:sp>
        <p:nvSpPr>
          <p:cNvPr id="63" name="Rectangle 62"/>
          <p:cNvSpPr/>
          <p:nvPr/>
        </p:nvSpPr>
        <p:spPr>
          <a:xfrm>
            <a:off x="152400" y="1219199"/>
            <a:ext cx="8839200" cy="5632311"/>
          </a:xfrm>
          <a:prstGeom prst="rect">
            <a:avLst/>
          </a:prstGeom>
        </p:spPr>
        <p:txBody>
          <a:bodyPr wrap="square">
            <a:spAutoFit/>
          </a:bodyPr>
          <a:lstStyle/>
          <a:p>
            <a:pPr lvl="0" fontAlgn="base"/>
            <a:r>
              <a:rPr lang="en-US" sz="3600" b="1" dirty="0" smtClean="0"/>
              <a:t>Q. 9- </a:t>
            </a:r>
            <a:r>
              <a:rPr lang="en-US" sz="3600" b="1" dirty="0"/>
              <a:t>Which of the following is an example of physical distancing? </a:t>
            </a:r>
            <a:endParaRPr lang="en-US" sz="3600" dirty="0"/>
          </a:p>
          <a:p>
            <a:pPr marL="457200" indent="-457200" fontAlgn="base">
              <a:buFont typeface="+mj-lt"/>
              <a:buAutoNum type="arabicPeriod"/>
            </a:pPr>
            <a:r>
              <a:rPr lang="en-US" sz="3600" dirty="0"/>
              <a:t>You stop going to </a:t>
            </a:r>
            <a:r>
              <a:rPr lang="en-US" sz="3600" dirty="0" smtClean="0"/>
              <a:t>crowded places and visiting </a:t>
            </a:r>
            <a:r>
              <a:rPr lang="en-US" sz="3600" dirty="0"/>
              <a:t>other people’s houses</a:t>
            </a:r>
          </a:p>
          <a:p>
            <a:pPr marL="457200" indent="-457200" fontAlgn="base">
              <a:buFont typeface="+mj-lt"/>
              <a:buAutoNum type="arabicPeriod"/>
            </a:pPr>
            <a:r>
              <a:rPr lang="en-US" sz="3600" dirty="0"/>
              <a:t>You stop talking to the people you live with</a:t>
            </a:r>
          </a:p>
          <a:p>
            <a:pPr marL="457200" indent="-457200" fontAlgn="base">
              <a:buFont typeface="+mj-lt"/>
              <a:buAutoNum type="arabicPeriod"/>
            </a:pPr>
            <a:r>
              <a:rPr lang="en-US" sz="3600" dirty="0"/>
              <a:t>You stop speaking to your friends on the </a:t>
            </a:r>
            <a:r>
              <a:rPr lang="en-US" sz="3600" dirty="0" smtClean="0"/>
              <a:t>phone</a:t>
            </a:r>
          </a:p>
          <a:p>
            <a:pPr marL="457200" indent="-457200" fontAlgn="base">
              <a:buFont typeface="+mj-lt"/>
              <a:buAutoNum type="arabicPeriod"/>
            </a:pPr>
            <a:r>
              <a:rPr lang="en-US" sz="3600" dirty="0" smtClean="0"/>
              <a:t>Avoid using elevators</a:t>
            </a:r>
          </a:p>
          <a:p>
            <a:pPr marL="457200" indent="-457200" fontAlgn="base">
              <a:buFont typeface="+mj-lt"/>
              <a:buAutoNum type="arabicPeriod"/>
            </a:pPr>
            <a:r>
              <a:rPr lang="en-US" sz="3600" dirty="0"/>
              <a:t>You stop going to crowded </a:t>
            </a:r>
            <a:r>
              <a:rPr lang="en-US" sz="3600" dirty="0" smtClean="0"/>
              <a:t>places without using face mask</a:t>
            </a:r>
            <a:endParaRPr lang="en-US" sz="3600" dirty="0"/>
          </a:p>
        </p:txBody>
      </p:sp>
      <p:sp>
        <p:nvSpPr>
          <p:cNvPr id="64" name="Rectangle 63"/>
          <p:cNvSpPr/>
          <p:nvPr/>
        </p:nvSpPr>
        <p:spPr>
          <a:xfrm>
            <a:off x="76200" y="1442621"/>
            <a:ext cx="8991600" cy="526297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2800" dirty="0" smtClean="0"/>
              <a:t>Explanation: </a:t>
            </a:r>
            <a:r>
              <a:rPr lang="en-US" sz="2800" dirty="0"/>
              <a:t>To slow down the spread of COVID-19 people are being asked to reduce the amount of time that they spend with other people and the number of people they meet in a day. The exact advice on how to do this will vary depending on where in the world you live. In some places, people have been asked to stop shaking hands and avoid large gatherings. Other places are telling people to stay at home completely and only leave the house to exercise, shop for </a:t>
            </a:r>
            <a:r>
              <a:rPr lang="en-US" sz="2800" dirty="0" smtClean="0"/>
              <a:t>essentials </a:t>
            </a:r>
            <a:r>
              <a:rPr lang="en-US" sz="2800" dirty="0"/>
              <a:t>and go to work (if you can’t work at home</a:t>
            </a:r>
            <a:r>
              <a:rPr lang="en-US" sz="2800" dirty="0" smtClean="0"/>
              <a:t>). </a:t>
            </a:r>
            <a:r>
              <a:rPr lang="en-US" sz="2800" dirty="0"/>
              <a:t> </a:t>
            </a:r>
          </a:p>
          <a:p>
            <a:pPr fontAlgn="base"/>
            <a:r>
              <a:rPr lang="en-US" sz="2800" dirty="0"/>
              <a:t>You can still keep in contact with friends and family over the phone or by other means. This is a way to maintain good wellbeing and mental health</a:t>
            </a:r>
            <a:r>
              <a:rPr lang="en-US" sz="2800" dirty="0" smtClean="0"/>
              <a:t>.</a:t>
            </a:r>
            <a:endParaRPr lang="en-US" sz="2800" dirty="0"/>
          </a:p>
        </p:txBody>
      </p:sp>
      <p:sp>
        <p:nvSpPr>
          <p:cNvPr id="65" name="Rectangle 64"/>
          <p:cNvSpPr/>
          <p:nvPr/>
        </p:nvSpPr>
        <p:spPr>
          <a:xfrm>
            <a:off x="304800" y="1219200"/>
            <a:ext cx="8839200" cy="4524315"/>
          </a:xfrm>
          <a:prstGeom prst="rect">
            <a:avLst/>
          </a:prstGeom>
        </p:spPr>
        <p:txBody>
          <a:bodyPr wrap="square">
            <a:spAutoFit/>
          </a:bodyPr>
          <a:lstStyle/>
          <a:p>
            <a:pPr lvl="0" fontAlgn="base"/>
            <a:r>
              <a:rPr lang="en-US" sz="3600" b="1" dirty="0" smtClean="0"/>
              <a:t>Q. 10- </a:t>
            </a:r>
            <a:r>
              <a:rPr lang="en-US" sz="3600" b="1" dirty="0"/>
              <a:t>How can people living with HIV protect themselves from COVID-19?</a:t>
            </a:r>
          </a:p>
          <a:p>
            <a:pPr marL="576263" indent="-576263" fontAlgn="base">
              <a:buFont typeface="+mj-lt"/>
              <a:buAutoNum type="arabicPeriod"/>
            </a:pPr>
            <a:r>
              <a:rPr lang="en-US" sz="3600" dirty="0"/>
              <a:t>Wash their hands regularly and follow the physical distancing advice</a:t>
            </a:r>
          </a:p>
          <a:p>
            <a:pPr marL="576263" indent="-576263" fontAlgn="base">
              <a:buFont typeface="+mj-lt"/>
              <a:buAutoNum type="arabicPeriod"/>
            </a:pPr>
            <a:r>
              <a:rPr lang="en-US" sz="3600" dirty="0"/>
              <a:t>Keep taking their antiretroviral treatment</a:t>
            </a:r>
          </a:p>
          <a:p>
            <a:pPr marL="576263" indent="-576263" fontAlgn="base">
              <a:buFont typeface="+mj-lt"/>
              <a:buAutoNum type="arabicPeriod"/>
            </a:pPr>
            <a:r>
              <a:rPr lang="en-US" sz="3600" dirty="0"/>
              <a:t>Exercise regularly, eat well and look after their mental health</a:t>
            </a:r>
          </a:p>
          <a:p>
            <a:pPr marL="576263" indent="-576263" fontAlgn="base">
              <a:buFont typeface="+mj-lt"/>
              <a:buAutoNum type="arabicPeriod"/>
            </a:pPr>
            <a:r>
              <a:rPr lang="en-US" sz="3600" dirty="0"/>
              <a:t>All of the above</a:t>
            </a:r>
          </a:p>
        </p:txBody>
      </p:sp>
      <p:sp>
        <p:nvSpPr>
          <p:cNvPr id="66" name="Rectangle 65"/>
          <p:cNvSpPr/>
          <p:nvPr/>
        </p:nvSpPr>
        <p:spPr>
          <a:xfrm>
            <a:off x="0" y="914400"/>
            <a:ext cx="9067800" cy="600164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en-US" sz="3200" dirty="0"/>
              <a:t>Explanation: People living with HIV should follow the general advice for example washing their hands regularly. It’s also important to keep taking anti- retroviral treatment as prescribed. Exercising, eating healthily and getting good sleep are ways to boost your immune system so that you </a:t>
            </a:r>
            <a:r>
              <a:rPr lang="en-US" sz="3200" dirty="0" smtClean="0"/>
              <a:t>stay  healthy. </a:t>
            </a:r>
            <a:r>
              <a:rPr lang="en-US" sz="3200" dirty="0"/>
              <a:t> </a:t>
            </a:r>
            <a:r>
              <a:rPr lang="en-US" sz="3200" dirty="0" smtClean="0"/>
              <a:t>COVID-19 </a:t>
            </a:r>
            <a:r>
              <a:rPr lang="en-US" sz="3200" dirty="0"/>
              <a:t>can also make lots of people feel anxious, so it’s important to look after your mental health too. Keep in touch with your friends and family online or over the phone, do things that you enjoy and talk how you are feeling. We all need to support each other during this time. </a:t>
            </a:r>
          </a:p>
        </p:txBody>
      </p:sp>
    </p:spTree>
    <p:extLst>
      <p:ext uri="{BB962C8B-B14F-4D97-AF65-F5344CB8AC3E}">
        <p14:creationId xmlns:p14="http://schemas.microsoft.com/office/powerpoint/2010/main" val="14165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repeatCount="indefinite"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30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7">
                                            <p:txEl>
                                              <p:pRg st="0" end="0"/>
                                            </p:txEl>
                                          </p:spTgt>
                                        </p:tgtEl>
                                        <p:attrNameLst>
                                          <p:attrName>style.visibility</p:attrName>
                                        </p:attrNameLst>
                                      </p:cBhvr>
                                      <p:to>
                                        <p:strVal val="visible"/>
                                      </p:to>
                                    </p:set>
                                    <p:animEffect transition="in" filter="wipe(up)">
                                      <p:cBhvr>
                                        <p:cTn id="24" dur="3000"/>
                                        <p:tgtEl>
                                          <p:spTgt spid="2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7">
                                            <p:txEl>
                                              <p:pRg st="1" end="1"/>
                                            </p:txEl>
                                          </p:spTgt>
                                        </p:tgtEl>
                                        <p:attrNameLst>
                                          <p:attrName>style.visibility</p:attrName>
                                        </p:attrNameLst>
                                      </p:cBhvr>
                                      <p:to>
                                        <p:strVal val="visible"/>
                                      </p:to>
                                    </p:set>
                                    <p:animEffect transition="in" filter="wipe(up)">
                                      <p:cBhvr>
                                        <p:cTn id="29" dur="3000"/>
                                        <p:tgtEl>
                                          <p:spTgt spid="2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7">
                                            <p:txEl>
                                              <p:pRg st="2" end="2"/>
                                            </p:txEl>
                                          </p:spTgt>
                                        </p:tgtEl>
                                        <p:attrNameLst>
                                          <p:attrName>style.visibility</p:attrName>
                                        </p:attrNameLst>
                                      </p:cBhvr>
                                      <p:to>
                                        <p:strVal val="visible"/>
                                      </p:to>
                                    </p:set>
                                    <p:animEffect transition="in" filter="wipe(up)">
                                      <p:cBhvr>
                                        <p:cTn id="34" dur="3000"/>
                                        <p:tgtEl>
                                          <p:spTgt spid="2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7">
                                            <p:txEl>
                                              <p:pRg st="3" end="3"/>
                                            </p:txEl>
                                          </p:spTgt>
                                        </p:tgtEl>
                                        <p:attrNameLst>
                                          <p:attrName>style.visibility</p:attrName>
                                        </p:attrNameLst>
                                      </p:cBhvr>
                                      <p:to>
                                        <p:strVal val="visible"/>
                                      </p:to>
                                    </p:set>
                                    <p:animEffect transition="in" filter="wipe(up)">
                                      <p:cBhvr>
                                        <p:cTn id="39" dur="3000"/>
                                        <p:tgtEl>
                                          <p:spTgt spid="27">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27">
                                            <p:txEl>
                                              <p:pRg st="4" end="4"/>
                                            </p:txEl>
                                          </p:spTgt>
                                        </p:tgtEl>
                                        <p:attrNameLst>
                                          <p:attrName>style.visibility</p:attrName>
                                        </p:attrNameLst>
                                      </p:cBhvr>
                                      <p:to>
                                        <p:strVal val="visible"/>
                                      </p:to>
                                    </p:set>
                                    <p:animEffect transition="in" filter="wipe(up)">
                                      <p:cBhvr>
                                        <p:cTn id="44" dur="3000"/>
                                        <p:tgtEl>
                                          <p:spTgt spid="27">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7">
                                            <p:txEl>
                                              <p:pRg st="5" end="5"/>
                                            </p:txEl>
                                          </p:spTgt>
                                        </p:tgtEl>
                                        <p:attrNameLst>
                                          <p:attrName>style.visibility</p:attrName>
                                        </p:attrNameLst>
                                      </p:cBhvr>
                                      <p:to>
                                        <p:strVal val="visible"/>
                                      </p:to>
                                    </p:set>
                                    <p:animEffect transition="in" filter="wipe(up)">
                                      <p:cBhvr>
                                        <p:cTn id="49" dur="3000"/>
                                        <p:tgtEl>
                                          <p:spTgt spid="27">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xit" presetSubtype="0" fill="hold" grpId="1" nodeType="clickEffect">
                                  <p:stCondLst>
                                    <p:cond delay="0"/>
                                  </p:stCondLst>
                                  <p:childTnLst>
                                    <p:animEffect transition="out" filter="fade">
                                      <p:cBhvr>
                                        <p:cTn id="53" dur="1000"/>
                                        <p:tgtEl>
                                          <p:spTgt spid="27">
                                            <p:txEl>
                                              <p:pRg st="0" end="0"/>
                                            </p:txEl>
                                          </p:spTgt>
                                        </p:tgtEl>
                                      </p:cBhvr>
                                    </p:animEffect>
                                    <p:anim calcmode="lin" valueType="num">
                                      <p:cBhvr>
                                        <p:cTn id="54" dur="1000"/>
                                        <p:tgtEl>
                                          <p:spTgt spid="27">
                                            <p:txEl>
                                              <p:pRg st="0" end="0"/>
                                            </p:txEl>
                                          </p:spTgt>
                                        </p:tgtEl>
                                        <p:attrNameLst>
                                          <p:attrName>ppt_x</p:attrName>
                                        </p:attrNameLst>
                                      </p:cBhvr>
                                      <p:tavLst>
                                        <p:tav tm="0">
                                          <p:val>
                                            <p:strVal val="ppt_x"/>
                                          </p:val>
                                        </p:tav>
                                        <p:tav tm="100000">
                                          <p:val>
                                            <p:strVal val="ppt_x"/>
                                          </p:val>
                                        </p:tav>
                                      </p:tavLst>
                                    </p:anim>
                                    <p:anim calcmode="lin" valueType="num">
                                      <p:cBhvr>
                                        <p:cTn id="55" dur="1000"/>
                                        <p:tgtEl>
                                          <p:spTgt spid="27">
                                            <p:txEl>
                                              <p:pRg st="0" end="0"/>
                                            </p:txEl>
                                          </p:spTgt>
                                        </p:tgtEl>
                                        <p:attrNameLst>
                                          <p:attrName>ppt_y</p:attrName>
                                        </p:attrNameLst>
                                      </p:cBhvr>
                                      <p:tavLst>
                                        <p:tav tm="0">
                                          <p:val>
                                            <p:strVal val="ppt_y"/>
                                          </p:val>
                                        </p:tav>
                                        <p:tav tm="100000">
                                          <p:val>
                                            <p:strVal val="ppt_y+.1"/>
                                          </p:val>
                                        </p:tav>
                                      </p:tavLst>
                                    </p:anim>
                                    <p:set>
                                      <p:cBhvr>
                                        <p:cTn id="56" dur="1" fill="hold">
                                          <p:stCondLst>
                                            <p:cond delay="999"/>
                                          </p:stCondLst>
                                        </p:cTn>
                                        <p:tgtEl>
                                          <p:spTgt spid="27">
                                            <p:txEl>
                                              <p:pRg st="0" end="0"/>
                                            </p:txEl>
                                          </p:spTgt>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42" presetClass="exit" presetSubtype="0" fill="hold" grpId="1" nodeType="clickEffect">
                                  <p:stCondLst>
                                    <p:cond delay="0"/>
                                  </p:stCondLst>
                                  <p:childTnLst>
                                    <p:animEffect transition="out" filter="fade">
                                      <p:cBhvr>
                                        <p:cTn id="60" dur="1000"/>
                                        <p:tgtEl>
                                          <p:spTgt spid="27">
                                            <p:txEl>
                                              <p:pRg st="1" end="1"/>
                                            </p:txEl>
                                          </p:spTgt>
                                        </p:tgtEl>
                                      </p:cBhvr>
                                    </p:animEffect>
                                    <p:anim calcmode="lin" valueType="num">
                                      <p:cBhvr>
                                        <p:cTn id="61" dur="1000"/>
                                        <p:tgtEl>
                                          <p:spTgt spid="27">
                                            <p:txEl>
                                              <p:pRg st="1" end="1"/>
                                            </p:txEl>
                                          </p:spTgt>
                                        </p:tgtEl>
                                        <p:attrNameLst>
                                          <p:attrName>ppt_x</p:attrName>
                                        </p:attrNameLst>
                                      </p:cBhvr>
                                      <p:tavLst>
                                        <p:tav tm="0">
                                          <p:val>
                                            <p:strVal val="ppt_x"/>
                                          </p:val>
                                        </p:tav>
                                        <p:tav tm="100000">
                                          <p:val>
                                            <p:strVal val="ppt_x"/>
                                          </p:val>
                                        </p:tav>
                                      </p:tavLst>
                                    </p:anim>
                                    <p:anim calcmode="lin" valueType="num">
                                      <p:cBhvr>
                                        <p:cTn id="62" dur="1000"/>
                                        <p:tgtEl>
                                          <p:spTgt spid="27">
                                            <p:txEl>
                                              <p:pRg st="1" end="1"/>
                                            </p:txEl>
                                          </p:spTgt>
                                        </p:tgtEl>
                                        <p:attrNameLst>
                                          <p:attrName>ppt_y</p:attrName>
                                        </p:attrNameLst>
                                      </p:cBhvr>
                                      <p:tavLst>
                                        <p:tav tm="0">
                                          <p:val>
                                            <p:strVal val="ppt_y"/>
                                          </p:val>
                                        </p:tav>
                                        <p:tav tm="100000">
                                          <p:val>
                                            <p:strVal val="ppt_y+.1"/>
                                          </p:val>
                                        </p:tav>
                                      </p:tavLst>
                                    </p:anim>
                                    <p:set>
                                      <p:cBhvr>
                                        <p:cTn id="63" dur="1" fill="hold">
                                          <p:stCondLst>
                                            <p:cond delay="999"/>
                                          </p:stCondLst>
                                        </p:cTn>
                                        <p:tgtEl>
                                          <p:spTgt spid="27">
                                            <p:txEl>
                                              <p:pRg st="1" end="1"/>
                                            </p:txEl>
                                          </p:spTgt>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42" presetClass="exit" presetSubtype="0" fill="hold" grpId="1" nodeType="clickEffect">
                                  <p:stCondLst>
                                    <p:cond delay="0"/>
                                  </p:stCondLst>
                                  <p:childTnLst>
                                    <p:animEffect transition="out" filter="fade">
                                      <p:cBhvr>
                                        <p:cTn id="67" dur="1000"/>
                                        <p:tgtEl>
                                          <p:spTgt spid="27">
                                            <p:txEl>
                                              <p:pRg st="2" end="2"/>
                                            </p:txEl>
                                          </p:spTgt>
                                        </p:tgtEl>
                                      </p:cBhvr>
                                    </p:animEffect>
                                    <p:anim calcmode="lin" valueType="num">
                                      <p:cBhvr>
                                        <p:cTn id="68" dur="1000"/>
                                        <p:tgtEl>
                                          <p:spTgt spid="27">
                                            <p:txEl>
                                              <p:pRg st="2" end="2"/>
                                            </p:txEl>
                                          </p:spTgt>
                                        </p:tgtEl>
                                        <p:attrNameLst>
                                          <p:attrName>ppt_x</p:attrName>
                                        </p:attrNameLst>
                                      </p:cBhvr>
                                      <p:tavLst>
                                        <p:tav tm="0">
                                          <p:val>
                                            <p:strVal val="ppt_x"/>
                                          </p:val>
                                        </p:tav>
                                        <p:tav tm="100000">
                                          <p:val>
                                            <p:strVal val="ppt_x"/>
                                          </p:val>
                                        </p:tav>
                                      </p:tavLst>
                                    </p:anim>
                                    <p:anim calcmode="lin" valueType="num">
                                      <p:cBhvr>
                                        <p:cTn id="69" dur="1000"/>
                                        <p:tgtEl>
                                          <p:spTgt spid="27">
                                            <p:txEl>
                                              <p:pRg st="2" end="2"/>
                                            </p:txEl>
                                          </p:spTgt>
                                        </p:tgtEl>
                                        <p:attrNameLst>
                                          <p:attrName>ppt_y</p:attrName>
                                        </p:attrNameLst>
                                      </p:cBhvr>
                                      <p:tavLst>
                                        <p:tav tm="0">
                                          <p:val>
                                            <p:strVal val="ppt_y"/>
                                          </p:val>
                                        </p:tav>
                                        <p:tav tm="100000">
                                          <p:val>
                                            <p:strVal val="ppt_y+.1"/>
                                          </p:val>
                                        </p:tav>
                                      </p:tavLst>
                                    </p:anim>
                                    <p:set>
                                      <p:cBhvr>
                                        <p:cTn id="70" dur="1" fill="hold">
                                          <p:stCondLst>
                                            <p:cond delay="999"/>
                                          </p:stCondLst>
                                        </p:cTn>
                                        <p:tgtEl>
                                          <p:spTgt spid="27">
                                            <p:txEl>
                                              <p:pRg st="2" end="2"/>
                                            </p:txEl>
                                          </p:spTgt>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2" presetClass="exit" presetSubtype="0" fill="hold" grpId="1" nodeType="clickEffect">
                                  <p:stCondLst>
                                    <p:cond delay="0"/>
                                  </p:stCondLst>
                                  <p:childTnLst>
                                    <p:animEffect transition="out" filter="fade">
                                      <p:cBhvr>
                                        <p:cTn id="74" dur="1000"/>
                                        <p:tgtEl>
                                          <p:spTgt spid="27">
                                            <p:txEl>
                                              <p:pRg st="3" end="3"/>
                                            </p:txEl>
                                          </p:spTgt>
                                        </p:tgtEl>
                                      </p:cBhvr>
                                    </p:animEffect>
                                    <p:anim calcmode="lin" valueType="num">
                                      <p:cBhvr>
                                        <p:cTn id="75" dur="1000"/>
                                        <p:tgtEl>
                                          <p:spTgt spid="27">
                                            <p:txEl>
                                              <p:pRg st="3" end="3"/>
                                            </p:txEl>
                                          </p:spTgt>
                                        </p:tgtEl>
                                        <p:attrNameLst>
                                          <p:attrName>ppt_x</p:attrName>
                                        </p:attrNameLst>
                                      </p:cBhvr>
                                      <p:tavLst>
                                        <p:tav tm="0">
                                          <p:val>
                                            <p:strVal val="ppt_x"/>
                                          </p:val>
                                        </p:tav>
                                        <p:tav tm="100000">
                                          <p:val>
                                            <p:strVal val="ppt_x"/>
                                          </p:val>
                                        </p:tav>
                                      </p:tavLst>
                                    </p:anim>
                                    <p:anim calcmode="lin" valueType="num">
                                      <p:cBhvr>
                                        <p:cTn id="76" dur="1000"/>
                                        <p:tgtEl>
                                          <p:spTgt spid="27">
                                            <p:txEl>
                                              <p:pRg st="3" end="3"/>
                                            </p:txEl>
                                          </p:spTgt>
                                        </p:tgtEl>
                                        <p:attrNameLst>
                                          <p:attrName>ppt_y</p:attrName>
                                        </p:attrNameLst>
                                      </p:cBhvr>
                                      <p:tavLst>
                                        <p:tav tm="0">
                                          <p:val>
                                            <p:strVal val="ppt_y"/>
                                          </p:val>
                                        </p:tav>
                                        <p:tav tm="100000">
                                          <p:val>
                                            <p:strVal val="ppt_y+.1"/>
                                          </p:val>
                                        </p:tav>
                                      </p:tavLst>
                                    </p:anim>
                                    <p:set>
                                      <p:cBhvr>
                                        <p:cTn id="77" dur="1" fill="hold">
                                          <p:stCondLst>
                                            <p:cond delay="999"/>
                                          </p:stCondLst>
                                        </p:cTn>
                                        <p:tgtEl>
                                          <p:spTgt spid="27">
                                            <p:txEl>
                                              <p:pRg st="3" end="3"/>
                                            </p:txEl>
                                          </p:spTgt>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42" presetClass="exit" presetSubtype="0" fill="hold" grpId="1" nodeType="clickEffect">
                                  <p:stCondLst>
                                    <p:cond delay="0"/>
                                  </p:stCondLst>
                                  <p:childTnLst>
                                    <p:animEffect transition="out" filter="fade">
                                      <p:cBhvr>
                                        <p:cTn id="81" dur="1000"/>
                                        <p:tgtEl>
                                          <p:spTgt spid="27">
                                            <p:txEl>
                                              <p:pRg st="4" end="4"/>
                                            </p:txEl>
                                          </p:spTgt>
                                        </p:tgtEl>
                                      </p:cBhvr>
                                    </p:animEffect>
                                    <p:anim calcmode="lin" valueType="num">
                                      <p:cBhvr>
                                        <p:cTn id="82" dur="1000"/>
                                        <p:tgtEl>
                                          <p:spTgt spid="27">
                                            <p:txEl>
                                              <p:pRg st="4" end="4"/>
                                            </p:txEl>
                                          </p:spTgt>
                                        </p:tgtEl>
                                        <p:attrNameLst>
                                          <p:attrName>ppt_x</p:attrName>
                                        </p:attrNameLst>
                                      </p:cBhvr>
                                      <p:tavLst>
                                        <p:tav tm="0">
                                          <p:val>
                                            <p:strVal val="ppt_x"/>
                                          </p:val>
                                        </p:tav>
                                        <p:tav tm="100000">
                                          <p:val>
                                            <p:strVal val="ppt_x"/>
                                          </p:val>
                                        </p:tav>
                                      </p:tavLst>
                                    </p:anim>
                                    <p:anim calcmode="lin" valueType="num">
                                      <p:cBhvr>
                                        <p:cTn id="83" dur="1000"/>
                                        <p:tgtEl>
                                          <p:spTgt spid="27">
                                            <p:txEl>
                                              <p:pRg st="4" end="4"/>
                                            </p:txEl>
                                          </p:spTgt>
                                        </p:tgtEl>
                                        <p:attrNameLst>
                                          <p:attrName>ppt_y</p:attrName>
                                        </p:attrNameLst>
                                      </p:cBhvr>
                                      <p:tavLst>
                                        <p:tav tm="0">
                                          <p:val>
                                            <p:strVal val="ppt_y"/>
                                          </p:val>
                                        </p:tav>
                                        <p:tav tm="100000">
                                          <p:val>
                                            <p:strVal val="ppt_y+.1"/>
                                          </p:val>
                                        </p:tav>
                                      </p:tavLst>
                                    </p:anim>
                                    <p:set>
                                      <p:cBhvr>
                                        <p:cTn id="84" dur="1" fill="hold">
                                          <p:stCondLst>
                                            <p:cond delay="999"/>
                                          </p:stCondLst>
                                        </p:cTn>
                                        <p:tgtEl>
                                          <p:spTgt spid="27">
                                            <p:txEl>
                                              <p:pRg st="4" end="4"/>
                                            </p:txEl>
                                          </p:spTgt>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42" presetClass="exit" presetSubtype="0" fill="hold" grpId="1" nodeType="clickEffect">
                                  <p:stCondLst>
                                    <p:cond delay="0"/>
                                  </p:stCondLst>
                                  <p:childTnLst>
                                    <p:animEffect transition="out" filter="fade">
                                      <p:cBhvr>
                                        <p:cTn id="88" dur="1000"/>
                                        <p:tgtEl>
                                          <p:spTgt spid="27">
                                            <p:txEl>
                                              <p:pRg st="5" end="5"/>
                                            </p:txEl>
                                          </p:spTgt>
                                        </p:tgtEl>
                                      </p:cBhvr>
                                    </p:animEffect>
                                    <p:anim calcmode="lin" valueType="num">
                                      <p:cBhvr>
                                        <p:cTn id="89" dur="1000"/>
                                        <p:tgtEl>
                                          <p:spTgt spid="27">
                                            <p:txEl>
                                              <p:pRg st="5" end="5"/>
                                            </p:txEl>
                                          </p:spTgt>
                                        </p:tgtEl>
                                        <p:attrNameLst>
                                          <p:attrName>ppt_x</p:attrName>
                                        </p:attrNameLst>
                                      </p:cBhvr>
                                      <p:tavLst>
                                        <p:tav tm="0">
                                          <p:val>
                                            <p:strVal val="ppt_x"/>
                                          </p:val>
                                        </p:tav>
                                        <p:tav tm="100000">
                                          <p:val>
                                            <p:strVal val="ppt_x"/>
                                          </p:val>
                                        </p:tav>
                                      </p:tavLst>
                                    </p:anim>
                                    <p:anim calcmode="lin" valueType="num">
                                      <p:cBhvr>
                                        <p:cTn id="90" dur="1000"/>
                                        <p:tgtEl>
                                          <p:spTgt spid="27">
                                            <p:txEl>
                                              <p:pRg st="5" end="5"/>
                                            </p:txEl>
                                          </p:spTgt>
                                        </p:tgtEl>
                                        <p:attrNameLst>
                                          <p:attrName>ppt_y</p:attrName>
                                        </p:attrNameLst>
                                      </p:cBhvr>
                                      <p:tavLst>
                                        <p:tav tm="0">
                                          <p:val>
                                            <p:strVal val="ppt_y"/>
                                          </p:val>
                                        </p:tav>
                                        <p:tav tm="100000">
                                          <p:val>
                                            <p:strVal val="ppt_y+.1"/>
                                          </p:val>
                                        </p:tav>
                                      </p:tavLst>
                                    </p:anim>
                                    <p:set>
                                      <p:cBhvr>
                                        <p:cTn id="91" dur="1" fill="hold">
                                          <p:stCondLst>
                                            <p:cond delay="999"/>
                                          </p:stCondLst>
                                        </p:cTn>
                                        <p:tgtEl>
                                          <p:spTgt spid="27">
                                            <p:txEl>
                                              <p:pRg st="5" end="5"/>
                                            </p:txEl>
                                          </p:spTgt>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31">
                                            <p:bg/>
                                          </p:spTgt>
                                        </p:tgtEl>
                                        <p:attrNameLst>
                                          <p:attrName>style.visibility</p:attrName>
                                        </p:attrNameLst>
                                      </p:cBhvr>
                                      <p:to>
                                        <p:strVal val="visible"/>
                                      </p:to>
                                    </p:set>
                                    <p:animEffect transition="in" filter="wipe(up)">
                                      <p:cBhvr>
                                        <p:cTn id="96" dur="3000"/>
                                        <p:tgtEl>
                                          <p:spTgt spid="31">
                                            <p:bg/>
                                          </p:spTgt>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31">
                                            <p:txEl>
                                              <p:pRg st="0" end="0"/>
                                            </p:txEl>
                                          </p:spTgt>
                                        </p:tgtEl>
                                        <p:attrNameLst>
                                          <p:attrName>style.visibility</p:attrName>
                                        </p:attrNameLst>
                                      </p:cBhvr>
                                      <p:to>
                                        <p:strVal val="visible"/>
                                      </p:to>
                                    </p:set>
                                    <p:animEffect transition="in" filter="wipe(up)">
                                      <p:cBhvr>
                                        <p:cTn id="101" dur="3000"/>
                                        <p:tgtEl>
                                          <p:spTgt spid="31">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xit" presetSubtype="0" fill="hold" grpId="1" nodeType="clickEffect">
                                  <p:stCondLst>
                                    <p:cond delay="0"/>
                                  </p:stCondLst>
                                  <p:childTnLst>
                                    <p:animEffect transition="out" filter="fade">
                                      <p:cBhvr>
                                        <p:cTn id="105" dur="1000"/>
                                        <p:tgtEl>
                                          <p:spTgt spid="31">
                                            <p:txEl>
                                              <p:pRg st="0" end="0"/>
                                            </p:txEl>
                                          </p:spTgt>
                                        </p:tgtEl>
                                      </p:cBhvr>
                                    </p:animEffect>
                                    <p:anim calcmode="lin" valueType="num">
                                      <p:cBhvr>
                                        <p:cTn id="106" dur="1000"/>
                                        <p:tgtEl>
                                          <p:spTgt spid="31">
                                            <p:txEl>
                                              <p:pRg st="0" end="0"/>
                                            </p:txEl>
                                          </p:spTgt>
                                        </p:tgtEl>
                                        <p:attrNameLst>
                                          <p:attrName>ppt_x</p:attrName>
                                        </p:attrNameLst>
                                      </p:cBhvr>
                                      <p:tavLst>
                                        <p:tav tm="0">
                                          <p:val>
                                            <p:strVal val="ppt_x"/>
                                          </p:val>
                                        </p:tav>
                                        <p:tav tm="100000">
                                          <p:val>
                                            <p:strVal val="ppt_x"/>
                                          </p:val>
                                        </p:tav>
                                      </p:tavLst>
                                    </p:anim>
                                    <p:anim calcmode="lin" valueType="num">
                                      <p:cBhvr>
                                        <p:cTn id="107" dur="1000"/>
                                        <p:tgtEl>
                                          <p:spTgt spid="31">
                                            <p:txEl>
                                              <p:pRg st="0" end="0"/>
                                            </p:txEl>
                                          </p:spTgt>
                                        </p:tgtEl>
                                        <p:attrNameLst>
                                          <p:attrName>ppt_y</p:attrName>
                                        </p:attrNameLst>
                                      </p:cBhvr>
                                      <p:tavLst>
                                        <p:tav tm="0">
                                          <p:val>
                                            <p:strVal val="ppt_y"/>
                                          </p:val>
                                        </p:tav>
                                        <p:tav tm="100000">
                                          <p:val>
                                            <p:strVal val="ppt_y+.1"/>
                                          </p:val>
                                        </p:tav>
                                      </p:tavLst>
                                    </p:anim>
                                    <p:set>
                                      <p:cBhvr>
                                        <p:cTn id="108" dur="1" fill="hold">
                                          <p:stCondLst>
                                            <p:cond delay="999"/>
                                          </p:stCondLst>
                                        </p:cTn>
                                        <p:tgtEl>
                                          <p:spTgt spid="31">
                                            <p:txEl>
                                              <p:pRg st="0" end="0"/>
                                            </p:txEl>
                                          </p:spTgt>
                                        </p:tgtEl>
                                        <p:attrNameLst>
                                          <p:attrName>style.visibility</p:attrName>
                                        </p:attrNameLst>
                                      </p:cBhvr>
                                      <p:to>
                                        <p:strVal val="hidden"/>
                                      </p:to>
                                    </p:set>
                                  </p:childTnLst>
                                </p:cTn>
                              </p:par>
                              <p:par>
                                <p:cTn id="109" presetID="42" presetClass="exit" presetSubtype="0" fill="hold" grpId="1" nodeType="withEffect">
                                  <p:stCondLst>
                                    <p:cond delay="0"/>
                                  </p:stCondLst>
                                  <p:childTnLst>
                                    <p:animEffect transition="out" filter="fade">
                                      <p:cBhvr>
                                        <p:cTn id="110" dur="1000"/>
                                        <p:tgtEl>
                                          <p:spTgt spid="31">
                                            <p:bg/>
                                          </p:spTgt>
                                        </p:tgtEl>
                                      </p:cBhvr>
                                    </p:animEffect>
                                    <p:anim calcmode="lin" valueType="num">
                                      <p:cBhvr>
                                        <p:cTn id="111" dur="1000"/>
                                        <p:tgtEl>
                                          <p:spTgt spid="31">
                                            <p:bg/>
                                          </p:spTgt>
                                        </p:tgtEl>
                                        <p:attrNameLst>
                                          <p:attrName>ppt_x</p:attrName>
                                        </p:attrNameLst>
                                      </p:cBhvr>
                                      <p:tavLst>
                                        <p:tav tm="0">
                                          <p:val>
                                            <p:strVal val="ppt_x"/>
                                          </p:val>
                                        </p:tav>
                                        <p:tav tm="100000">
                                          <p:val>
                                            <p:strVal val="ppt_x"/>
                                          </p:val>
                                        </p:tav>
                                      </p:tavLst>
                                    </p:anim>
                                    <p:anim calcmode="lin" valueType="num">
                                      <p:cBhvr>
                                        <p:cTn id="112" dur="1000"/>
                                        <p:tgtEl>
                                          <p:spTgt spid="31">
                                            <p:bg/>
                                          </p:spTgt>
                                        </p:tgtEl>
                                        <p:attrNameLst>
                                          <p:attrName>ppt_y</p:attrName>
                                        </p:attrNameLst>
                                      </p:cBhvr>
                                      <p:tavLst>
                                        <p:tav tm="0">
                                          <p:val>
                                            <p:strVal val="ppt_y"/>
                                          </p:val>
                                        </p:tav>
                                        <p:tav tm="100000">
                                          <p:val>
                                            <p:strVal val="ppt_y+.1"/>
                                          </p:val>
                                        </p:tav>
                                      </p:tavLst>
                                    </p:anim>
                                    <p:set>
                                      <p:cBhvr>
                                        <p:cTn id="113" dur="1" fill="hold">
                                          <p:stCondLst>
                                            <p:cond delay="999"/>
                                          </p:stCondLst>
                                        </p:cTn>
                                        <p:tgtEl>
                                          <p:spTgt spid="31">
                                            <p:bg/>
                                          </p:spTgt>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32">
                                            <p:txEl>
                                              <p:pRg st="0" end="0"/>
                                            </p:txEl>
                                          </p:spTgt>
                                        </p:tgtEl>
                                        <p:attrNameLst>
                                          <p:attrName>style.visibility</p:attrName>
                                        </p:attrNameLst>
                                      </p:cBhvr>
                                      <p:to>
                                        <p:strVal val="visible"/>
                                      </p:to>
                                    </p:set>
                                    <p:animEffect transition="in" filter="wipe(up)">
                                      <p:cBhvr>
                                        <p:cTn id="118" dur="3000"/>
                                        <p:tgtEl>
                                          <p:spTgt spid="32">
                                            <p:txEl>
                                              <p:pRg st="0" end="0"/>
                                            </p:txEl>
                                          </p:spTgt>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32">
                                            <p:txEl>
                                              <p:pRg st="1" end="1"/>
                                            </p:txEl>
                                          </p:spTgt>
                                        </p:tgtEl>
                                        <p:attrNameLst>
                                          <p:attrName>style.visibility</p:attrName>
                                        </p:attrNameLst>
                                      </p:cBhvr>
                                      <p:to>
                                        <p:strVal val="visible"/>
                                      </p:to>
                                    </p:set>
                                    <p:animEffect transition="in" filter="wipe(up)">
                                      <p:cBhvr>
                                        <p:cTn id="123" dur="3000"/>
                                        <p:tgtEl>
                                          <p:spTgt spid="32">
                                            <p:txEl>
                                              <p:pRg st="1" end="1"/>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grpId="0" nodeType="clickEffect">
                                  <p:stCondLst>
                                    <p:cond delay="0"/>
                                  </p:stCondLst>
                                  <p:childTnLst>
                                    <p:set>
                                      <p:cBhvr>
                                        <p:cTn id="127" dur="1" fill="hold">
                                          <p:stCondLst>
                                            <p:cond delay="0"/>
                                          </p:stCondLst>
                                        </p:cTn>
                                        <p:tgtEl>
                                          <p:spTgt spid="32">
                                            <p:txEl>
                                              <p:pRg st="2" end="2"/>
                                            </p:txEl>
                                          </p:spTgt>
                                        </p:tgtEl>
                                        <p:attrNameLst>
                                          <p:attrName>style.visibility</p:attrName>
                                        </p:attrNameLst>
                                      </p:cBhvr>
                                      <p:to>
                                        <p:strVal val="visible"/>
                                      </p:to>
                                    </p:set>
                                    <p:animEffect transition="in" filter="wipe(up)">
                                      <p:cBhvr>
                                        <p:cTn id="128" dur="3000"/>
                                        <p:tgtEl>
                                          <p:spTgt spid="32">
                                            <p:txEl>
                                              <p:pRg st="2" end="2"/>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grpId="0" nodeType="clickEffect">
                                  <p:stCondLst>
                                    <p:cond delay="0"/>
                                  </p:stCondLst>
                                  <p:childTnLst>
                                    <p:set>
                                      <p:cBhvr>
                                        <p:cTn id="132" dur="1" fill="hold">
                                          <p:stCondLst>
                                            <p:cond delay="0"/>
                                          </p:stCondLst>
                                        </p:cTn>
                                        <p:tgtEl>
                                          <p:spTgt spid="32">
                                            <p:txEl>
                                              <p:pRg st="3" end="3"/>
                                            </p:txEl>
                                          </p:spTgt>
                                        </p:tgtEl>
                                        <p:attrNameLst>
                                          <p:attrName>style.visibility</p:attrName>
                                        </p:attrNameLst>
                                      </p:cBhvr>
                                      <p:to>
                                        <p:strVal val="visible"/>
                                      </p:to>
                                    </p:set>
                                    <p:animEffect transition="in" filter="wipe(up)">
                                      <p:cBhvr>
                                        <p:cTn id="133" dur="3000"/>
                                        <p:tgtEl>
                                          <p:spTgt spid="32">
                                            <p:txEl>
                                              <p:pRg st="3" end="3"/>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grpId="0" nodeType="clickEffect">
                                  <p:stCondLst>
                                    <p:cond delay="0"/>
                                  </p:stCondLst>
                                  <p:childTnLst>
                                    <p:set>
                                      <p:cBhvr>
                                        <p:cTn id="137" dur="1" fill="hold">
                                          <p:stCondLst>
                                            <p:cond delay="0"/>
                                          </p:stCondLst>
                                        </p:cTn>
                                        <p:tgtEl>
                                          <p:spTgt spid="32">
                                            <p:txEl>
                                              <p:pRg st="4" end="4"/>
                                            </p:txEl>
                                          </p:spTgt>
                                        </p:tgtEl>
                                        <p:attrNameLst>
                                          <p:attrName>style.visibility</p:attrName>
                                        </p:attrNameLst>
                                      </p:cBhvr>
                                      <p:to>
                                        <p:strVal val="visible"/>
                                      </p:to>
                                    </p:set>
                                    <p:animEffect transition="in" filter="wipe(up)">
                                      <p:cBhvr>
                                        <p:cTn id="138" dur="3000"/>
                                        <p:tgtEl>
                                          <p:spTgt spid="32">
                                            <p:txEl>
                                              <p:pRg st="4" end="4"/>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32">
                                            <p:txEl>
                                              <p:pRg st="5" end="5"/>
                                            </p:txEl>
                                          </p:spTgt>
                                        </p:tgtEl>
                                        <p:attrNameLst>
                                          <p:attrName>style.visibility</p:attrName>
                                        </p:attrNameLst>
                                      </p:cBhvr>
                                      <p:to>
                                        <p:strVal val="visible"/>
                                      </p:to>
                                    </p:set>
                                    <p:animEffect transition="in" filter="wipe(up)">
                                      <p:cBhvr>
                                        <p:cTn id="143" dur="3000"/>
                                        <p:tgtEl>
                                          <p:spTgt spid="32">
                                            <p:txEl>
                                              <p:pRg st="5" end="5"/>
                                            </p:txEl>
                                          </p:spTgt>
                                        </p:tgtEl>
                                      </p:cBhvr>
                                    </p:animEffect>
                                  </p:childTnLst>
                                </p:cTn>
                              </p:par>
                            </p:childTnLst>
                          </p:cTn>
                        </p:par>
                      </p:childTnLst>
                    </p:cTn>
                  </p:par>
                  <p:par>
                    <p:cTn id="144" fill="hold">
                      <p:stCondLst>
                        <p:cond delay="indefinite"/>
                      </p:stCondLst>
                      <p:childTnLst>
                        <p:par>
                          <p:cTn id="145" fill="hold">
                            <p:stCondLst>
                              <p:cond delay="0"/>
                            </p:stCondLst>
                            <p:childTnLst>
                              <p:par>
                                <p:cTn id="146" presetID="42" presetClass="exit" presetSubtype="0" fill="hold" grpId="1" nodeType="clickEffect">
                                  <p:stCondLst>
                                    <p:cond delay="0"/>
                                  </p:stCondLst>
                                  <p:childTnLst>
                                    <p:animEffect transition="out" filter="fade">
                                      <p:cBhvr>
                                        <p:cTn id="147" dur="1000"/>
                                        <p:tgtEl>
                                          <p:spTgt spid="32">
                                            <p:txEl>
                                              <p:pRg st="0" end="0"/>
                                            </p:txEl>
                                          </p:spTgt>
                                        </p:tgtEl>
                                      </p:cBhvr>
                                    </p:animEffect>
                                    <p:anim calcmode="lin" valueType="num">
                                      <p:cBhvr>
                                        <p:cTn id="148" dur="1000"/>
                                        <p:tgtEl>
                                          <p:spTgt spid="32">
                                            <p:txEl>
                                              <p:pRg st="0" end="0"/>
                                            </p:txEl>
                                          </p:spTgt>
                                        </p:tgtEl>
                                        <p:attrNameLst>
                                          <p:attrName>ppt_x</p:attrName>
                                        </p:attrNameLst>
                                      </p:cBhvr>
                                      <p:tavLst>
                                        <p:tav tm="0">
                                          <p:val>
                                            <p:strVal val="ppt_x"/>
                                          </p:val>
                                        </p:tav>
                                        <p:tav tm="100000">
                                          <p:val>
                                            <p:strVal val="ppt_x"/>
                                          </p:val>
                                        </p:tav>
                                      </p:tavLst>
                                    </p:anim>
                                    <p:anim calcmode="lin" valueType="num">
                                      <p:cBhvr>
                                        <p:cTn id="149" dur="1000"/>
                                        <p:tgtEl>
                                          <p:spTgt spid="32">
                                            <p:txEl>
                                              <p:pRg st="0" end="0"/>
                                            </p:txEl>
                                          </p:spTgt>
                                        </p:tgtEl>
                                        <p:attrNameLst>
                                          <p:attrName>ppt_y</p:attrName>
                                        </p:attrNameLst>
                                      </p:cBhvr>
                                      <p:tavLst>
                                        <p:tav tm="0">
                                          <p:val>
                                            <p:strVal val="ppt_y"/>
                                          </p:val>
                                        </p:tav>
                                        <p:tav tm="100000">
                                          <p:val>
                                            <p:strVal val="ppt_y+.1"/>
                                          </p:val>
                                        </p:tav>
                                      </p:tavLst>
                                    </p:anim>
                                    <p:set>
                                      <p:cBhvr>
                                        <p:cTn id="150" dur="1" fill="hold">
                                          <p:stCondLst>
                                            <p:cond delay="999"/>
                                          </p:stCondLst>
                                        </p:cTn>
                                        <p:tgtEl>
                                          <p:spTgt spid="32">
                                            <p:txEl>
                                              <p:pRg st="0" end="0"/>
                                            </p:txEl>
                                          </p:spTgt>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42" presetClass="exit" presetSubtype="0" fill="hold" grpId="1" nodeType="clickEffect">
                                  <p:stCondLst>
                                    <p:cond delay="0"/>
                                  </p:stCondLst>
                                  <p:childTnLst>
                                    <p:animEffect transition="out" filter="fade">
                                      <p:cBhvr>
                                        <p:cTn id="154" dur="1000"/>
                                        <p:tgtEl>
                                          <p:spTgt spid="32">
                                            <p:txEl>
                                              <p:pRg st="1" end="1"/>
                                            </p:txEl>
                                          </p:spTgt>
                                        </p:tgtEl>
                                      </p:cBhvr>
                                    </p:animEffect>
                                    <p:anim calcmode="lin" valueType="num">
                                      <p:cBhvr>
                                        <p:cTn id="155" dur="1000"/>
                                        <p:tgtEl>
                                          <p:spTgt spid="32">
                                            <p:txEl>
                                              <p:pRg st="1" end="1"/>
                                            </p:txEl>
                                          </p:spTgt>
                                        </p:tgtEl>
                                        <p:attrNameLst>
                                          <p:attrName>ppt_x</p:attrName>
                                        </p:attrNameLst>
                                      </p:cBhvr>
                                      <p:tavLst>
                                        <p:tav tm="0">
                                          <p:val>
                                            <p:strVal val="ppt_x"/>
                                          </p:val>
                                        </p:tav>
                                        <p:tav tm="100000">
                                          <p:val>
                                            <p:strVal val="ppt_x"/>
                                          </p:val>
                                        </p:tav>
                                      </p:tavLst>
                                    </p:anim>
                                    <p:anim calcmode="lin" valueType="num">
                                      <p:cBhvr>
                                        <p:cTn id="156" dur="1000"/>
                                        <p:tgtEl>
                                          <p:spTgt spid="32">
                                            <p:txEl>
                                              <p:pRg st="1" end="1"/>
                                            </p:txEl>
                                          </p:spTgt>
                                        </p:tgtEl>
                                        <p:attrNameLst>
                                          <p:attrName>ppt_y</p:attrName>
                                        </p:attrNameLst>
                                      </p:cBhvr>
                                      <p:tavLst>
                                        <p:tav tm="0">
                                          <p:val>
                                            <p:strVal val="ppt_y"/>
                                          </p:val>
                                        </p:tav>
                                        <p:tav tm="100000">
                                          <p:val>
                                            <p:strVal val="ppt_y+.1"/>
                                          </p:val>
                                        </p:tav>
                                      </p:tavLst>
                                    </p:anim>
                                    <p:set>
                                      <p:cBhvr>
                                        <p:cTn id="157" dur="1" fill="hold">
                                          <p:stCondLst>
                                            <p:cond delay="999"/>
                                          </p:stCondLst>
                                        </p:cTn>
                                        <p:tgtEl>
                                          <p:spTgt spid="32">
                                            <p:txEl>
                                              <p:pRg st="1" end="1"/>
                                            </p:txEl>
                                          </p:spTgt>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42" presetClass="exit" presetSubtype="0" fill="hold" grpId="1" nodeType="clickEffect">
                                  <p:stCondLst>
                                    <p:cond delay="0"/>
                                  </p:stCondLst>
                                  <p:childTnLst>
                                    <p:animEffect transition="out" filter="fade">
                                      <p:cBhvr>
                                        <p:cTn id="161" dur="1000"/>
                                        <p:tgtEl>
                                          <p:spTgt spid="32">
                                            <p:txEl>
                                              <p:pRg st="2" end="2"/>
                                            </p:txEl>
                                          </p:spTgt>
                                        </p:tgtEl>
                                      </p:cBhvr>
                                    </p:animEffect>
                                    <p:anim calcmode="lin" valueType="num">
                                      <p:cBhvr>
                                        <p:cTn id="162" dur="1000"/>
                                        <p:tgtEl>
                                          <p:spTgt spid="32">
                                            <p:txEl>
                                              <p:pRg st="2" end="2"/>
                                            </p:txEl>
                                          </p:spTgt>
                                        </p:tgtEl>
                                        <p:attrNameLst>
                                          <p:attrName>ppt_x</p:attrName>
                                        </p:attrNameLst>
                                      </p:cBhvr>
                                      <p:tavLst>
                                        <p:tav tm="0">
                                          <p:val>
                                            <p:strVal val="ppt_x"/>
                                          </p:val>
                                        </p:tav>
                                        <p:tav tm="100000">
                                          <p:val>
                                            <p:strVal val="ppt_x"/>
                                          </p:val>
                                        </p:tav>
                                      </p:tavLst>
                                    </p:anim>
                                    <p:anim calcmode="lin" valueType="num">
                                      <p:cBhvr>
                                        <p:cTn id="163" dur="1000"/>
                                        <p:tgtEl>
                                          <p:spTgt spid="32">
                                            <p:txEl>
                                              <p:pRg st="2" end="2"/>
                                            </p:txEl>
                                          </p:spTgt>
                                        </p:tgtEl>
                                        <p:attrNameLst>
                                          <p:attrName>ppt_y</p:attrName>
                                        </p:attrNameLst>
                                      </p:cBhvr>
                                      <p:tavLst>
                                        <p:tav tm="0">
                                          <p:val>
                                            <p:strVal val="ppt_y"/>
                                          </p:val>
                                        </p:tav>
                                        <p:tav tm="100000">
                                          <p:val>
                                            <p:strVal val="ppt_y+.1"/>
                                          </p:val>
                                        </p:tav>
                                      </p:tavLst>
                                    </p:anim>
                                    <p:set>
                                      <p:cBhvr>
                                        <p:cTn id="164" dur="1" fill="hold">
                                          <p:stCondLst>
                                            <p:cond delay="999"/>
                                          </p:stCondLst>
                                        </p:cTn>
                                        <p:tgtEl>
                                          <p:spTgt spid="32">
                                            <p:txEl>
                                              <p:pRg st="2" end="2"/>
                                            </p:txEl>
                                          </p:spTgt>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42" presetClass="exit" presetSubtype="0" fill="hold" grpId="1" nodeType="clickEffect">
                                  <p:stCondLst>
                                    <p:cond delay="0"/>
                                  </p:stCondLst>
                                  <p:childTnLst>
                                    <p:animEffect transition="out" filter="fade">
                                      <p:cBhvr>
                                        <p:cTn id="168" dur="1000"/>
                                        <p:tgtEl>
                                          <p:spTgt spid="32">
                                            <p:txEl>
                                              <p:pRg st="3" end="3"/>
                                            </p:txEl>
                                          </p:spTgt>
                                        </p:tgtEl>
                                      </p:cBhvr>
                                    </p:animEffect>
                                    <p:anim calcmode="lin" valueType="num">
                                      <p:cBhvr>
                                        <p:cTn id="169" dur="1000"/>
                                        <p:tgtEl>
                                          <p:spTgt spid="32">
                                            <p:txEl>
                                              <p:pRg st="3" end="3"/>
                                            </p:txEl>
                                          </p:spTgt>
                                        </p:tgtEl>
                                        <p:attrNameLst>
                                          <p:attrName>ppt_x</p:attrName>
                                        </p:attrNameLst>
                                      </p:cBhvr>
                                      <p:tavLst>
                                        <p:tav tm="0">
                                          <p:val>
                                            <p:strVal val="ppt_x"/>
                                          </p:val>
                                        </p:tav>
                                        <p:tav tm="100000">
                                          <p:val>
                                            <p:strVal val="ppt_x"/>
                                          </p:val>
                                        </p:tav>
                                      </p:tavLst>
                                    </p:anim>
                                    <p:anim calcmode="lin" valueType="num">
                                      <p:cBhvr>
                                        <p:cTn id="170" dur="1000"/>
                                        <p:tgtEl>
                                          <p:spTgt spid="32">
                                            <p:txEl>
                                              <p:pRg st="3" end="3"/>
                                            </p:txEl>
                                          </p:spTgt>
                                        </p:tgtEl>
                                        <p:attrNameLst>
                                          <p:attrName>ppt_y</p:attrName>
                                        </p:attrNameLst>
                                      </p:cBhvr>
                                      <p:tavLst>
                                        <p:tav tm="0">
                                          <p:val>
                                            <p:strVal val="ppt_y"/>
                                          </p:val>
                                        </p:tav>
                                        <p:tav tm="100000">
                                          <p:val>
                                            <p:strVal val="ppt_y+.1"/>
                                          </p:val>
                                        </p:tav>
                                      </p:tavLst>
                                    </p:anim>
                                    <p:set>
                                      <p:cBhvr>
                                        <p:cTn id="171" dur="1" fill="hold">
                                          <p:stCondLst>
                                            <p:cond delay="999"/>
                                          </p:stCondLst>
                                        </p:cTn>
                                        <p:tgtEl>
                                          <p:spTgt spid="32">
                                            <p:txEl>
                                              <p:pRg st="3" end="3"/>
                                            </p:txEl>
                                          </p:spTgt>
                                        </p:tgtEl>
                                        <p:attrNameLst>
                                          <p:attrName>style.visibility</p:attrName>
                                        </p:attrNameLst>
                                      </p:cBhvr>
                                      <p:to>
                                        <p:strVal val="hidden"/>
                                      </p:to>
                                    </p:set>
                                  </p:childTnLst>
                                </p:cTn>
                              </p:par>
                              <p:par>
                                <p:cTn id="172" presetID="42" presetClass="exit" presetSubtype="0" fill="hold" grpId="1" nodeType="withEffect">
                                  <p:stCondLst>
                                    <p:cond delay="0"/>
                                  </p:stCondLst>
                                  <p:childTnLst>
                                    <p:animEffect transition="out" filter="fade">
                                      <p:cBhvr>
                                        <p:cTn id="173" dur="1000"/>
                                        <p:tgtEl>
                                          <p:spTgt spid="32">
                                            <p:txEl>
                                              <p:pRg st="4" end="4"/>
                                            </p:txEl>
                                          </p:spTgt>
                                        </p:tgtEl>
                                      </p:cBhvr>
                                    </p:animEffect>
                                    <p:anim calcmode="lin" valueType="num">
                                      <p:cBhvr>
                                        <p:cTn id="174" dur="1000"/>
                                        <p:tgtEl>
                                          <p:spTgt spid="32">
                                            <p:txEl>
                                              <p:pRg st="4" end="4"/>
                                            </p:txEl>
                                          </p:spTgt>
                                        </p:tgtEl>
                                        <p:attrNameLst>
                                          <p:attrName>ppt_x</p:attrName>
                                        </p:attrNameLst>
                                      </p:cBhvr>
                                      <p:tavLst>
                                        <p:tav tm="0">
                                          <p:val>
                                            <p:strVal val="ppt_x"/>
                                          </p:val>
                                        </p:tav>
                                        <p:tav tm="100000">
                                          <p:val>
                                            <p:strVal val="ppt_x"/>
                                          </p:val>
                                        </p:tav>
                                      </p:tavLst>
                                    </p:anim>
                                    <p:anim calcmode="lin" valueType="num">
                                      <p:cBhvr>
                                        <p:cTn id="175" dur="1000"/>
                                        <p:tgtEl>
                                          <p:spTgt spid="32">
                                            <p:txEl>
                                              <p:pRg st="4" end="4"/>
                                            </p:txEl>
                                          </p:spTgt>
                                        </p:tgtEl>
                                        <p:attrNameLst>
                                          <p:attrName>ppt_y</p:attrName>
                                        </p:attrNameLst>
                                      </p:cBhvr>
                                      <p:tavLst>
                                        <p:tav tm="0">
                                          <p:val>
                                            <p:strVal val="ppt_y"/>
                                          </p:val>
                                        </p:tav>
                                        <p:tav tm="100000">
                                          <p:val>
                                            <p:strVal val="ppt_y+.1"/>
                                          </p:val>
                                        </p:tav>
                                      </p:tavLst>
                                    </p:anim>
                                    <p:set>
                                      <p:cBhvr>
                                        <p:cTn id="176" dur="1" fill="hold">
                                          <p:stCondLst>
                                            <p:cond delay="999"/>
                                          </p:stCondLst>
                                        </p:cTn>
                                        <p:tgtEl>
                                          <p:spTgt spid="32">
                                            <p:txEl>
                                              <p:pRg st="4" end="4"/>
                                            </p:txEl>
                                          </p:spTgt>
                                        </p:tgtEl>
                                        <p:attrNameLst>
                                          <p:attrName>style.visibility</p:attrName>
                                        </p:attrNameLst>
                                      </p:cBhvr>
                                      <p:to>
                                        <p:strVal val="hidden"/>
                                      </p:to>
                                    </p:set>
                                  </p:childTnLst>
                                </p:cTn>
                              </p:par>
                            </p:childTnLst>
                          </p:cTn>
                        </p:par>
                      </p:childTnLst>
                    </p:cTn>
                  </p:par>
                  <p:par>
                    <p:cTn id="177" fill="hold">
                      <p:stCondLst>
                        <p:cond delay="indefinite"/>
                      </p:stCondLst>
                      <p:childTnLst>
                        <p:par>
                          <p:cTn id="178" fill="hold">
                            <p:stCondLst>
                              <p:cond delay="0"/>
                            </p:stCondLst>
                            <p:childTnLst>
                              <p:par>
                                <p:cTn id="179" presetID="42" presetClass="exit" presetSubtype="0" fill="hold" grpId="1" nodeType="clickEffect">
                                  <p:stCondLst>
                                    <p:cond delay="0"/>
                                  </p:stCondLst>
                                  <p:childTnLst>
                                    <p:animEffect transition="out" filter="fade">
                                      <p:cBhvr>
                                        <p:cTn id="180" dur="1000"/>
                                        <p:tgtEl>
                                          <p:spTgt spid="32">
                                            <p:txEl>
                                              <p:pRg st="5" end="5"/>
                                            </p:txEl>
                                          </p:spTgt>
                                        </p:tgtEl>
                                      </p:cBhvr>
                                    </p:animEffect>
                                    <p:anim calcmode="lin" valueType="num">
                                      <p:cBhvr>
                                        <p:cTn id="181" dur="1000"/>
                                        <p:tgtEl>
                                          <p:spTgt spid="32">
                                            <p:txEl>
                                              <p:pRg st="5" end="5"/>
                                            </p:txEl>
                                          </p:spTgt>
                                        </p:tgtEl>
                                        <p:attrNameLst>
                                          <p:attrName>ppt_x</p:attrName>
                                        </p:attrNameLst>
                                      </p:cBhvr>
                                      <p:tavLst>
                                        <p:tav tm="0">
                                          <p:val>
                                            <p:strVal val="ppt_x"/>
                                          </p:val>
                                        </p:tav>
                                        <p:tav tm="100000">
                                          <p:val>
                                            <p:strVal val="ppt_x"/>
                                          </p:val>
                                        </p:tav>
                                      </p:tavLst>
                                    </p:anim>
                                    <p:anim calcmode="lin" valueType="num">
                                      <p:cBhvr>
                                        <p:cTn id="182" dur="1000"/>
                                        <p:tgtEl>
                                          <p:spTgt spid="32">
                                            <p:txEl>
                                              <p:pRg st="5" end="5"/>
                                            </p:txEl>
                                          </p:spTgt>
                                        </p:tgtEl>
                                        <p:attrNameLst>
                                          <p:attrName>ppt_y</p:attrName>
                                        </p:attrNameLst>
                                      </p:cBhvr>
                                      <p:tavLst>
                                        <p:tav tm="0">
                                          <p:val>
                                            <p:strVal val="ppt_y"/>
                                          </p:val>
                                        </p:tav>
                                        <p:tav tm="100000">
                                          <p:val>
                                            <p:strVal val="ppt_y+.1"/>
                                          </p:val>
                                        </p:tav>
                                      </p:tavLst>
                                    </p:anim>
                                    <p:set>
                                      <p:cBhvr>
                                        <p:cTn id="183" dur="1" fill="hold">
                                          <p:stCondLst>
                                            <p:cond delay="999"/>
                                          </p:stCondLst>
                                        </p:cTn>
                                        <p:tgtEl>
                                          <p:spTgt spid="32">
                                            <p:txEl>
                                              <p:pRg st="5" end="5"/>
                                            </p:txEl>
                                          </p:spTgt>
                                        </p:tgtEl>
                                        <p:attrNameLst>
                                          <p:attrName>style.visibility</p:attrName>
                                        </p:attrNameLst>
                                      </p:cBhvr>
                                      <p:to>
                                        <p:strVal val="hidden"/>
                                      </p:to>
                                    </p:set>
                                  </p:childTnLst>
                                </p:cTn>
                              </p:par>
                            </p:childTnLst>
                          </p:cTn>
                        </p:par>
                      </p:childTnLst>
                    </p:cTn>
                  </p:par>
                  <p:par>
                    <p:cTn id="184" fill="hold">
                      <p:stCondLst>
                        <p:cond delay="indefinite"/>
                      </p:stCondLst>
                      <p:childTnLst>
                        <p:par>
                          <p:cTn id="185" fill="hold">
                            <p:stCondLst>
                              <p:cond delay="0"/>
                            </p:stCondLst>
                            <p:childTnLst>
                              <p:par>
                                <p:cTn id="186" presetID="22" presetClass="entr" presetSubtype="1" fill="hold" grpId="0" nodeType="clickEffect">
                                  <p:stCondLst>
                                    <p:cond delay="0"/>
                                  </p:stCondLst>
                                  <p:childTnLst>
                                    <p:set>
                                      <p:cBhvr>
                                        <p:cTn id="187" dur="1" fill="hold">
                                          <p:stCondLst>
                                            <p:cond delay="0"/>
                                          </p:stCondLst>
                                        </p:cTn>
                                        <p:tgtEl>
                                          <p:spTgt spid="33">
                                            <p:bg/>
                                          </p:spTgt>
                                        </p:tgtEl>
                                        <p:attrNameLst>
                                          <p:attrName>style.visibility</p:attrName>
                                        </p:attrNameLst>
                                      </p:cBhvr>
                                      <p:to>
                                        <p:strVal val="visible"/>
                                      </p:to>
                                    </p:set>
                                    <p:animEffect transition="in" filter="wipe(up)">
                                      <p:cBhvr>
                                        <p:cTn id="188" dur="3000"/>
                                        <p:tgtEl>
                                          <p:spTgt spid="33">
                                            <p:bg/>
                                          </p:spTgt>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1" fill="hold" grpId="0" nodeType="clickEffect">
                                  <p:stCondLst>
                                    <p:cond delay="0"/>
                                  </p:stCondLst>
                                  <p:childTnLst>
                                    <p:set>
                                      <p:cBhvr>
                                        <p:cTn id="192" dur="1" fill="hold">
                                          <p:stCondLst>
                                            <p:cond delay="0"/>
                                          </p:stCondLst>
                                        </p:cTn>
                                        <p:tgtEl>
                                          <p:spTgt spid="33">
                                            <p:txEl>
                                              <p:pRg st="0" end="0"/>
                                            </p:txEl>
                                          </p:spTgt>
                                        </p:tgtEl>
                                        <p:attrNameLst>
                                          <p:attrName>style.visibility</p:attrName>
                                        </p:attrNameLst>
                                      </p:cBhvr>
                                      <p:to>
                                        <p:strVal val="visible"/>
                                      </p:to>
                                    </p:set>
                                    <p:animEffect transition="in" filter="wipe(up)">
                                      <p:cBhvr>
                                        <p:cTn id="193" dur="3000"/>
                                        <p:tgtEl>
                                          <p:spTgt spid="33">
                                            <p:txEl>
                                              <p:pRg st="0" end="0"/>
                                            </p:txEl>
                                          </p:spTgt>
                                        </p:tgtEl>
                                      </p:cBhvr>
                                    </p:animEffect>
                                  </p:childTnLst>
                                </p:cTn>
                              </p:par>
                            </p:childTnLst>
                          </p:cTn>
                        </p:par>
                      </p:childTnLst>
                    </p:cTn>
                  </p:par>
                  <p:par>
                    <p:cTn id="194" fill="hold">
                      <p:stCondLst>
                        <p:cond delay="indefinite"/>
                      </p:stCondLst>
                      <p:childTnLst>
                        <p:par>
                          <p:cTn id="195" fill="hold">
                            <p:stCondLst>
                              <p:cond delay="0"/>
                            </p:stCondLst>
                            <p:childTnLst>
                              <p:par>
                                <p:cTn id="196" presetID="42" presetClass="exit" presetSubtype="0" fill="hold" grpId="1" nodeType="clickEffect">
                                  <p:stCondLst>
                                    <p:cond delay="0"/>
                                  </p:stCondLst>
                                  <p:childTnLst>
                                    <p:animEffect transition="out" filter="fade">
                                      <p:cBhvr>
                                        <p:cTn id="197" dur="1000"/>
                                        <p:tgtEl>
                                          <p:spTgt spid="33">
                                            <p:txEl>
                                              <p:pRg st="0" end="0"/>
                                            </p:txEl>
                                          </p:spTgt>
                                        </p:tgtEl>
                                      </p:cBhvr>
                                    </p:animEffect>
                                    <p:anim calcmode="lin" valueType="num">
                                      <p:cBhvr>
                                        <p:cTn id="198" dur="1000"/>
                                        <p:tgtEl>
                                          <p:spTgt spid="33">
                                            <p:txEl>
                                              <p:pRg st="0" end="0"/>
                                            </p:txEl>
                                          </p:spTgt>
                                        </p:tgtEl>
                                        <p:attrNameLst>
                                          <p:attrName>ppt_x</p:attrName>
                                        </p:attrNameLst>
                                      </p:cBhvr>
                                      <p:tavLst>
                                        <p:tav tm="0">
                                          <p:val>
                                            <p:strVal val="ppt_x"/>
                                          </p:val>
                                        </p:tav>
                                        <p:tav tm="100000">
                                          <p:val>
                                            <p:strVal val="ppt_x"/>
                                          </p:val>
                                        </p:tav>
                                      </p:tavLst>
                                    </p:anim>
                                    <p:anim calcmode="lin" valueType="num">
                                      <p:cBhvr>
                                        <p:cTn id="199" dur="1000"/>
                                        <p:tgtEl>
                                          <p:spTgt spid="33">
                                            <p:txEl>
                                              <p:pRg st="0" end="0"/>
                                            </p:txEl>
                                          </p:spTgt>
                                        </p:tgtEl>
                                        <p:attrNameLst>
                                          <p:attrName>ppt_y</p:attrName>
                                        </p:attrNameLst>
                                      </p:cBhvr>
                                      <p:tavLst>
                                        <p:tav tm="0">
                                          <p:val>
                                            <p:strVal val="ppt_y"/>
                                          </p:val>
                                        </p:tav>
                                        <p:tav tm="100000">
                                          <p:val>
                                            <p:strVal val="ppt_y+.1"/>
                                          </p:val>
                                        </p:tav>
                                      </p:tavLst>
                                    </p:anim>
                                    <p:set>
                                      <p:cBhvr>
                                        <p:cTn id="200" dur="1" fill="hold">
                                          <p:stCondLst>
                                            <p:cond delay="999"/>
                                          </p:stCondLst>
                                        </p:cTn>
                                        <p:tgtEl>
                                          <p:spTgt spid="33">
                                            <p:txEl>
                                              <p:pRg st="0" end="0"/>
                                            </p:txEl>
                                          </p:spTgt>
                                        </p:tgtEl>
                                        <p:attrNameLst>
                                          <p:attrName>style.visibility</p:attrName>
                                        </p:attrNameLst>
                                      </p:cBhvr>
                                      <p:to>
                                        <p:strVal val="hidden"/>
                                      </p:to>
                                    </p:set>
                                  </p:childTnLst>
                                </p:cTn>
                              </p:par>
                              <p:par>
                                <p:cTn id="201" presetID="42" presetClass="exit" presetSubtype="0" fill="hold" grpId="1" nodeType="withEffect">
                                  <p:stCondLst>
                                    <p:cond delay="0"/>
                                  </p:stCondLst>
                                  <p:childTnLst>
                                    <p:animEffect transition="out" filter="fade">
                                      <p:cBhvr>
                                        <p:cTn id="202" dur="1000"/>
                                        <p:tgtEl>
                                          <p:spTgt spid="33">
                                            <p:bg/>
                                          </p:spTgt>
                                        </p:tgtEl>
                                      </p:cBhvr>
                                    </p:animEffect>
                                    <p:anim calcmode="lin" valueType="num">
                                      <p:cBhvr>
                                        <p:cTn id="203" dur="1000"/>
                                        <p:tgtEl>
                                          <p:spTgt spid="33">
                                            <p:bg/>
                                          </p:spTgt>
                                        </p:tgtEl>
                                        <p:attrNameLst>
                                          <p:attrName>ppt_x</p:attrName>
                                        </p:attrNameLst>
                                      </p:cBhvr>
                                      <p:tavLst>
                                        <p:tav tm="0">
                                          <p:val>
                                            <p:strVal val="ppt_x"/>
                                          </p:val>
                                        </p:tav>
                                        <p:tav tm="100000">
                                          <p:val>
                                            <p:strVal val="ppt_x"/>
                                          </p:val>
                                        </p:tav>
                                      </p:tavLst>
                                    </p:anim>
                                    <p:anim calcmode="lin" valueType="num">
                                      <p:cBhvr>
                                        <p:cTn id="204" dur="1000"/>
                                        <p:tgtEl>
                                          <p:spTgt spid="33">
                                            <p:bg/>
                                          </p:spTgt>
                                        </p:tgtEl>
                                        <p:attrNameLst>
                                          <p:attrName>ppt_y</p:attrName>
                                        </p:attrNameLst>
                                      </p:cBhvr>
                                      <p:tavLst>
                                        <p:tav tm="0">
                                          <p:val>
                                            <p:strVal val="ppt_y"/>
                                          </p:val>
                                        </p:tav>
                                        <p:tav tm="100000">
                                          <p:val>
                                            <p:strVal val="ppt_y+.1"/>
                                          </p:val>
                                        </p:tav>
                                      </p:tavLst>
                                    </p:anim>
                                    <p:set>
                                      <p:cBhvr>
                                        <p:cTn id="205" dur="1" fill="hold">
                                          <p:stCondLst>
                                            <p:cond delay="999"/>
                                          </p:stCondLst>
                                        </p:cTn>
                                        <p:tgtEl>
                                          <p:spTgt spid="33">
                                            <p:bg/>
                                          </p:spTgt>
                                        </p:tgtEl>
                                        <p:attrNameLst>
                                          <p:attrName>style.visibility</p:attrName>
                                        </p:attrNameLst>
                                      </p:cBhvr>
                                      <p:to>
                                        <p:strVal val="hidden"/>
                                      </p:to>
                                    </p:set>
                                  </p:childTnLst>
                                </p:cTn>
                              </p:par>
                            </p:childTnLst>
                          </p:cTn>
                        </p:par>
                      </p:childTnLst>
                    </p:cTn>
                  </p:par>
                  <p:par>
                    <p:cTn id="206" fill="hold">
                      <p:stCondLst>
                        <p:cond delay="indefinite"/>
                      </p:stCondLst>
                      <p:childTnLst>
                        <p:par>
                          <p:cTn id="207" fill="hold">
                            <p:stCondLst>
                              <p:cond delay="0"/>
                            </p:stCondLst>
                            <p:childTnLst>
                              <p:par>
                                <p:cTn id="208" presetID="22" presetClass="entr" presetSubtype="1" fill="hold" grpId="0" nodeType="clickEffect">
                                  <p:stCondLst>
                                    <p:cond delay="0"/>
                                  </p:stCondLst>
                                  <p:childTnLst>
                                    <p:set>
                                      <p:cBhvr>
                                        <p:cTn id="209" dur="1" fill="hold">
                                          <p:stCondLst>
                                            <p:cond delay="0"/>
                                          </p:stCondLst>
                                        </p:cTn>
                                        <p:tgtEl>
                                          <p:spTgt spid="34">
                                            <p:txEl>
                                              <p:pRg st="0" end="0"/>
                                            </p:txEl>
                                          </p:spTgt>
                                        </p:tgtEl>
                                        <p:attrNameLst>
                                          <p:attrName>style.visibility</p:attrName>
                                        </p:attrNameLst>
                                      </p:cBhvr>
                                      <p:to>
                                        <p:strVal val="visible"/>
                                      </p:to>
                                    </p:set>
                                    <p:animEffect transition="in" filter="wipe(up)">
                                      <p:cBhvr>
                                        <p:cTn id="210" dur="3000"/>
                                        <p:tgtEl>
                                          <p:spTgt spid="34">
                                            <p:txEl>
                                              <p:pRg st="0" end="0"/>
                                            </p:txEl>
                                          </p:spTgt>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1" fill="hold" grpId="0" nodeType="clickEffect">
                                  <p:stCondLst>
                                    <p:cond delay="0"/>
                                  </p:stCondLst>
                                  <p:childTnLst>
                                    <p:set>
                                      <p:cBhvr>
                                        <p:cTn id="214" dur="1" fill="hold">
                                          <p:stCondLst>
                                            <p:cond delay="0"/>
                                          </p:stCondLst>
                                        </p:cTn>
                                        <p:tgtEl>
                                          <p:spTgt spid="34">
                                            <p:txEl>
                                              <p:pRg st="1" end="1"/>
                                            </p:txEl>
                                          </p:spTgt>
                                        </p:tgtEl>
                                        <p:attrNameLst>
                                          <p:attrName>style.visibility</p:attrName>
                                        </p:attrNameLst>
                                      </p:cBhvr>
                                      <p:to>
                                        <p:strVal val="visible"/>
                                      </p:to>
                                    </p:set>
                                    <p:animEffect transition="in" filter="wipe(up)">
                                      <p:cBhvr>
                                        <p:cTn id="215" dur="3000"/>
                                        <p:tgtEl>
                                          <p:spTgt spid="34">
                                            <p:txEl>
                                              <p:pRg st="1" end="1"/>
                                            </p:txEl>
                                          </p:spTgt>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1" fill="hold" grpId="0" nodeType="clickEffect">
                                  <p:stCondLst>
                                    <p:cond delay="0"/>
                                  </p:stCondLst>
                                  <p:childTnLst>
                                    <p:set>
                                      <p:cBhvr>
                                        <p:cTn id="219" dur="1" fill="hold">
                                          <p:stCondLst>
                                            <p:cond delay="0"/>
                                          </p:stCondLst>
                                        </p:cTn>
                                        <p:tgtEl>
                                          <p:spTgt spid="34">
                                            <p:txEl>
                                              <p:pRg st="2" end="2"/>
                                            </p:txEl>
                                          </p:spTgt>
                                        </p:tgtEl>
                                        <p:attrNameLst>
                                          <p:attrName>style.visibility</p:attrName>
                                        </p:attrNameLst>
                                      </p:cBhvr>
                                      <p:to>
                                        <p:strVal val="visible"/>
                                      </p:to>
                                    </p:set>
                                    <p:animEffect transition="in" filter="wipe(up)">
                                      <p:cBhvr>
                                        <p:cTn id="220" dur="3000"/>
                                        <p:tgtEl>
                                          <p:spTgt spid="34">
                                            <p:txEl>
                                              <p:pRg st="2" end="2"/>
                                            </p:txEl>
                                          </p:spTgt>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1" fill="hold" grpId="0" nodeType="clickEffect">
                                  <p:stCondLst>
                                    <p:cond delay="0"/>
                                  </p:stCondLst>
                                  <p:childTnLst>
                                    <p:set>
                                      <p:cBhvr>
                                        <p:cTn id="224" dur="1" fill="hold">
                                          <p:stCondLst>
                                            <p:cond delay="0"/>
                                          </p:stCondLst>
                                        </p:cTn>
                                        <p:tgtEl>
                                          <p:spTgt spid="34">
                                            <p:txEl>
                                              <p:pRg st="3" end="3"/>
                                            </p:txEl>
                                          </p:spTgt>
                                        </p:tgtEl>
                                        <p:attrNameLst>
                                          <p:attrName>style.visibility</p:attrName>
                                        </p:attrNameLst>
                                      </p:cBhvr>
                                      <p:to>
                                        <p:strVal val="visible"/>
                                      </p:to>
                                    </p:set>
                                    <p:animEffect transition="in" filter="wipe(up)">
                                      <p:cBhvr>
                                        <p:cTn id="225" dur="3000"/>
                                        <p:tgtEl>
                                          <p:spTgt spid="34">
                                            <p:txEl>
                                              <p:pRg st="3" end="3"/>
                                            </p:txEl>
                                          </p:spTgt>
                                        </p:tgtEl>
                                      </p:cBhvr>
                                    </p:animEffect>
                                  </p:childTnLst>
                                </p:cTn>
                              </p:par>
                            </p:childTnLst>
                          </p:cTn>
                        </p:par>
                      </p:childTnLst>
                    </p:cTn>
                  </p:par>
                  <p:par>
                    <p:cTn id="226" fill="hold">
                      <p:stCondLst>
                        <p:cond delay="indefinite"/>
                      </p:stCondLst>
                      <p:childTnLst>
                        <p:par>
                          <p:cTn id="227" fill="hold">
                            <p:stCondLst>
                              <p:cond delay="0"/>
                            </p:stCondLst>
                            <p:childTnLst>
                              <p:par>
                                <p:cTn id="228" presetID="22" presetClass="entr" presetSubtype="1" fill="hold" grpId="0" nodeType="clickEffect">
                                  <p:stCondLst>
                                    <p:cond delay="0"/>
                                  </p:stCondLst>
                                  <p:childTnLst>
                                    <p:set>
                                      <p:cBhvr>
                                        <p:cTn id="229" dur="1" fill="hold">
                                          <p:stCondLst>
                                            <p:cond delay="0"/>
                                          </p:stCondLst>
                                        </p:cTn>
                                        <p:tgtEl>
                                          <p:spTgt spid="34">
                                            <p:txEl>
                                              <p:pRg st="4" end="4"/>
                                            </p:txEl>
                                          </p:spTgt>
                                        </p:tgtEl>
                                        <p:attrNameLst>
                                          <p:attrName>style.visibility</p:attrName>
                                        </p:attrNameLst>
                                      </p:cBhvr>
                                      <p:to>
                                        <p:strVal val="visible"/>
                                      </p:to>
                                    </p:set>
                                    <p:animEffect transition="in" filter="wipe(up)">
                                      <p:cBhvr>
                                        <p:cTn id="230" dur="3000"/>
                                        <p:tgtEl>
                                          <p:spTgt spid="34">
                                            <p:txEl>
                                              <p:pRg st="4" end="4"/>
                                            </p:txEl>
                                          </p:spTgt>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1" fill="hold" grpId="0" nodeType="clickEffect">
                                  <p:stCondLst>
                                    <p:cond delay="0"/>
                                  </p:stCondLst>
                                  <p:childTnLst>
                                    <p:set>
                                      <p:cBhvr>
                                        <p:cTn id="234" dur="1" fill="hold">
                                          <p:stCondLst>
                                            <p:cond delay="0"/>
                                          </p:stCondLst>
                                        </p:cTn>
                                        <p:tgtEl>
                                          <p:spTgt spid="34">
                                            <p:txEl>
                                              <p:pRg st="5" end="5"/>
                                            </p:txEl>
                                          </p:spTgt>
                                        </p:tgtEl>
                                        <p:attrNameLst>
                                          <p:attrName>style.visibility</p:attrName>
                                        </p:attrNameLst>
                                      </p:cBhvr>
                                      <p:to>
                                        <p:strVal val="visible"/>
                                      </p:to>
                                    </p:set>
                                    <p:animEffect transition="in" filter="wipe(up)">
                                      <p:cBhvr>
                                        <p:cTn id="235" dur="3000"/>
                                        <p:tgtEl>
                                          <p:spTgt spid="34">
                                            <p:txEl>
                                              <p:pRg st="5" end="5"/>
                                            </p:txEl>
                                          </p:spTgt>
                                        </p:tgtEl>
                                      </p:cBhvr>
                                    </p:animEffect>
                                  </p:childTnLst>
                                </p:cTn>
                              </p:par>
                            </p:childTnLst>
                          </p:cTn>
                        </p:par>
                      </p:childTnLst>
                    </p:cTn>
                  </p:par>
                  <p:par>
                    <p:cTn id="236" fill="hold">
                      <p:stCondLst>
                        <p:cond delay="indefinite"/>
                      </p:stCondLst>
                      <p:childTnLst>
                        <p:par>
                          <p:cTn id="237" fill="hold">
                            <p:stCondLst>
                              <p:cond delay="0"/>
                            </p:stCondLst>
                            <p:childTnLst>
                              <p:par>
                                <p:cTn id="238" presetID="42" presetClass="exit" presetSubtype="0" fill="hold" grpId="1" nodeType="clickEffect">
                                  <p:stCondLst>
                                    <p:cond delay="0"/>
                                  </p:stCondLst>
                                  <p:childTnLst>
                                    <p:animEffect transition="out" filter="fade">
                                      <p:cBhvr>
                                        <p:cTn id="239" dur="1000"/>
                                        <p:tgtEl>
                                          <p:spTgt spid="34">
                                            <p:txEl>
                                              <p:pRg st="0" end="0"/>
                                            </p:txEl>
                                          </p:spTgt>
                                        </p:tgtEl>
                                      </p:cBhvr>
                                    </p:animEffect>
                                    <p:anim calcmode="lin" valueType="num">
                                      <p:cBhvr>
                                        <p:cTn id="240" dur="1000"/>
                                        <p:tgtEl>
                                          <p:spTgt spid="34">
                                            <p:txEl>
                                              <p:pRg st="0" end="0"/>
                                            </p:txEl>
                                          </p:spTgt>
                                        </p:tgtEl>
                                        <p:attrNameLst>
                                          <p:attrName>ppt_x</p:attrName>
                                        </p:attrNameLst>
                                      </p:cBhvr>
                                      <p:tavLst>
                                        <p:tav tm="0">
                                          <p:val>
                                            <p:strVal val="ppt_x"/>
                                          </p:val>
                                        </p:tav>
                                        <p:tav tm="100000">
                                          <p:val>
                                            <p:strVal val="ppt_x"/>
                                          </p:val>
                                        </p:tav>
                                      </p:tavLst>
                                    </p:anim>
                                    <p:anim calcmode="lin" valueType="num">
                                      <p:cBhvr>
                                        <p:cTn id="241" dur="1000"/>
                                        <p:tgtEl>
                                          <p:spTgt spid="34">
                                            <p:txEl>
                                              <p:pRg st="0" end="0"/>
                                            </p:txEl>
                                          </p:spTgt>
                                        </p:tgtEl>
                                        <p:attrNameLst>
                                          <p:attrName>ppt_y</p:attrName>
                                        </p:attrNameLst>
                                      </p:cBhvr>
                                      <p:tavLst>
                                        <p:tav tm="0">
                                          <p:val>
                                            <p:strVal val="ppt_y"/>
                                          </p:val>
                                        </p:tav>
                                        <p:tav tm="100000">
                                          <p:val>
                                            <p:strVal val="ppt_y+.1"/>
                                          </p:val>
                                        </p:tav>
                                      </p:tavLst>
                                    </p:anim>
                                    <p:set>
                                      <p:cBhvr>
                                        <p:cTn id="242" dur="1" fill="hold">
                                          <p:stCondLst>
                                            <p:cond delay="999"/>
                                          </p:stCondLst>
                                        </p:cTn>
                                        <p:tgtEl>
                                          <p:spTgt spid="34">
                                            <p:txEl>
                                              <p:pRg st="0" end="0"/>
                                            </p:txEl>
                                          </p:spTgt>
                                        </p:tgtEl>
                                        <p:attrNameLst>
                                          <p:attrName>style.visibility</p:attrName>
                                        </p:attrNameLst>
                                      </p:cBhvr>
                                      <p:to>
                                        <p:strVal val="hidden"/>
                                      </p:to>
                                    </p:set>
                                  </p:childTnLst>
                                </p:cTn>
                              </p:par>
                            </p:childTnLst>
                          </p:cTn>
                        </p:par>
                      </p:childTnLst>
                    </p:cTn>
                  </p:par>
                  <p:par>
                    <p:cTn id="243" fill="hold">
                      <p:stCondLst>
                        <p:cond delay="indefinite"/>
                      </p:stCondLst>
                      <p:childTnLst>
                        <p:par>
                          <p:cTn id="244" fill="hold">
                            <p:stCondLst>
                              <p:cond delay="0"/>
                            </p:stCondLst>
                            <p:childTnLst>
                              <p:par>
                                <p:cTn id="245" presetID="42" presetClass="exit" presetSubtype="0" fill="hold" grpId="1" nodeType="clickEffect">
                                  <p:stCondLst>
                                    <p:cond delay="0"/>
                                  </p:stCondLst>
                                  <p:childTnLst>
                                    <p:animEffect transition="out" filter="fade">
                                      <p:cBhvr>
                                        <p:cTn id="246" dur="1000"/>
                                        <p:tgtEl>
                                          <p:spTgt spid="34">
                                            <p:txEl>
                                              <p:pRg st="1" end="1"/>
                                            </p:txEl>
                                          </p:spTgt>
                                        </p:tgtEl>
                                      </p:cBhvr>
                                    </p:animEffect>
                                    <p:anim calcmode="lin" valueType="num">
                                      <p:cBhvr>
                                        <p:cTn id="247" dur="1000"/>
                                        <p:tgtEl>
                                          <p:spTgt spid="34">
                                            <p:txEl>
                                              <p:pRg st="1" end="1"/>
                                            </p:txEl>
                                          </p:spTgt>
                                        </p:tgtEl>
                                        <p:attrNameLst>
                                          <p:attrName>ppt_x</p:attrName>
                                        </p:attrNameLst>
                                      </p:cBhvr>
                                      <p:tavLst>
                                        <p:tav tm="0">
                                          <p:val>
                                            <p:strVal val="ppt_x"/>
                                          </p:val>
                                        </p:tav>
                                        <p:tav tm="100000">
                                          <p:val>
                                            <p:strVal val="ppt_x"/>
                                          </p:val>
                                        </p:tav>
                                      </p:tavLst>
                                    </p:anim>
                                    <p:anim calcmode="lin" valueType="num">
                                      <p:cBhvr>
                                        <p:cTn id="248" dur="1000"/>
                                        <p:tgtEl>
                                          <p:spTgt spid="34">
                                            <p:txEl>
                                              <p:pRg st="1" end="1"/>
                                            </p:txEl>
                                          </p:spTgt>
                                        </p:tgtEl>
                                        <p:attrNameLst>
                                          <p:attrName>ppt_y</p:attrName>
                                        </p:attrNameLst>
                                      </p:cBhvr>
                                      <p:tavLst>
                                        <p:tav tm="0">
                                          <p:val>
                                            <p:strVal val="ppt_y"/>
                                          </p:val>
                                        </p:tav>
                                        <p:tav tm="100000">
                                          <p:val>
                                            <p:strVal val="ppt_y+.1"/>
                                          </p:val>
                                        </p:tav>
                                      </p:tavLst>
                                    </p:anim>
                                    <p:set>
                                      <p:cBhvr>
                                        <p:cTn id="249" dur="1" fill="hold">
                                          <p:stCondLst>
                                            <p:cond delay="999"/>
                                          </p:stCondLst>
                                        </p:cTn>
                                        <p:tgtEl>
                                          <p:spTgt spid="34">
                                            <p:txEl>
                                              <p:pRg st="1" end="1"/>
                                            </p:txEl>
                                          </p:spTgt>
                                        </p:tgtEl>
                                        <p:attrNameLst>
                                          <p:attrName>style.visibility</p:attrName>
                                        </p:attrNameLst>
                                      </p:cBhvr>
                                      <p:to>
                                        <p:strVal val="hidden"/>
                                      </p:to>
                                    </p:set>
                                  </p:childTnLst>
                                </p:cTn>
                              </p:par>
                            </p:childTnLst>
                          </p:cTn>
                        </p:par>
                      </p:childTnLst>
                    </p:cTn>
                  </p:par>
                  <p:par>
                    <p:cTn id="250" fill="hold">
                      <p:stCondLst>
                        <p:cond delay="indefinite"/>
                      </p:stCondLst>
                      <p:childTnLst>
                        <p:par>
                          <p:cTn id="251" fill="hold">
                            <p:stCondLst>
                              <p:cond delay="0"/>
                            </p:stCondLst>
                            <p:childTnLst>
                              <p:par>
                                <p:cTn id="252" presetID="42" presetClass="exit" presetSubtype="0" fill="hold" grpId="1" nodeType="clickEffect">
                                  <p:stCondLst>
                                    <p:cond delay="0"/>
                                  </p:stCondLst>
                                  <p:childTnLst>
                                    <p:animEffect transition="out" filter="fade">
                                      <p:cBhvr>
                                        <p:cTn id="253" dur="1000"/>
                                        <p:tgtEl>
                                          <p:spTgt spid="34">
                                            <p:txEl>
                                              <p:pRg st="2" end="2"/>
                                            </p:txEl>
                                          </p:spTgt>
                                        </p:tgtEl>
                                      </p:cBhvr>
                                    </p:animEffect>
                                    <p:anim calcmode="lin" valueType="num">
                                      <p:cBhvr>
                                        <p:cTn id="254" dur="1000"/>
                                        <p:tgtEl>
                                          <p:spTgt spid="34">
                                            <p:txEl>
                                              <p:pRg st="2" end="2"/>
                                            </p:txEl>
                                          </p:spTgt>
                                        </p:tgtEl>
                                        <p:attrNameLst>
                                          <p:attrName>ppt_x</p:attrName>
                                        </p:attrNameLst>
                                      </p:cBhvr>
                                      <p:tavLst>
                                        <p:tav tm="0">
                                          <p:val>
                                            <p:strVal val="ppt_x"/>
                                          </p:val>
                                        </p:tav>
                                        <p:tav tm="100000">
                                          <p:val>
                                            <p:strVal val="ppt_x"/>
                                          </p:val>
                                        </p:tav>
                                      </p:tavLst>
                                    </p:anim>
                                    <p:anim calcmode="lin" valueType="num">
                                      <p:cBhvr>
                                        <p:cTn id="255" dur="1000"/>
                                        <p:tgtEl>
                                          <p:spTgt spid="34">
                                            <p:txEl>
                                              <p:pRg st="2" end="2"/>
                                            </p:txEl>
                                          </p:spTgt>
                                        </p:tgtEl>
                                        <p:attrNameLst>
                                          <p:attrName>ppt_y</p:attrName>
                                        </p:attrNameLst>
                                      </p:cBhvr>
                                      <p:tavLst>
                                        <p:tav tm="0">
                                          <p:val>
                                            <p:strVal val="ppt_y"/>
                                          </p:val>
                                        </p:tav>
                                        <p:tav tm="100000">
                                          <p:val>
                                            <p:strVal val="ppt_y+.1"/>
                                          </p:val>
                                        </p:tav>
                                      </p:tavLst>
                                    </p:anim>
                                    <p:set>
                                      <p:cBhvr>
                                        <p:cTn id="256" dur="1" fill="hold">
                                          <p:stCondLst>
                                            <p:cond delay="999"/>
                                          </p:stCondLst>
                                        </p:cTn>
                                        <p:tgtEl>
                                          <p:spTgt spid="34">
                                            <p:txEl>
                                              <p:pRg st="2" end="2"/>
                                            </p:txEl>
                                          </p:spTgt>
                                        </p:tgtEl>
                                        <p:attrNameLst>
                                          <p:attrName>style.visibility</p:attrName>
                                        </p:attrNameLst>
                                      </p:cBhvr>
                                      <p:to>
                                        <p:strVal val="hidden"/>
                                      </p:to>
                                    </p:set>
                                  </p:childTnLst>
                                </p:cTn>
                              </p:par>
                            </p:childTnLst>
                          </p:cTn>
                        </p:par>
                      </p:childTnLst>
                    </p:cTn>
                  </p:par>
                  <p:par>
                    <p:cTn id="257" fill="hold">
                      <p:stCondLst>
                        <p:cond delay="indefinite"/>
                      </p:stCondLst>
                      <p:childTnLst>
                        <p:par>
                          <p:cTn id="258" fill="hold">
                            <p:stCondLst>
                              <p:cond delay="0"/>
                            </p:stCondLst>
                            <p:childTnLst>
                              <p:par>
                                <p:cTn id="259" presetID="42" presetClass="exit" presetSubtype="0" fill="hold" grpId="1" nodeType="clickEffect">
                                  <p:stCondLst>
                                    <p:cond delay="0"/>
                                  </p:stCondLst>
                                  <p:childTnLst>
                                    <p:animEffect transition="out" filter="fade">
                                      <p:cBhvr>
                                        <p:cTn id="260" dur="1000"/>
                                        <p:tgtEl>
                                          <p:spTgt spid="34">
                                            <p:txEl>
                                              <p:pRg st="3" end="3"/>
                                            </p:txEl>
                                          </p:spTgt>
                                        </p:tgtEl>
                                      </p:cBhvr>
                                    </p:animEffect>
                                    <p:anim calcmode="lin" valueType="num">
                                      <p:cBhvr>
                                        <p:cTn id="261" dur="1000"/>
                                        <p:tgtEl>
                                          <p:spTgt spid="34">
                                            <p:txEl>
                                              <p:pRg st="3" end="3"/>
                                            </p:txEl>
                                          </p:spTgt>
                                        </p:tgtEl>
                                        <p:attrNameLst>
                                          <p:attrName>ppt_x</p:attrName>
                                        </p:attrNameLst>
                                      </p:cBhvr>
                                      <p:tavLst>
                                        <p:tav tm="0">
                                          <p:val>
                                            <p:strVal val="ppt_x"/>
                                          </p:val>
                                        </p:tav>
                                        <p:tav tm="100000">
                                          <p:val>
                                            <p:strVal val="ppt_x"/>
                                          </p:val>
                                        </p:tav>
                                      </p:tavLst>
                                    </p:anim>
                                    <p:anim calcmode="lin" valueType="num">
                                      <p:cBhvr>
                                        <p:cTn id="262" dur="1000"/>
                                        <p:tgtEl>
                                          <p:spTgt spid="34">
                                            <p:txEl>
                                              <p:pRg st="3" end="3"/>
                                            </p:txEl>
                                          </p:spTgt>
                                        </p:tgtEl>
                                        <p:attrNameLst>
                                          <p:attrName>ppt_y</p:attrName>
                                        </p:attrNameLst>
                                      </p:cBhvr>
                                      <p:tavLst>
                                        <p:tav tm="0">
                                          <p:val>
                                            <p:strVal val="ppt_y"/>
                                          </p:val>
                                        </p:tav>
                                        <p:tav tm="100000">
                                          <p:val>
                                            <p:strVal val="ppt_y+.1"/>
                                          </p:val>
                                        </p:tav>
                                      </p:tavLst>
                                    </p:anim>
                                    <p:set>
                                      <p:cBhvr>
                                        <p:cTn id="263" dur="1" fill="hold">
                                          <p:stCondLst>
                                            <p:cond delay="999"/>
                                          </p:stCondLst>
                                        </p:cTn>
                                        <p:tgtEl>
                                          <p:spTgt spid="34">
                                            <p:txEl>
                                              <p:pRg st="3" end="3"/>
                                            </p:txEl>
                                          </p:spTgt>
                                        </p:tgtEl>
                                        <p:attrNameLst>
                                          <p:attrName>style.visibility</p:attrName>
                                        </p:attrNameLst>
                                      </p:cBhvr>
                                      <p:to>
                                        <p:strVal val="hidden"/>
                                      </p:to>
                                    </p:set>
                                  </p:childTnLst>
                                </p:cTn>
                              </p:par>
                            </p:childTnLst>
                          </p:cTn>
                        </p:par>
                      </p:childTnLst>
                    </p:cTn>
                  </p:par>
                  <p:par>
                    <p:cTn id="264" fill="hold">
                      <p:stCondLst>
                        <p:cond delay="indefinite"/>
                      </p:stCondLst>
                      <p:childTnLst>
                        <p:par>
                          <p:cTn id="265" fill="hold">
                            <p:stCondLst>
                              <p:cond delay="0"/>
                            </p:stCondLst>
                            <p:childTnLst>
                              <p:par>
                                <p:cTn id="266" presetID="42" presetClass="exit" presetSubtype="0" fill="hold" grpId="1" nodeType="clickEffect">
                                  <p:stCondLst>
                                    <p:cond delay="0"/>
                                  </p:stCondLst>
                                  <p:childTnLst>
                                    <p:animEffect transition="out" filter="fade">
                                      <p:cBhvr>
                                        <p:cTn id="267" dur="1000"/>
                                        <p:tgtEl>
                                          <p:spTgt spid="34">
                                            <p:txEl>
                                              <p:pRg st="4" end="4"/>
                                            </p:txEl>
                                          </p:spTgt>
                                        </p:tgtEl>
                                      </p:cBhvr>
                                    </p:animEffect>
                                    <p:anim calcmode="lin" valueType="num">
                                      <p:cBhvr>
                                        <p:cTn id="268" dur="1000"/>
                                        <p:tgtEl>
                                          <p:spTgt spid="34">
                                            <p:txEl>
                                              <p:pRg st="4" end="4"/>
                                            </p:txEl>
                                          </p:spTgt>
                                        </p:tgtEl>
                                        <p:attrNameLst>
                                          <p:attrName>ppt_x</p:attrName>
                                        </p:attrNameLst>
                                      </p:cBhvr>
                                      <p:tavLst>
                                        <p:tav tm="0">
                                          <p:val>
                                            <p:strVal val="ppt_x"/>
                                          </p:val>
                                        </p:tav>
                                        <p:tav tm="100000">
                                          <p:val>
                                            <p:strVal val="ppt_x"/>
                                          </p:val>
                                        </p:tav>
                                      </p:tavLst>
                                    </p:anim>
                                    <p:anim calcmode="lin" valueType="num">
                                      <p:cBhvr>
                                        <p:cTn id="269" dur="1000"/>
                                        <p:tgtEl>
                                          <p:spTgt spid="34">
                                            <p:txEl>
                                              <p:pRg st="4" end="4"/>
                                            </p:txEl>
                                          </p:spTgt>
                                        </p:tgtEl>
                                        <p:attrNameLst>
                                          <p:attrName>ppt_y</p:attrName>
                                        </p:attrNameLst>
                                      </p:cBhvr>
                                      <p:tavLst>
                                        <p:tav tm="0">
                                          <p:val>
                                            <p:strVal val="ppt_y"/>
                                          </p:val>
                                        </p:tav>
                                        <p:tav tm="100000">
                                          <p:val>
                                            <p:strVal val="ppt_y+.1"/>
                                          </p:val>
                                        </p:tav>
                                      </p:tavLst>
                                    </p:anim>
                                    <p:set>
                                      <p:cBhvr>
                                        <p:cTn id="270" dur="1" fill="hold">
                                          <p:stCondLst>
                                            <p:cond delay="999"/>
                                          </p:stCondLst>
                                        </p:cTn>
                                        <p:tgtEl>
                                          <p:spTgt spid="34">
                                            <p:txEl>
                                              <p:pRg st="4" end="4"/>
                                            </p:txEl>
                                          </p:spTgt>
                                        </p:tgtEl>
                                        <p:attrNameLst>
                                          <p:attrName>style.visibility</p:attrName>
                                        </p:attrNameLst>
                                      </p:cBhvr>
                                      <p:to>
                                        <p:strVal val="hidden"/>
                                      </p:to>
                                    </p:set>
                                  </p:childTnLst>
                                </p:cTn>
                              </p:par>
                              <p:par>
                                <p:cTn id="271" presetID="42" presetClass="exit" presetSubtype="0" fill="hold" grpId="1" nodeType="withEffect">
                                  <p:stCondLst>
                                    <p:cond delay="0"/>
                                  </p:stCondLst>
                                  <p:childTnLst>
                                    <p:animEffect transition="out" filter="fade">
                                      <p:cBhvr>
                                        <p:cTn id="272" dur="1000"/>
                                        <p:tgtEl>
                                          <p:spTgt spid="34">
                                            <p:txEl>
                                              <p:pRg st="5" end="5"/>
                                            </p:txEl>
                                          </p:spTgt>
                                        </p:tgtEl>
                                      </p:cBhvr>
                                    </p:animEffect>
                                    <p:anim calcmode="lin" valueType="num">
                                      <p:cBhvr>
                                        <p:cTn id="273" dur="1000"/>
                                        <p:tgtEl>
                                          <p:spTgt spid="34">
                                            <p:txEl>
                                              <p:pRg st="5" end="5"/>
                                            </p:txEl>
                                          </p:spTgt>
                                        </p:tgtEl>
                                        <p:attrNameLst>
                                          <p:attrName>ppt_x</p:attrName>
                                        </p:attrNameLst>
                                      </p:cBhvr>
                                      <p:tavLst>
                                        <p:tav tm="0">
                                          <p:val>
                                            <p:strVal val="ppt_x"/>
                                          </p:val>
                                        </p:tav>
                                        <p:tav tm="100000">
                                          <p:val>
                                            <p:strVal val="ppt_x"/>
                                          </p:val>
                                        </p:tav>
                                      </p:tavLst>
                                    </p:anim>
                                    <p:anim calcmode="lin" valueType="num">
                                      <p:cBhvr>
                                        <p:cTn id="274" dur="1000"/>
                                        <p:tgtEl>
                                          <p:spTgt spid="34">
                                            <p:txEl>
                                              <p:pRg st="5" end="5"/>
                                            </p:txEl>
                                          </p:spTgt>
                                        </p:tgtEl>
                                        <p:attrNameLst>
                                          <p:attrName>ppt_y</p:attrName>
                                        </p:attrNameLst>
                                      </p:cBhvr>
                                      <p:tavLst>
                                        <p:tav tm="0">
                                          <p:val>
                                            <p:strVal val="ppt_y"/>
                                          </p:val>
                                        </p:tav>
                                        <p:tav tm="100000">
                                          <p:val>
                                            <p:strVal val="ppt_y+.1"/>
                                          </p:val>
                                        </p:tav>
                                      </p:tavLst>
                                    </p:anim>
                                    <p:set>
                                      <p:cBhvr>
                                        <p:cTn id="275" dur="1" fill="hold">
                                          <p:stCondLst>
                                            <p:cond delay="999"/>
                                          </p:stCondLst>
                                        </p:cTn>
                                        <p:tgtEl>
                                          <p:spTgt spid="34">
                                            <p:txEl>
                                              <p:pRg st="5" end="5"/>
                                            </p:txEl>
                                          </p:spTgt>
                                        </p:tgtEl>
                                        <p:attrNameLst>
                                          <p:attrName>style.visibility</p:attrName>
                                        </p:attrNameLst>
                                      </p:cBhvr>
                                      <p:to>
                                        <p:strVal val="hidden"/>
                                      </p:to>
                                    </p:set>
                                  </p:childTnLst>
                                </p:cTn>
                              </p:par>
                            </p:childTnLst>
                          </p:cTn>
                        </p:par>
                      </p:childTnLst>
                    </p:cTn>
                  </p:par>
                  <p:par>
                    <p:cTn id="276" fill="hold">
                      <p:stCondLst>
                        <p:cond delay="indefinite"/>
                      </p:stCondLst>
                      <p:childTnLst>
                        <p:par>
                          <p:cTn id="277" fill="hold">
                            <p:stCondLst>
                              <p:cond delay="0"/>
                            </p:stCondLst>
                            <p:childTnLst>
                              <p:par>
                                <p:cTn id="278" presetID="22" presetClass="entr" presetSubtype="1" fill="hold" grpId="0" nodeType="clickEffect">
                                  <p:stCondLst>
                                    <p:cond delay="0"/>
                                  </p:stCondLst>
                                  <p:childTnLst>
                                    <p:set>
                                      <p:cBhvr>
                                        <p:cTn id="279" dur="1" fill="hold">
                                          <p:stCondLst>
                                            <p:cond delay="0"/>
                                          </p:stCondLst>
                                        </p:cTn>
                                        <p:tgtEl>
                                          <p:spTgt spid="35">
                                            <p:bg/>
                                          </p:spTgt>
                                        </p:tgtEl>
                                        <p:attrNameLst>
                                          <p:attrName>style.visibility</p:attrName>
                                        </p:attrNameLst>
                                      </p:cBhvr>
                                      <p:to>
                                        <p:strVal val="visible"/>
                                      </p:to>
                                    </p:set>
                                    <p:animEffect transition="in" filter="wipe(up)">
                                      <p:cBhvr>
                                        <p:cTn id="280" dur="3000"/>
                                        <p:tgtEl>
                                          <p:spTgt spid="35">
                                            <p:bg/>
                                          </p:spTgt>
                                        </p:tgtEl>
                                      </p:cBhvr>
                                    </p:animEffect>
                                  </p:childTnLst>
                                </p:cTn>
                              </p:par>
                            </p:childTnLst>
                          </p:cTn>
                        </p:par>
                      </p:childTnLst>
                    </p:cTn>
                  </p:par>
                  <p:par>
                    <p:cTn id="281" fill="hold">
                      <p:stCondLst>
                        <p:cond delay="indefinite"/>
                      </p:stCondLst>
                      <p:childTnLst>
                        <p:par>
                          <p:cTn id="282" fill="hold">
                            <p:stCondLst>
                              <p:cond delay="0"/>
                            </p:stCondLst>
                            <p:childTnLst>
                              <p:par>
                                <p:cTn id="283" presetID="22" presetClass="entr" presetSubtype="1" fill="hold" grpId="0" nodeType="clickEffect">
                                  <p:stCondLst>
                                    <p:cond delay="0"/>
                                  </p:stCondLst>
                                  <p:childTnLst>
                                    <p:set>
                                      <p:cBhvr>
                                        <p:cTn id="284" dur="1" fill="hold">
                                          <p:stCondLst>
                                            <p:cond delay="0"/>
                                          </p:stCondLst>
                                        </p:cTn>
                                        <p:tgtEl>
                                          <p:spTgt spid="35">
                                            <p:txEl>
                                              <p:pRg st="0" end="0"/>
                                            </p:txEl>
                                          </p:spTgt>
                                        </p:tgtEl>
                                        <p:attrNameLst>
                                          <p:attrName>style.visibility</p:attrName>
                                        </p:attrNameLst>
                                      </p:cBhvr>
                                      <p:to>
                                        <p:strVal val="visible"/>
                                      </p:to>
                                    </p:set>
                                    <p:animEffect transition="in" filter="wipe(up)">
                                      <p:cBhvr>
                                        <p:cTn id="285" dur="3000"/>
                                        <p:tgtEl>
                                          <p:spTgt spid="35">
                                            <p:txEl>
                                              <p:pRg st="0" end="0"/>
                                            </p:txEl>
                                          </p:spTgt>
                                        </p:tgtEl>
                                      </p:cBhvr>
                                    </p:animEffect>
                                  </p:childTnLst>
                                </p:cTn>
                              </p:par>
                            </p:childTnLst>
                          </p:cTn>
                        </p:par>
                      </p:childTnLst>
                    </p:cTn>
                  </p:par>
                  <p:par>
                    <p:cTn id="286" fill="hold">
                      <p:stCondLst>
                        <p:cond delay="indefinite"/>
                      </p:stCondLst>
                      <p:childTnLst>
                        <p:par>
                          <p:cTn id="287" fill="hold">
                            <p:stCondLst>
                              <p:cond delay="0"/>
                            </p:stCondLst>
                            <p:childTnLst>
                              <p:par>
                                <p:cTn id="288" presetID="42" presetClass="exit" presetSubtype="0" fill="hold" grpId="1" nodeType="clickEffect">
                                  <p:stCondLst>
                                    <p:cond delay="0"/>
                                  </p:stCondLst>
                                  <p:childTnLst>
                                    <p:animEffect transition="out" filter="fade">
                                      <p:cBhvr>
                                        <p:cTn id="289" dur="1000"/>
                                        <p:tgtEl>
                                          <p:spTgt spid="35">
                                            <p:txEl>
                                              <p:pRg st="0" end="0"/>
                                            </p:txEl>
                                          </p:spTgt>
                                        </p:tgtEl>
                                      </p:cBhvr>
                                    </p:animEffect>
                                    <p:anim calcmode="lin" valueType="num">
                                      <p:cBhvr>
                                        <p:cTn id="290" dur="1000"/>
                                        <p:tgtEl>
                                          <p:spTgt spid="35">
                                            <p:txEl>
                                              <p:pRg st="0" end="0"/>
                                            </p:txEl>
                                          </p:spTgt>
                                        </p:tgtEl>
                                        <p:attrNameLst>
                                          <p:attrName>ppt_x</p:attrName>
                                        </p:attrNameLst>
                                      </p:cBhvr>
                                      <p:tavLst>
                                        <p:tav tm="0">
                                          <p:val>
                                            <p:strVal val="ppt_x"/>
                                          </p:val>
                                        </p:tav>
                                        <p:tav tm="100000">
                                          <p:val>
                                            <p:strVal val="ppt_x"/>
                                          </p:val>
                                        </p:tav>
                                      </p:tavLst>
                                    </p:anim>
                                    <p:anim calcmode="lin" valueType="num">
                                      <p:cBhvr>
                                        <p:cTn id="291" dur="1000"/>
                                        <p:tgtEl>
                                          <p:spTgt spid="35">
                                            <p:txEl>
                                              <p:pRg st="0" end="0"/>
                                            </p:txEl>
                                          </p:spTgt>
                                        </p:tgtEl>
                                        <p:attrNameLst>
                                          <p:attrName>ppt_y</p:attrName>
                                        </p:attrNameLst>
                                      </p:cBhvr>
                                      <p:tavLst>
                                        <p:tav tm="0">
                                          <p:val>
                                            <p:strVal val="ppt_y"/>
                                          </p:val>
                                        </p:tav>
                                        <p:tav tm="100000">
                                          <p:val>
                                            <p:strVal val="ppt_y+.1"/>
                                          </p:val>
                                        </p:tav>
                                      </p:tavLst>
                                    </p:anim>
                                    <p:set>
                                      <p:cBhvr>
                                        <p:cTn id="292" dur="1" fill="hold">
                                          <p:stCondLst>
                                            <p:cond delay="999"/>
                                          </p:stCondLst>
                                        </p:cTn>
                                        <p:tgtEl>
                                          <p:spTgt spid="35">
                                            <p:txEl>
                                              <p:pRg st="0" end="0"/>
                                            </p:txEl>
                                          </p:spTgt>
                                        </p:tgtEl>
                                        <p:attrNameLst>
                                          <p:attrName>style.visibility</p:attrName>
                                        </p:attrNameLst>
                                      </p:cBhvr>
                                      <p:to>
                                        <p:strVal val="hidden"/>
                                      </p:to>
                                    </p:set>
                                  </p:childTnLst>
                                </p:cTn>
                              </p:par>
                              <p:par>
                                <p:cTn id="293" presetID="42" presetClass="exit" presetSubtype="0" fill="hold" grpId="1" nodeType="withEffect">
                                  <p:stCondLst>
                                    <p:cond delay="0"/>
                                  </p:stCondLst>
                                  <p:childTnLst>
                                    <p:animEffect transition="out" filter="fade">
                                      <p:cBhvr>
                                        <p:cTn id="294" dur="1000"/>
                                        <p:tgtEl>
                                          <p:spTgt spid="35">
                                            <p:bg/>
                                          </p:spTgt>
                                        </p:tgtEl>
                                      </p:cBhvr>
                                    </p:animEffect>
                                    <p:anim calcmode="lin" valueType="num">
                                      <p:cBhvr>
                                        <p:cTn id="295" dur="1000"/>
                                        <p:tgtEl>
                                          <p:spTgt spid="35">
                                            <p:bg/>
                                          </p:spTgt>
                                        </p:tgtEl>
                                        <p:attrNameLst>
                                          <p:attrName>ppt_x</p:attrName>
                                        </p:attrNameLst>
                                      </p:cBhvr>
                                      <p:tavLst>
                                        <p:tav tm="0">
                                          <p:val>
                                            <p:strVal val="ppt_x"/>
                                          </p:val>
                                        </p:tav>
                                        <p:tav tm="100000">
                                          <p:val>
                                            <p:strVal val="ppt_x"/>
                                          </p:val>
                                        </p:tav>
                                      </p:tavLst>
                                    </p:anim>
                                    <p:anim calcmode="lin" valueType="num">
                                      <p:cBhvr>
                                        <p:cTn id="296" dur="1000"/>
                                        <p:tgtEl>
                                          <p:spTgt spid="35">
                                            <p:bg/>
                                          </p:spTgt>
                                        </p:tgtEl>
                                        <p:attrNameLst>
                                          <p:attrName>ppt_y</p:attrName>
                                        </p:attrNameLst>
                                      </p:cBhvr>
                                      <p:tavLst>
                                        <p:tav tm="0">
                                          <p:val>
                                            <p:strVal val="ppt_y"/>
                                          </p:val>
                                        </p:tav>
                                        <p:tav tm="100000">
                                          <p:val>
                                            <p:strVal val="ppt_y+.1"/>
                                          </p:val>
                                        </p:tav>
                                      </p:tavLst>
                                    </p:anim>
                                    <p:set>
                                      <p:cBhvr>
                                        <p:cTn id="297" dur="1" fill="hold">
                                          <p:stCondLst>
                                            <p:cond delay="999"/>
                                          </p:stCondLst>
                                        </p:cTn>
                                        <p:tgtEl>
                                          <p:spTgt spid="35">
                                            <p:bg/>
                                          </p:spTgt>
                                        </p:tgtEl>
                                        <p:attrNameLst>
                                          <p:attrName>style.visibility</p:attrName>
                                        </p:attrNameLst>
                                      </p:cBhvr>
                                      <p:to>
                                        <p:strVal val="hidden"/>
                                      </p:to>
                                    </p:set>
                                  </p:childTnLst>
                                </p:cTn>
                              </p:par>
                            </p:childTnLst>
                          </p:cTn>
                        </p:par>
                      </p:childTnLst>
                    </p:cTn>
                  </p:par>
                  <p:par>
                    <p:cTn id="298" fill="hold">
                      <p:stCondLst>
                        <p:cond delay="indefinite"/>
                      </p:stCondLst>
                      <p:childTnLst>
                        <p:par>
                          <p:cTn id="299" fill="hold">
                            <p:stCondLst>
                              <p:cond delay="0"/>
                            </p:stCondLst>
                            <p:childTnLst>
                              <p:par>
                                <p:cTn id="300" presetID="22" presetClass="entr" presetSubtype="1" fill="hold" grpId="0" nodeType="clickEffect">
                                  <p:stCondLst>
                                    <p:cond delay="0"/>
                                  </p:stCondLst>
                                  <p:childTnLst>
                                    <p:set>
                                      <p:cBhvr>
                                        <p:cTn id="301" dur="1" fill="hold">
                                          <p:stCondLst>
                                            <p:cond delay="0"/>
                                          </p:stCondLst>
                                        </p:cTn>
                                        <p:tgtEl>
                                          <p:spTgt spid="53">
                                            <p:txEl>
                                              <p:pRg st="0" end="0"/>
                                            </p:txEl>
                                          </p:spTgt>
                                        </p:tgtEl>
                                        <p:attrNameLst>
                                          <p:attrName>style.visibility</p:attrName>
                                        </p:attrNameLst>
                                      </p:cBhvr>
                                      <p:to>
                                        <p:strVal val="visible"/>
                                      </p:to>
                                    </p:set>
                                    <p:animEffect transition="in" filter="wipe(up)">
                                      <p:cBhvr>
                                        <p:cTn id="302" dur="3000"/>
                                        <p:tgtEl>
                                          <p:spTgt spid="53">
                                            <p:txEl>
                                              <p:pRg st="0" end="0"/>
                                            </p:txEl>
                                          </p:spTgt>
                                        </p:tgtEl>
                                      </p:cBhvr>
                                    </p:animEffect>
                                  </p:childTnLst>
                                </p:cTn>
                              </p:par>
                            </p:childTnLst>
                          </p:cTn>
                        </p:par>
                      </p:childTnLst>
                    </p:cTn>
                  </p:par>
                  <p:par>
                    <p:cTn id="303" fill="hold">
                      <p:stCondLst>
                        <p:cond delay="indefinite"/>
                      </p:stCondLst>
                      <p:childTnLst>
                        <p:par>
                          <p:cTn id="304" fill="hold">
                            <p:stCondLst>
                              <p:cond delay="0"/>
                            </p:stCondLst>
                            <p:childTnLst>
                              <p:par>
                                <p:cTn id="305" presetID="22" presetClass="entr" presetSubtype="1" fill="hold" grpId="0" nodeType="clickEffect">
                                  <p:stCondLst>
                                    <p:cond delay="0"/>
                                  </p:stCondLst>
                                  <p:childTnLst>
                                    <p:set>
                                      <p:cBhvr>
                                        <p:cTn id="306" dur="1" fill="hold">
                                          <p:stCondLst>
                                            <p:cond delay="0"/>
                                          </p:stCondLst>
                                        </p:cTn>
                                        <p:tgtEl>
                                          <p:spTgt spid="53">
                                            <p:txEl>
                                              <p:pRg st="1" end="1"/>
                                            </p:txEl>
                                          </p:spTgt>
                                        </p:tgtEl>
                                        <p:attrNameLst>
                                          <p:attrName>style.visibility</p:attrName>
                                        </p:attrNameLst>
                                      </p:cBhvr>
                                      <p:to>
                                        <p:strVal val="visible"/>
                                      </p:to>
                                    </p:set>
                                    <p:animEffect transition="in" filter="wipe(up)">
                                      <p:cBhvr>
                                        <p:cTn id="307" dur="3000"/>
                                        <p:tgtEl>
                                          <p:spTgt spid="53">
                                            <p:txEl>
                                              <p:pRg st="1" end="1"/>
                                            </p:txEl>
                                          </p:spTgt>
                                        </p:tgtEl>
                                      </p:cBhvr>
                                    </p:animEffect>
                                  </p:childTnLst>
                                </p:cTn>
                              </p:par>
                            </p:childTnLst>
                          </p:cTn>
                        </p:par>
                      </p:childTnLst>
                    </p:cTn>
                  </p:par>
                  <p:par>
                    <p:cTn id="308" fill="hold">
                      <p:stCondLst>
                        <p:cond delay="indefinite"/>
                      </p:stCondLst>
                      <p:childTnLst>
                        <p:par>
                          <p:cTn id="309" fill="hold">
                            <p:stCondLst>
                              <p:cond delay="0"/>
                            </p:stCondLst>
                            <p:childTnLst>
                              <p:par>
                                <p:cTn id="310" presetID="22" presetClass="entr" presetSubtype="1" fill="hold" grpId="0" nodeType="clickEffect">
                                  <p:stCondLst>
                                    <p:cond delay="0"/>
                                  </p:stCondLst>
                                  <p:childTnLst>
                                    <p:set>
                                      <p:cBhvr>
                                        <p:cTn id="311" dur="1" fill="hold">
                                          <p:stCondLst>
                                            <p:cond delay="0"/>
                                          </p:stCondLst>
                                        </p:cTn>
                                        <p:tgtEl>
                                          <p:spTgt spid="53">
                                            <p:txEl>
                                              <p:pRg st="2" end="2"/>
                                            </p:txEl>
                                          </p:spTgt>
                                        </p:tgtEl>
                                        <p:attrNameLst>
                                          <p:attrName>style.visibility</p:attrName>
                                        </p:attrNameLst>
                                      </p:cBhvr>
                                      <p:to>
                                        <p:strVal val="visible"/>
                                      </p:to>
                                    </p:set>
                                    <p:animEffect transition="in" filter="wipe(up)">
                                      <p:cBhvr>
                                        <p:cTn id="312" dur="3000"/>
                                        <p:tgtEl>
                                          <p:spTgt spid="53">
                                            <p:txEl>
                                              <p:pRg st="2" end="2"/>
                                            </p:txEl>
                                          </p:spTgt>
                                        </p:tgtEl>
                                      </p:cBhvr>
                                    </p:animEffect>
                                  </p:childTnLst>
                                </p:cTn>
                              </p:par>
                            </p:childTnLst>
                          </p:cTn>
                        </p:par>
                      </p:childTnLst>
                    </p:cTn>
                  </p:par>
                  <p:par>
                    <p:cTn id="313" fill="hold">
                      <p:stCondLst>
                        <p:cond delay="indefinite"/>
                      </p:stCondLst>
                      <p:childTnLst>
                        <p:par>
                          <p:cTn id="314" fill="hold">
                            <p:stCondLst>
                              <p:cond delay="0"/>
                            </p:stCondLst>
                            <p:childTnLst>
                              <p:par>
                                <p:cTn id="315" presetID="22" presetClass="entr" presetSubtype="1" fill="hold" grpId="0" nodeType="clickEffect">
                                  <p:stCondLst>
                                    <p:cond delay="0"/>
                                  </p:stCondLst>
                                  <p:childTnLst>
                                    <p:set>
                                      <p:cBhvr>
                                        <p:cTn id="316" dur="1" fill="hold">
                                          <p:stCondLst>
                                            <p:cond delay="0"/>
                                          </p:stCondLst>
                                        </p:cTn>
                                        <p:tgtEl>
                                          <p:spTgt spid="53">
                                            <p:txEl>
                                              <p:pRg st="3" end="3"/>
                                            </p:txEl>
                                          </p:spTgt>
                                        </p:tgtEl>
                                        <p:attrNameLst>
                                          <p:attrName>style.visibility</p:attrName>
                                        </p:attrNameLst>
                                      </p:cBhvr>
                                      <p:to>
                                        <p:strVal val="visible"/>
                                      </p:to>
                                    </p:set>
                                    <p:animEffect transition="in" filter="wipe(up)">
                                      <p:cBhvr>
                                        <p:cTn id="317" dur="3000"/>
                                        <p:tgtEl>
                                          <p:spTgt spid="53">
                                            <p:txEl>
                                              <p:pRg st="3" end="3"/>
                                            </p:txEl>
                                          </p:spTgt>
                                        </p:tgtEl>
                                      </p:cBhvr>
                                    </p:animEffect>
                                  </p:childTnLst>
                                </p:cTn>
                              </p:par>
                            </p:childTnLst>
                          </p:cTn>
                        </p:par>
                      </p:childTnLst>
                    </p:cTn>
                  </p:par>
                  <p:par>
                    <p:cTn id="318" fill="hold">
                      <p:stCondLst>
                        <p:cond delay="indefinite"/>
                      </p:stCondLst>
                      <p:childTnLst>
                        <p:par>
                          <p:cTn id="319" fill="hold">
                            <p:stCondLst>
                              <p:cond delay="0"/>
                            </p:stCondLst>
                            <p:childTnLst>
                              <p:par>
                                <p:cTn id="320" presetID="22" presetClass="entr" presetSubtype="1" fill="hold" grpId="0" nodeType="clickEffect">
                                  <p:stCondLst>
                                    <p:cond delay="0"/>
                                  </p:stCondLst>
                                  <p:childTnLst>
                                    <p:set>
                                      <p:cBhvr>
                                        <p:cTn id="321" dur="1" fill="hold">
                                          <p:stCondLst>
                                            <p:cond delay="0"/>
                                          </p:stCondLst>
                                        </p:cTn>
                                        <p:tgtEl>
                                          <p:spTgt spid="53">
                                            <p:txEl>
                                              <p:pRg st="4" end="4"/>
                                            </p:txEl>
                                          </p:spTgt>
                                        </p:tgtEl>
                                        <p:attrNameLst>
                                          <p:attrName>style.visibility</p:attrName>
                                        </p:attrNameLst>
                                      </p:cBhvr>
                                      <p:to>
                                        <p:strVal val="visible"/>
                                      </p:to>
                                    </p:set>
                                    <p:animEffect transition="in" filter="wipe(up)">
                                      <p:cBhvr>
                                        <p:cTn id="322" dur="3000"/>
                                        <p:tgtEl>
                                          <p:spTgt spid="53">
                                            <p:txEl>
                                              <p:pRg st="4" end="4"/>
                                            </p:txEl>
                                          </p:spTgt>
                                        </p:tgtEl>
                                      </p:cBhvr>
                                    </p:animEffect>
                                  </p:childTnLst>
                                </p:cTn>
                              </p:par>
                            </p:childTnLst>
                          </p:cTn>
                        </p:par>
                      </p:childTnLst>
                    </p:cTn>
                  </p:par>
                  <p:par>
                    <p:cTn id="323" fill="hold">
                      <p:stCondLst>
                        <p:cond delay="indefinite"/>
                      </p:stCondLst>
                      <p:childTnLst>
                        <p:par>
                          <p:cTn id="324" fill="hold">
                            <p:stCondLst>
                              <p:cond delay="0"/>
                            </p:stCondLst>
                            <p:childTnLst>
                              <p:par>
                                <p:cTn id="325" presetID="22" presetClass="entr" presetSubtype="1" fill="hold" grpId="0" nodeType="clickEffect">
                                  <p:stCondLst>
                                    <p:cond delay="0"/>
                                  </p:stCondLst>
                                  <p:childTnLst>
                                    <p:set>
                                      <p:cBhvr>
                                        <p:cTn id="326" dur="1" fill="hold">
                                          <p:stCondLst>
                                            <p:cond delay="0"/>
                                          </p:stCondLst>
                                        </p:cTn>
                                        <p:tgtEl>
                                          <p:spTgt spid="53">
                                            <p:txEl>
                                              <p:pRg st="5" end="5"/>
                                            </p:txEl>
                                          </p:spTgt>
                                        </p:tgtEl>
                                        <p:attrNameLst>
                                          <p:attrName>style.visibility</p:attrName>
                                        </p:attrNameLst>
                                      </p:cBhvr>
                                      <p:to>
                                        <p:strVal val="visible"/>
                                      </p:to>
                                    </p:set>
                                    <p:animEffect transition="in" filter="wipe(up)">
                                      <p:cBhvr>
                                        <p:cTn id="327" dur="3000"/>
                                        <p:tgtEl>
                                          <p:spTgt spid="53">
                                            <p:txEl>
                                              <p:pRg st="5" end="5"/>
                                            </p:txEl>
                                          </p:spTgt>
                                        </p:tgtEl>
                                      </p:cBhvr>
                                    </p:animEffect>
                                  </p:childTnLst>
                                </p:cTn>
                              </p:par>
                            </p:childTnLst>
                          </p:cTn>
                        </p:par>
                      </p:childTnLst>
                    </p:cTn>
                  </p:par>
                  <p:par>
                    <p:cTn id="328" fill="hold">
                      <p:stCondLst>
                        <p:cond delay="indefinite"/>
                      </p:stCondLst>
                      <p:childTnLst>
                        <p:par>
                          <p:cTn id="329" fill="hold">
                            <p:stCondLst>
                              <p:cond delay="0"/>
                            </p:stCondLst>
                            <p:childTnLst>
                              <p:par>
                                <p:cTn id="330" presetID="42" presetClass="exit" presetSubtype="0" fill="hold" grpId="1" nodeType="clickEffect">
                                  <p:stCondLst>
                                    <p:cond delay="0"/>
                                  </p:stCondLst>
                                  <p:childTnLst>
                                    <p:animEffect transition="out" filter="fade">
                                      <p:cBhvr>
                                        <p:cTn id="331" dur="1000"/>
                                        <p:tgtEl>
                                          <p:spTgt spid="53">
                                            <p:txEl>
                                              <p:pRg st="0" end="0"/>
                                            </p:txEl>
                                          </p:spTgt>
                                        </p:tgtEl>
                                      </p:cBhvr>
                                    </p:animEffect>
                                    <p:anim calcmode="lin" valueType="num">
                                      <p:cBhvr>
                                        <p:cTn id="332" dur="1000"/>
                                        <p:tgtEl>
                                          <p:spTgt spid="53">
                                            <p:txEl>
                                              <p:pRg st="0" end="0"/>
                                            </p:txEl>
                                          </p:spTgt>
                                        </p:tgtEl>
                                        <p:attrNameLst>
                                          <p:attrName>ppt_x</p:attrName>
                                        </p:attrNameLst>
                                      </p:cBhvr>
                                      <p:tavLst>
                                        <p:tav tm="0">
                                          <p:val>
                                            <p:strVal val="ppt_x"/>
                                          </p:val>
                                        </p:tav>
                                        <p:tav tm="100000">
                                          <p:val>
                                            <p:strVal val="ppt_x"/>
                                          </p:val>
                                        </p:tav>
                                      </p:tavLst>
                                    </p:anim>
                                    <p:anim calcmode="lin" valueType="num">
                                      <p:cBhvr>
                                        <p:cTn id="333" dur="1000"/>
                                        <p:tgtEl>
                                          <p:spTgt spid="53">
                                            <p:txEl>
                                              <p:pRg st="0" end="0"/>
                                            </p:txEl>
                                          </p:spTgt>
                                        </p:tgtEl>
                                        <p:attrNameLst>
                                          <p:attrName>ppt_y</p:attrName>
                                        </p:attrNameLst>
                                      </p:cBhvr>
                                      <p:tavLst>
                                        <p:tav tm="0">
                                          <p:val>
                                            <p:strVal val="ppt_y"/>
                                          </p:val>
                                        </p:tav>
                                        <p:tav tm="100000">
                                          <p:val>
                                            <p:strVal val="ppt_y+.1"/>
                                          </p:val>
                                        </p:tav>
                                      </p:tavLst>
                                    </p:anim>
                                    <p:set>
                                      <p:cBhvr>
                                        <p:cTn id="334" dur="1" fill="hold">
                                          <p:stCondLst>
                                            <p:cond delay="999"/>
                                          </p:stCondLst>
                                        </p:cTn>
                                        <p:tgtEl>
                                          <p:spTgt spid="53">
                                            <p:txEl>
                                              <p:pRg st="0" end="0"/>
                                            </p:txEl>
                                          </p:spTgt>
                                        </p:tgtEl>
                                        <p:attrNameLst>
                                          <p:attrName>style.visibility</p:attrName>
                                        </p:attrNameLst>
                                      </p:cBhvr>
                                      <p:to>
                                        <p:strVal val="hidden"/>
                                      </p:to>
                                    </p:set>
                                  </p:childTnLst>
                                </p:cTn>
                              </p:par>
                            </p:childTnLst>
                          </p:cTn>
                        </p:par>
                      </p:childTnLst>
                    </p:cTn>
                  </p:par>
                  <p:par>
                    <p:cTn id="335" fill="hold">
                      <p:stCondLst>
                        <p:cond delay="indefinite"/>
                      </p:stCondLst>
                      <p:childTnLst>
                        <p:par>
                          <p:cTn id="336" fill="hold">
                            <p:stCondLst>
                              <p:cond delay="0"/>
                            </p:stCondLst>
                            <p:childTnLst>
                              <p:par>
                                <p:cTn id="337" presetID="42" presetClass="exit" presetSubtype="0" fill="hold" grpId="1" nodeType="clickEffect">
                                  <p:stCondLst>
                                    <p:cond delay="0"/>
                                  </p:stCondLst>
                                  <p:childTnLst>
                                    <p:animEffect transition="out" filter="fade">
                                      <p:cBhvr>
                                        <p:cTn id="338" dur="1000"/>
                                        <p:tgtEl>
                                          <p:spTgt spid="53">
                                            <p:txEl>
                                              <p:pRg st="1" end="1"/>
                                            </p:txEl>
                                          </p:spTgt>
                                        </p:tgtEl>
                                      </p:cBhvr>
                                    </p:animEffect>
                                    <p:anim calcmode="lin" valueType="num">
                                      <p:cBhvr>
                                        <p:cTn id="339" dur="1000"/>
                                        <p:tgtEl>
                                          <p:spTgt spid="53">
                                            <p:txEl>
                                              <p:pRg st="1" end="1"/>
                                            </p:txEl>
                                          </p:spTgt>
                                        </p:tgtEl>
                                        <p:attrNameLst>
                                          <p:attrName>ppt_x</p:attrName>
                                        </p:attrNameLst>
                                      </p:cBhvr>
                                      <p:tavLst>
                                        <p:tav tm="0">
                                          <p:val>
                                            <p:strVal val="ppt_x"/>
                                          </p:val>
                                        </p:tav>
                                        <p:tav tm="100000">
                                          <p:val>
                                            <p:strVal val="ppt_x"/>
                                          </p:val>
                                        </p:tav>
                                      </p:tavLst>
                                    </p:anim>
                                    <p:anim calcmode="lin" valueType="num">
                                      <p:cBhvr>
                                        <p:cTn id="340" dur="1000"/>
                                        <p:tgtEl>
                                          <p:spTgt spid="53">
                                            <p:txEl>
                                              <p:pRg st="1" end="1"/>
                                            </p:txEl>
                                          </p:spTgt>
                                        </p:tgtEl>
                                        <p:attrNameLst>
                                          <p:attrName>ppt_y</p:attrName>
                                        </p:attrNameLst>
                                      </p:cBhvr>
                                      <p:tavLst>
                                        <p:tav tm="0">
                                          <p:val>
                                            <p:strVal val="ppt_y"/>
                                          </p:val>
                                        </p:tav>
                                        <p:tav tm="100000">
                                          <p:val>
                                            <p:strVal val="ppt_y+.1"/>
                                          </p:val>
                                        </p:tav>
                                      </p:tavLst>
                                    </p:anim>
                                    <p:set>
                                      <p:cBhvr>
                                        <p:cTn id="341" dur="1" fill="hold">
                                          <p:stCondLst>
                                            <p:cond delay="999"/>
                                          </p:stCondLst>
                                        </p:cTn>
                                        <p:tgtEl>
                                          <p:spTgt spid="53">
                                            <p:txEl>
                                              <p:pRg st="1" end="1"/>
                                            </p:txEl>
                                          </p:spTgt>
                                        </p:tgtEl>
                                        <p:attrNameLst>
                                          <p:attrName>style.visibility</p:attrName>
                                        </p:attrNameLst>
                                      </p:cBhvr>
                                      <p:to>
                                        <p:strVal val="hidden"/>
                                      </p:to>
                                    </p:set>
                                  </p:childTnLst>
                                </p:cTn>
                              </p:par>
                            </p:childTnLst>
                          </p:cTn>
                        </p:par>
                      </p:childTnLst>
                    </p:cTn>
                  </p:par>
                  <p:par>
                    <p:cTn id="342" fill="hold">
                      <p:stCondLst>
                        <p:cond delay="indefinite"/>
                      </p:stCondLst>
                      <p:childTnLst>
                        <p:par>
                          <p:cTn id="343" fill="hold">
                            <p:stCondLst>
                              <p:cond delay="0"/>
                            </p:stCondLst>
                            <p:childTnLst>
                              <p:par>
                                <p:cTn id="344" presetID="42" presetClass="exit" presetSubtype="0" fill="hold" grpId="1" nodeType="clickEffect">
                                  <p:stCondLst>
                                    <p:cond delay="0"/>
                                  </p:stCondLst>
                                  <p:childTnLst>
                                    <p:animEffect transition="out" filter="fade">
                                      <p:cBhvr>
                                        <p:cTn id="345" dur="1000"/>
                                        <p:tgtEl>
                                          <p:spTgt spid="53">
                                            <p:txEl>
                                              <p:pRg st="2" end="2"/>
                                            </p:txEl>
                                          </p:spTgt>
                                        </p:tgtEl>
                                      </p:cBhvr>
                                    </p:animEffect>
                                    <p:anim calcmode="lin" valueType="num">
                                      <p:cBhvr>
                                        <p:cTn id="346" dur="1000"/>
                                        <p:tgtEl>
                                          <p:spTgt spid="53">
                                            <p:txEl>
                                              <p:pRg st="2" end="2"/>
                                            </p:txEl>
                                          </p:spTgt>
                                        </p:tgtEl>
                                        <p:attrNameLst>
                                          <p:attrName>ppt_x</p:attrName>
                                        </p:attrNameLst>
                                      </p:cBhvr>
                                      <p:tavLst>
                                        <p:tav tm="0">
                                          <p:val>
                                            <p:strVal val="ppt_x"/>
                                          </p:val>
                                        </p:tav>
                                        <p:tav tm="100000">
                                          <p:val>
                                            <p:strVal val="ppt_x"/>
                                          </p:val>
                                        </p:tav>
                                      </p:tavLst>
                                    </p:anim>
                                    <p:anim calcmode="lin" valueType="num">
                                      <p:cBhvr>
                                        <p:cTn id="347" dur="1000"/>
                                        <p:tgtEl>
                                          <p:spTgt spid="53">
                                            <p:txEl>
                                              <p:pRg st="2" end="2"/>
                                            </p:txEl>
                                          </p:spTgt>
                                        </p:tgtEl>
                                        <p:attrNameLst>
                                          <p:attrName>ppt_y</p:attrName>
                                        </p:attrNameLst>
                                      </p:cBhvr>
                                      <p:tavLst>
                                        <p:tav tm="0">
                                          <p:val>
                                            <p:strVal val="ppt_y"/>
                                          </p:val>
                                        </p:tav>
                                        <p:tav tm="100000">
                                          <p:val>
                                            <p:strVal val="ppt_y+.1"/>
                                          </p:val>
                                        </p:tav>
                                      </p:tavLst>
                                    </p:anim>
                                    <p:set>
                                      <p:cBhvr>
                                        <p:cTn id="348" dur="1" fill="hold">
                                          <p:stCondLst>
                                            <p:cond delay="999"/>
                                          </p:stCondLst>
                                        </p:cTn>
                                        <p:tgtEl>
                                          <p:spTgt spid="53">
                                            <p:txEl>
                                              <p:pRg st="2" end="2"/>
                                            </p:txEl>
                                          </p:spTgt>
                                        </p:tgtEl>
                                        <p:attrNameLst>
                                          <p:attrName>style.visibility</p:attrName>
                                        </p:attrNameLst>
                                      </p:cBhvr>
                                      <p:to>
                                        <p:strVal val="hidden"/>
                                      </p:to>
                                    </p:set>
                                  </p:childTnLst>
                                </p:cTn>
                              </p:par>
                            </p:childTnLst>
                          </p:cTn>
                        </p:par>
                      </p:childTnLst>
                    </p:cTn>
                  </p:par>
                  <p:par>
                    <p:cTn id="349" fill="hold">
                      <p:stCondLst>
                        <p:cond delay="indefinite"/>
                      </p:stCondLst>
                      <p:childTnLst>
                        <p:par>
                          <p:cTn id="350" fill="hold">
                            <p:stCondLst>
                              <p:cond delay="0"/>
                            </p:stCondLst>
                            <p:childTnLst>
                              <p:par>
                                <p:cTn id="351" presetID="42" presetClass="exit" presetSubtype="0" fill="hold" grpId="1" nodeType="clickEffect">
                                  <p:stCondLst>
                                    <p:cond delay="0"/>
                                  </p:stCondLst>
                                  <p:childTnLst>
                                    <p:animEffect transition="out" filter="fade">
                                      <p:cBhvr>
                                        <p:cTn id="352" dur="1000"/>
                                        <p:tgtEl>
                                          <p:spTgt spid="53">
                                            <p:txEl>
                                              <p:pRg st="3" end="3"/>
                                            </p:txEl>
                                          </p:spTgt>
                                        </p:tgtEl>
                                      </p:cBhvr>
                                    </p:animEffect>
                                    <p:anim calcmode="lin" valueType="num">
                                      <p:cBhvr>
                                        <p:cTn id="353" dur="1000"/>
                                        <p:tgtEl>
                                          <p:spTgt spid="53">
                                            <p:txEl>
                                              <p:pRg st="3" end="3"/>
                                            </p:txEl>
                                          </p:spTgt>
                                        </p:tgtEl>
                                        <p:attrNameLst>
                                          <p:attrName>ppt_x</p:attrName>
                                        </p:attrNameLst>
                                      </p:cBhvr>
                                      <p:tavLst>
                                        <p:tav tm="0">
                                          <p:val>
                                            <p:strVal val="ppt_x"/>
                                          </p:val>
                                        </p:tav>
                                        <p:tav tm="100000">
                                          <p:val>
                                            <p:strVal val="ppt_x"/>
                                          </p:val>
                                        </p:tav>
                                      </p:tavLst>
                                    </p:anim>
                                    <p:anim calcmode="lin" valueType="num">
                                      <p:cBhvr>
                                        <p:cTn id="354" dur="1000"/>
                                        <p:tgtEl>
                                          <p:spTgt spid="53">
                                            <p:txEl>
                                              <p:pRg st="3" end="3"/>
                                            </p:txEl>
                                          </p:spTgt>
                                        </p:tgtEl>
                                        <p:attrNameLst>
                                          <p:attrName>ppt_y</p:attrName>
                                        </p:attrNameLst>
                                      </p:cBhvr>
                                      <p:tavLst>
                                        <p:tav tm="0">
                                          <p:val>
                                            <p:strVal val="ppt_y"/>
                                          </p:val>
                                        </p:tav>
                                        <p:tav tm="100000">
                                          <p:val>
                                            <p:strVal val="ppt_y+.1"/>
                                          </p:val>
                                        </p:tav>
                                      </p:tavLst>
                                    </p:anim>
                                    <p:set>
                                      <p:cBhvr>
                                        <p:cTn id="355" dur="1" fill="hold">
                                          <p:stCondLst>
                                            <p:cond delay="999"/>
                                          </p:stCondLst>
                                        </p:cTn>
                                        <p:tgtEl>
                                          <p:spTgt spid="53">
                                            <p:txEl>
                                              <p:pRg st="3" end="3"/>
                                            </p:txEl>
                                          </p:spTgt>
                                        </p:tgtEl>
                                        <p:attrNameLst>
                                          <p:attrName>style.visibility</p:attrName>
                                        </p:attrNameLst>
                                      </p:cBhvr>
                                      <p:to>
                                        <p:strVal val="hidden"/>
                                      </p:to>
                                    </p:set>
                                  </p:childTnLst>
                                </p:cTn>
                              </p:par>
                            </p:childTnLst>
                          </p:cTn>
                        </p:par>
                      </p:childTnLst>
                    </p:cTn>
                  </p:par>
                  <p:par>
                    <p:cTn id="356" fill="hold">
                      <p:stCondLst>
                        <p:cond delay="indefinite"/>
                      </p:stCondLst>
                      <p:childTnLst>
                        <p:par>
                          <p:cTn id="357" fill="hold">
                            <p:stCondLst>
                              <p:cond delay="0"/>
                            </p:stCondLst>
                            <p:childTnLst>
                              <p:par>
                                <p:cTn id="358" presetID="42" presetClass="exit" presetSubtype="0" fill="hold" grpId="1" nodeType="clickEffect">
                                  <p:stCondLst>
                                    <p:cond delay="0"/>
                                  </p:stCondLst>
                                  <p:childTnLst>
                                    <p:animEffect transition="out" filter="fade">
                                      <p:cBhvr>
                                        <p:cTn id="359" dur="1000"/>
                                        <p:tgtEl>
                                          <p:spTgt spid="53">
                                            <p:txEl>
                                              <p:pRg st="4" end="4"/>
                                            </p:txEl>
                                          </p:spTgt>
                                        </p:tgtEl>
                                      </p:cBhvr>
                                    </p:animEffect>
                                    <p:anim calcmode="lin" valueType="num">
                                      <p:cBhvr>
                                        <p:cTn id="360" dur="1000"/>
                                        <p:tgtEl>
                                          <p:spTgt spid="53">
                                            <p:txEl>
                                              <p:pRg st="4" end="4"/>
                                            </p:txEl>
                                          </p:spTgt>
                                        </p:tgtEl>
                                        <p:attrNameLst>
                                          <p:attrName>ppt_x</p:attrName>
                                        </p:attrNameLst>
                                      </p:cBhvr>
                                      <p:tavLst>
                                        <p:tav tm="0">
                                          <p:val>
                                            <p:strVal val="ppt_x"/>
                                          </p:val>
                                        </p:tav>
                                        <p:tav tm="100000">
                                          <p:val>
                                            <p:strVal val="ppt_x"/>
                                          </p:val>
                                        </p:tav>
                                      </p:tavLst>
                                    </p:anim>
                                    <p:anim calcmode="lin" valueType="num">
                                      <p:cBhvr>
                                        <p:cTn id="361" dur="1000"/>
                                        <p:tgtEl>
                                          <p:spTgt spid="53">
                                            <p:txEl>
                                              <p:pRg st="4" end="4"/>
                                            </p:txEl>
                                          </p:spTgt>
                                        </p:tgtEl>
                                        <p:attrNameLst>
                                          <p:attrName>ppt_y</p:attrName>
                                        </p:attrNameLst>
                                      </p:cBhvr>
                                      <p:tavLst>
                                        <p:tav tm="0">
                                          <p:val>
                                            <p:strVal val="ppt_y"/>
                                          </p:val>
                                        </p:tav>
                                        <p:tav tm="100000">
                                          <p:val>
                                            <p:strVal val="ppt_y+.1"/>
                                          </p:val>
                                        </p:tav>
                                      </p:tavLst>
                                    </p:anim>
                                    <p:set>
                                      <p:cBhvr>
                                        <p:cTn id="362" dur="1" fill="hold">
                                          <p:stCondLst>
                                            <p:cond delay="999"/>
                                          </p:stCondLst>
                                        </p:cTn>
                                        <p:tgtEl>
                                          <p:spTgt spid="53">
                                            <p:txEl>
                                              <p:pRg st="4" end="4"/>
                                            </p:txEl>
                                          </p:spTgt>
                                        </p:tgtEl>
                                        <p:attrNameLst>
                                          <p:attrName>style.visibility</p:attrName>
                                        </p:attrNameLst>
                                      </p:cBhvr>
                                      <p:to>
                                        <p:strVal val="hidden"/>
                                      </p:to>
                                    </p:set>
                                  </p:childTnLst>
                                </p:cTn>
                              </p:par>
                            </p:childTnLst>
                          </p:cTn>
                        </p:par>
                      </p:childTnLst>
                    </p:cTn>
                  </p:par>
                  <p:par>
                    <p:cTn id="363" fill="hold">
                      <p:stCondLst>
                        <p:cond delay="indefinite"/>
                      </p:stCondLst>
                      <p:childTnLst>
                        <p:par>
                          <p:cTn id="364" fill="hold">
                            <p:stCondLst>
                              <p:cond delay="0"/>
                            </p:stCondLst>
                            <p:childTnLst>
                              <p:par>
                                <p:cTn id="365" presetID="42" presetClass="exit" presetSubtype="0" fill="hold" grpId="1" nodeType="clickEffect">
                                  <p:stCondLst>
                                    <p:cond delay="0"/>
                                  </p:stCondLst>
                                  <p:childTnLst>
                                    <p:animEffect transition="out" filter="fade">
                                      <p:cBhvr>
                                        <p:cTn id="366" dur="1000"/>
                                        <p:tgtEl>
                                          <p:spTgt spid="53">
                                            <p:txEl>
                                              <p:pRg st="5" end="5"/>
                                            </p:txEl>
                                          </p:spTgt>
                                        </p:tgtEl>
                                      </p:cBhvr>
                                    </p:animEffect>
                                    <p:anim calcmode="lin" valueType="num">
                                      <p:cBhvr>
                                        <p:cTn id="367" dur="1000"/>
                                        <p:tgtEl>
                                          <p:spTgt spid="53">
                                            <p:txEl>
                                              <p:pRg st="5" end="5"/>
                                            </p:txEl>
                                          </p:spTgt>
                                        </p:tgtEl>
                                        <p:attrNameLst>
                                          <p:attrName>ppt_x</p:attrName>
                                        </p:attrNameLst>
                                      </p:cBhvr>
                                      <p:tavLst>
                                        <p:tav tm="0">
                                          <p:val>
                                            <p:strVal val="ppt_x"/>
                                          </p:val>
                                        </p:tav>
                                        <p:tav tm="100000">
                                          <p:val>
                                            <p:strVal val="ppt_x"/>
                                          </p:val>
                                        </p:tav>
                                      </p:tavLst>
                                    </p:anim>
                                    <p:anim calcmode="lin" valueType="num">
                                      <p:cBhvr>
                                        <p:cTn id="368" dur="1000"/>
                                        <p:tgtEl>
                                          <p:spTgt spid="53">
                                            <p:txEl>
                                              <p:pRg st="5" end="5"/>
                                            </p:txEl>
                                          </p:spTgt>
                                        </p:tgtEl>
                                        <p:attrNameLst>
                                          <p:attrName>ppt_y</p:attrName>
                                        </p:attrNameLst>
                                      </p:cBhvr>
                                      <p:tavLst>
                                        <p:tav tm="0">
                                          <p:val>
                                            <p:strVal val="ppt_y"/>
                                          </p:val>
                                        </p:tav>
                                        <p:tav tm="100000">
                                          <p:val>
                                            <p:strVal val="ppt_y+.1"/>
                                          </p:val>
                                        </p:tav>
                                      </p:tavLst>
                                    </p:anim>
                                    <p:set>
                                      <p:cBhvr>
                                        <p:cTn id="369" dur="1" fill="hold">
                                          <p:stCondLst>
                                            <p:cond delay="999"/>
                                          </p:stCondLst>
                                        </p:cTn>
                                        <p:tgtEl>
                                          <p:spTgt spid="53">
                                            <p:txEl>
                                              <p:pRg st="5" end="5"/>
                                            </p:txEl>
                                          </p:spTgt>
                                        </p:tgtEl>
                                        <p:attrNameLst>
                                          <p:attrName>style.visibility</p:attrName>
                                        </p:attrNameLst>
                                      </p:cBhvr>
                                      <p:to>
                                        <p:strVal val="hidden"/>
                                      </p:to>
                                    </p:set>
                                  </p:childTnLst>
                                </p:cTn>
                              </p:par>
                            </p:childTnLst>
                          </p:cTn>
                        </p:par>
                      </p:childTnLst>
                    </p:cTn>
                  </p:par>
                  <p:par>
                    <p:cTn id="370" fill="hold">
                      <p:stCondLst>
                        <p:cond delay="indefinite"/>
                      </p:stCondLst>
                      <p:childTnLst>
                        <p:par>
                          <p:cTn id="371" fill="hold">
                            <p:stCondLst>
                              <p:cond delay="0"/>
                            </p:stCondLst>
                            <p:childTnLst>
                              <p:par>
                                <p:cTn id="372" presetID="22" presetClass="entr" presetSubtype="1" fill="hold" grpId="0" nodeType="clickEffect">
                                  <p:stCondLst>
                                    <p:cond delay="0"/>
                                  </p:stCondLst>
                                  <p:childTnLst>
                                    <p:set>
                                      <p:cBhvr>
                                        <p:cTn id="373" dur="1" fill="hold">
                                          <p:stCondLst>
                                            <p:cond delay="0"/>
                                          </p:stCondLst>
                                        </p:cTn>
                                        <p:tgtEl>
                                          <p:spTgt spid="54">
                                            <p:bg/>
                                          </p:spTgt>
                                        </p:tgtEl>
                                        <p:attrNameLst>
                                          <p:attrName>style.visibility</p:attrName>
                                        </p:attrNameLst>
                                      </p:cBhvr>
                                      <p:to>
                                        <p:strVal val="visible"/>
                                      </p:to>
                                    </p:set>
                                    <p:animEffect transition="in" filter="wipe(up)">
                                      <p:cBhvr>
                                        <p:cTn id="374" dur="3000"/>
                                        <p:tgtEl>
                                          <p:spTgt spid="54">
                                            <p:bg/>
                                          </p:spTgt>
                                        </p:tgtEl>
                                      </p:cBhvr>
                                    </p:animEffect>
                                  </p:childTnLst>
                                </p:cTn>
                              </p:par>
                            </p:childTnLst>
                          </p:cTn>
                        </p:par>
                      </p:childTnLst>
                    </p:cTn>
                  </p:par>
                  <p:par>
                    <p:cTn id="375" fill="hold">
                      <p:stCondLst>
                        <p:cond delay="indefinite"/>
                      </p:stCondLst>
                      <p:childTnLst>
                        <p:par>
                          <p:cTn id="376" fill="hold">
                            <p:stCondLst>
                              <p:cond delay="0"/>
                            </p:stCondLst>
                            <p:childTnLst>
                              <p:par>
                                <p:cTn id="377" presetID="22" presetClass="entr" presetSubtype="1" fill="hold" grpId="0" nodeType="clickEffect">
                                  <p:stCondLst>
                                    <p:cond delay="0"/>
                                  </p:stCondLst>
                                  <p:childTnLst>
                                    <p:set>
                                      <p:cBhvr>
                                        <p:cTn id="378" dur="1" fill="hold">
                                          <p:stCondLst>
                                            <p:cond delay="0"/>
                                          </p:stCondLst>
                                        </p:cTn>
                                        <p:tgtEl>
                                          <p:spTgt spid="54">
                                            <p:txEl>
                                              <p:pRg st="0" end="0"/>
                                            </p:txEl>
                                          </p:spTgt>
                                        </p:tgtEl>
                                        <p:attrNameLst>
                                          <p:attrName>style.visibility</p:attrName>
                                        </p:attrNameLst>
                                      </p:cBhvr>
                                      <p:to>
                                        <p:strVal val="visible"/>
                                      </p:to>
                                    </p:set>
                                    <p:animEffect transition="in" filter="wipe(up)">
                                      <p:cBhvr>
                                        <p:cTn id="379" dur="3000"/>
                                        <p:tgtEl>
                                          <p:spTgt spid="54">
                                            <p:txEl>
                                              <p:pRg st="0" end="0"/>
                                            </p:txEl>
                                          </p:spTgt>
                                        </p:tgtEl>
                                      </p:cBhvr>
                                    </p:animEffect>
                                  </p:childTnLst>
                                </p:cTn>
                              </p:par>
                            </p:childTnLst>
                          </p:cTn>
                        </p:par>
                      </p:childTnLst>
                    </p:cTn>
                  </p:par>
                  <p:par>
                    <p:cTn id="380" fill="hold">
                      <p:stCondLst>
                        <p:cond delay="indefinite"/>
                      </p:stCondLst>
                      <p:childTnLst>
                        <p:par>
                          <p:cTn id="381" fill="hold">
                            <p:stCondLst>
                              <p:cond delay="0"/>
                            </p:stCondLst>
                            <p:childTnLst>
                              <p:par>
                                <p:cTn id="382" presetID="42" presetClass="exit" presetSubtype="0" fill="hold" grpId="1" nodeType="clickEffect">
                                  <p:stCondLst>
                                    <p:cond delay="0"/>
                                  </p:stCondLst>
                                  <p:childTnLst>
                                    <p:animEffect transition="out" filter="fade">
                                      <p:cBhvr>
                                        <p:cTn id="383" dur="1000"/>
                                        <p:tgtEl>
                                          <p:spTgt spid="54">
                                            <p:txEl>
                                              <p:pRg st="0" end="0"/>
                                            </p:txEl>
                                          </p:spTgt>
                                        </p:tgtEl>
                                      </p:cBhvr>
                                    </p:animEffect>
                                    <p:anim calcmode="lin" valueType="num">
                                      <p:cBhvr>
                                        <p:cTn id="384" dur="1000"/>
                                        <p:tgtEl>
                                          <p:spTgt spid="54">
                                            <p:txEl>
                                              <p:pRg st="0" end="0"/>
                                            </p:txEl>
                                          </p:spTgt>
                                        </p:tgtEl>
                                        <p:attrNameLst>
                                          <p:attrName>ppt_x</p:attrName>
                                        </p:attrNameLst>
                                      </p:cBhvr>
                                      <p:tavLst>
                                        <p:tav tm="0">
                                          <p:val>
                                            <p:strVal val="ppt_x"/>
                                          </p:val>
                                        </p:tav>
                                        <p:tav tm="100000">
                                          <p:val>
                                            <p:strVal val="ppt_x"/>
                                          </p:val>
                                        </p:tav>
                                      </p:tavLst>
                                    </p:anim>
                                    <p:anim calcmode="lin" valueType="num">
                                      <p:cBhvr>
                                        <p:cTn id="385" dur="1000"/>
                                        <p:tgtEl>
                                          <p:spTgt spid="54">
                                            <p:txEl>
                                              <p:pRg st="0" end="0"/>
                                            </p:txEl>
                                          </p:spTgt>
                                        </p:tgtEl>
                                        <p:attrNameLst>
                                          <p:attrName>ppt_y</p:attrName>
                                        </p:attrNameLst>
                                      </p:cBhvr>
                                      <p:tavLst>
                                        <p:tav tm="0">
                                          <p:val>
                                            <p:strVal val="ppt_y"/>
                                          </p:val>
                                        </p:tav>
                                        <p:tav tm="100000">
                                          <p:val>
                                            <p:strVal val="ppt_y+.1"/>
                                          </p:val>
                                        </p:tav>
                                      </p:tavLst>
                                    </p:anim>
                                    <p:set>
                                      <p:cBhvr>
                                        <p:cTn id="386" dur="1" fill="hold">
                                          <p:stCondLst>
                                            <p:cond delay="999"/>
                                          </p:stCondLst>
                                        </p:cTn>
                                        <p:tgtEl>
                                          <p:spTgt spid="54">
                                            <p:txEl>
                                              <p:pRg st="0" end="0"/>
                                            </p:txEl>
                                          </p:spTgt>
                                        </p:tgtEl>
                                        <p:attrNameLst>
                                          <p:attrName>style.visibility</p:attrName>
                                        </p:attrNameLst>
                                      </p:cBhvr>
                                      <p:to>
                                        <p:strVal val="hidden"/>
                                      </p:to>
                                    </p:set>
                                  </p:childTnLst>
                                </p:cTn>
                              </p:par>
                              <p:par>
                                <p:cTn id="387" presetID="42" presetClass="exit" presetSubtype="0" fill="hold" grpId="1" nodeType="withEffect">
                                  <p:stCondLst>
                                    <p:cond delay="0"/>
                                  </p:stCondLst>
                                  <p:childTnLst>
                                    <p:animEffect transition="out" filter="fade">
                                      <p:cBhvr>
                                        <p:cTn id="388" dur="1000"/>
                                        <p:tgtEl>
                                          <p:spTgt spid="54">
                                            <p:bg/>
                                          </p:spTgt>
                                        </p:tgtEl>
                                      </p:cBhvr>
                                    </p:animEffect>
                                    <p:anim calcmode="lin" valueType="num">
                                      <p:cBhvr>
                                        <p:cTn id="389" dur="1000"/>
                                        <p:tgtEl>
                                          <p:spTgt spid="54">
                                            <p:bg/>
                                          </p:spTgt>
                                        </p:tgtEl>
                                        <p:attrNameLst>
                                          <p:attrName>ppt_x</p:attrName>
                                        </p:attrNameLst>
                                      </p:cBhvr>
                                      <p:tavLst>
                                        <p:tav tm="0">
                                          <p:val>
                                            <p:strVal val="ppt_x"/>
                                          </p:val>
                                        </p:tav>
                                        <p:tav tm="100000">
                                          <p:val>
                                            <p:strVal val="ppt_x"/>
                                          </p:val>
                                        </p:tav>
                                      </p:tavLst>
                                    </p:anim>
                                    <p:anim calcmode="lin" valueType="num">
                                      <p:cBhvr>
                                        <p:cTn id="390" dur="1000"/>
                                        <p:tgtEl>
                                          <p:spTgt spid="54">
                                            <p:bg/>
                                          </p:spTgt>
                                        </p:tgtEl>
                                        <p:attrNameLst>
                                          <p:attrName>ppt_y</p:attrName>
                                        </p:attrNameLst>
                                      </p:cBhvr>
                                      <p:tavLst>
                                        <p:tav tm="0">
                                          <p:val>
                                            <p:strVal val="ppt_y"/>
                                          </p:val>
                                        </p:tav>
                                        <p:tav tm="100000">
                                          <p:val>
                                            <p:strVal val="ppt_y+.1"/>
                                          </p:val>
                                        </p:tav>
                                      </p:tavLst>
                                    </p:anim>
                                    <p:set>
                                      <p:cBhvr>
                                        <p:cTn id="391" dur="1" fill="hold">
                                          <p:stCondLst>
                                            <p:cond delay="999"/>
                                          </p:stCondLst>
                                        </p:cTn>
                                        <p:tgtEl>
                                          <p:spTgt spid="54">
                                            <p:bg/>
                                          </p:spTgt>
                                        </p:tgtEl>
                                        <p:attrNameLst>
                                          <p:attrName>style.visibility</p:attrName>
                                        </p:attrNameLst>
                                      </p:cBhvr>
                                      <p:to>
                                        <p:strVal val="hidden"/>
                                      </p:to>
                                    </p:set>
                                  </p:childTnLst>
                                </p:cTn>
                              </p:par>
                            </p:childTnLst>
                          </p:cTn>
                        </p:par>
                      </p:childTnLst>
                    </p:cTn>
                  </p:par>
                  <p:par>
                    <p:cTn id="392" fill="hold">
                      <p:stCondLst>
                        <p:cond delay="indefinite"/>
                      </p:stCondLst>
                      <p:childTnLst>
                        <p:par>
                          <p:cTn id="393" fill="hold">
                            <p:stCondLst>
                              <p:cond delay="0"/>
                            </p:stCondLst>
                            <p:childTnLst>
                              <p:par>
                                <p:cTn id="394" presetID="22" presetClass="entr" presetSubtype="1" fill="hold" grpId="0" nodeType="clickEffect">
                                  <p:stCondLst>
                                    <p:cond delay="0"/>
                                  </p:stCondLst>
                                  <p:childTnLst>
                                    <p:set>
                                      <p:cBhvr>
                                        <p:cTn id="395" dur="1" fill="hold">
                                          <p:stCondLst>
                                            <p:cond delay="0"/>
                                          </p:stCondLst>
                                        </p:cTn>
                                        <p:tgtEl>
                                          <p:spTgt spid="55">
                                            <p:txEl>
                                              <p:pRg st="0" end="0"/>
                                            </p:txEl>
                                          </p:spTgt>
                                        </p:tgtEl>
                                        <p:attrNameLst>
                                          <p:attrName>style.visibility</p:attrName>
                                        </p:attrNameLst>
                                      </p:cBhvr>
                                      <p:to>
                                        <p:strVal val="visible"/>
                                      </p:to>
                                    </p:set>
                                    <p:animEffect transition="in" filter="wipe(up)">
                                      <p:cBhvr>
                                        <p:cTn id="396" dur="3000"/>
                                        <p:tgtEl>
                                          <p:spTgt spid="55">
                                            <p:txEl>
                                              <p:pRg st="0" end="0"/>
                                            </p:txEl>
                                          </p:spTgt>
                                        </p:tgtEl>
                                      </p:cBhvr>
                                    </p:animEffect>
                                  </p:childTnLst>
                                </p:cTn>
                              </p:par>
                            </p:childTnLst>
                          </p:cTn>
                        </p:par>
                      </p:childTnLst>
                    </p:cTn>
                  </p:par>
                  <p:par>
                    <p:cTn id="397" fill="hold">
                      <p:stCondLst>
                        <p:cond delay="indefinite"/>
                      </p:stCondLst>
                      <p:childTnLst>
                        <p:par>
                          <p:cTn id="398" fill="hold">
                            <p:stCondLst>
                              <p:cond delay="0"/>
                            </p:stCondLst>
                            <p:childTnLst>
                              <p:par>
                                <p:cTn id="399" presetID="22" presetClass="entr" presetSubtype="1" fill="hold" grpId="0" nodeType="clickEffect">
                                  <p:stCondLst>
                                    <p:cond delay="0"/>
                                  </p:stCondLst>
                                  <p:childTnLst>
                                    <p:set>
                                      <p:cBhvr>
                                        <p:cTn id="400" dur="1" fill="hold">
                                          <p:stCondLst>
                                            <p:cond delay="0"/>
                                          </p:stCondLst>
                                        </p:cTn>
                                        <p:tgtEl>
                                          <p:spTgt spid="55">
                                            <p:txEl>
                                              <p:pRg st="1" end="1"/>
                                            </p:txEl>
                                          </p:spTgt>
                                        </p:tgtEl>
                                        <p:attrNameLst>
                                          <p:attrName>style.visibility</p:attrName>
                                        </p:attrNameLst>
                                      </p:cBhvr>
                                      <p:to>
                                        <p:strVal val="visible"/>
                                      </p:to>
                                    </p:set>
                                    <p:animEffect transition="in" filter="wipe(up)">
                                      <p:cBhvr>
                                        <p:cTn id="401" dur="3000"/>
                                        <p:tgtEl>
                                          <p:spTgt spid="55">
                                            <p:txEl>
                                              <p:pRg st="1" end="1"/>
                                            </p:txEl>
                                          </p:spTgt>
                                        </p:tgtEl>
                                      </p:cBhvr>
                                    </p:animEffect>
                                  </p:childTnLst>
                                </p:cTn>
                              </p:par>
                            </p:childTnLst>
                          </p:cTn>
                        </p:par>
                      </p:childTnLst>
                    </p:cTn>
                  </p:par>
                  <p:par>
                    <p:cTn id="402" fill="hold">
                      <p:stCondLst>
                        <p:cond delay="indefinite"/>
                      </p:stCondLst>
                      <p:childTnLst>
                        <p:par>
                          <p:cTn id="403" fill="hold">
                            <p:stCondLst>
                              <p:cond delay="0"/>
                            </p:stCondLst>
                            <p:childTnLst>
                              <p:par>
                                <p:cTn id="404" presetID="22" presetClass="entr" presetSubtype="1" fill="hold" grpId="0" nodeType="clickEffect">
                                  <p:stCondLst>
                                    <p:cond delay="0"/>
                                  </p:stCondLst>
                                  <p:childTnLst>
                                    <p:set>
                                      <p:cBhvr>
                                        <p:cTn id="405" dur="1" fill="hold">
                                          <p:stCondLst>
                                            <p:cond delay="0"/>
                                          </p:stCondLst>
                                        </p:cTn>
                                        <p:tgtEl>
                                          <p:spTgt spid="55">
                                            <p:txEl>
                                              <p:pRg st="2" end="2"/>
                                            </p:txEl>
                                          </p:spTgt>
                                        </p:tgtEl>
                                        <p:attrNameLst>
                                          <p:attrName>style.visibility</p:attrName>
                                        </p:attrNameLst>
                                      </p:cBhvr>
                                      <p:to>
                                        <p:strVal val="visible"/>
                                      </p:to>
                                    </p:set>
                                    <p:animEffect transition="in" filter="wipe(up)">
                                      <p:cBhvr>
                                        <p:cTn id="406" dur="3000"/>
                                        <p:tgtEl>
                                          <p:spTgt spid="55">
                                            <p:txEl>
                                              <p:pRg st="2" end="2"/>
                                            </p:txEl>
                                          </p:spTgt>
                                        </p:tgtEl>
                                      </p:cBhvr>
                                    </p:animEffect>
                                  </p:childTnLst>
                                </p:cTn>
                              </p:par>
                            </p:childTnLst>
                          </p:cTn>
                        </p:par>
                      </p:childTnLst>
                    </p:cTn>
                  </p:par>
                  <p:par>
                    <p:cTn id="407" fill="hold">
                      <p:stCondLst>
                        <p:cond delay="indefinite"/>
                      </p:stCondLst>
                      <p:childTnLst>
                        <p:par>
                          <p:cTn id="408" fill="hold">
                            <p:stCondLst>
                              <p:cond delay="0"/>
                            </p:stCondLst>
                            <p:childTnLst>
                              <p:par>
                                <p:cTn id="409" presetID="22" presetClass="entr" presetSubtype="1" fill="hold" grpId="0" nodeType="clickEffect">
                                  <p:stCondLst>
                                    <p:cond delay="0"/>
                                  </p:stCondLst>
                                  <p:childTnLst>
                                    <p:set>
                                      <p:cBhvr>
                                        <p:cTn id="410" dur="1" fill="hold">
                                          <p:stCondLst>
                                            <p:cond delay="0"/>
                                          </p:stCondLst>
                                        </p:cTn>
                                        <p:tgtEl>
                                          <p:spTgt spid="55">
                                            <p:txEl>
                                              <p:pRg st="3" end="3"/>
                                            </p:txEl>
                                          </p:spTgt>
                                        </p:tgtEl>
                                        <p:attrNameLst>
                                          <p:attrName>style.visibility</p:attrName>
                                        </p:attrNameLst>
                                      </p:cBhvr>
                                      <p:to>
                                        <p:strVal val="visible"/>
                                      </p:to>
                                    </p:set>
                                    <p:animEffect transition="in" filter="wipe(up)">
                                      <p:cBhvr>
                                        <p:cTn id="411" dur="3000"/>
                                        <p:tgtEl>
                                          <p:spTgt spid="55">
                                            <p:txEl>
                                              <p:pRg st="3" end="3"/>
                                            </p:txEl>
                                          </p:spTgt>
                                        </p:tgtEl>
                                      </p:cBhvr>
                                    </p:animEffect>
                                  </p:childTnLst>
                                </p:cTn>
                              </p:par>
                            </p:childTnLst>
                          </p:cTn>
                        </p:par>
                      </p:childTnLst>
                    </p:cTn>
                  </p:par>
                  <p:par>
                    <p:cTn id="412" fill="hold">
                      <p:stCondLst>
                        <p:cond delay="indefinite"/>
                      </p:stCondLst>
                      <p:childTnLst>
                        <p:par>
                          <p:cTn id="413" fill="hold">
                            <p:stCondLst>
                              <p:cond delay="0"/>
                            </p:stCondLst>
                            <p:childTnLst>
                              <p:par>
                                <p:cTn id="414" presetID="22" presetClass="entr" presetSubtype="1" fill="hold" grpId="0" nodeType="clickEffect">
                                  <p:stCondLst>
                                    <p:cond delay="0"/>
                                  </p:stCondLst>
                                  <p:childTnLst>
                                    <p:set>
                                      <p:cBhvr>
                                        <p:cTn id="415" dur="1" fill="hold">
                                          <p:stCondLst>
                                            <p:cond delay="0"/>
                                          </p:stCondLst>
                                        </p:cTn>
                                        <p:tgtEl>
                                          <p:spTgt spid="55">
                                            <p:txEl>
                                              <p:pRg st="4" end="4"/>
                                            </p:txEl>
                                          </p:spTgt>
                                        </p:tgtEl>
                                        <p:attrNameLst>
                                          <p:attrName>style.visibility</p:attrName>
                                        </p:attrNameLst>
                                      </p:cBhvr>
                                      <p:to>
                                        <p:strVal val="visible"/>
                                      </p:to>
                                    </p:set>
                                    <p:animEffect transition="in" filter="wipe(up)">
                                      <p:cBhvr>
                                        <p:cTn id="416" dur="3000"/>
                                        <p:tgtEl>
                                          <p:spTgt spid="55">
                                            <p:txEl>
                                              <p:pRg st="4" end="4"/>
                                            </p:txEl>
                                          </p:spTgt>
                                        </p:tgtEl>
                                      </p:cBhvr>
                                    </p:animEffect>
                                  </p:childTnLst>
                                </p:cTn>
                              </p:par>
                            </p:childTnLst>
                          </p:cTn>
                        </p:par>
                      </p:childTnLst>
                    </p:cTn>
                  </p:par>
                  <p:par>
                    <p:cTn id="417" fill="hold">
                      <p:stCondLst>
                        <p:cond delay="indefinite"/>
                      </p:stCondLst>
                      <p:childTnLst>
                        <p:par>
                          <p:cTn id="418" fill="hold">
                            <p:stCondLst>
                              <p:cond delay="0"/>
                            </p:stCondLst>
                            <p:childTnLst>
                              <p:par>
                                <p:cTn id="419" presetID="22" presetClass="entr" presetSubtype="1" fill="hold" grpId="0" nodeType="clickEffect">
                                  <p:stCondLst>
                                    <p:cond delay="0"/>
                                  </p:stCondLst>
                                  <p:childTnLst>
                                    <p:set>
                                      <p:cBhvr>
                                        <p:cTn id="420" dur="1" fill="hold">
                                          <p:stCondLst>
                                            <p:cond delay="0"/>
                                          </p:stCondLst>
                                        </p:cTn>
                                        <p:tgtEl>
                                          <p:spTgt spid="55">
                                            <p:txEl>
                                              <p:pRg st="5" end="5"/>
                                            </p:txEl>
                                          </p:spTgt>
                                        </p:tgtEl>
                                        <p:attrNameLst>
                                          <p:attrName>style.visibility</p:attrName>
                                        </p:attrNameLst>
                                      </p:cBhvr>
                                      <p:to>
                                        <p:strVal val="visible"/>
                                      </p:to>
                                    </p:set>
                                    <p:animEffect transition="in" filter="wipe(up)">
                                      <p:cBhvr>
                                        <p:cTn id="421" dur="3000"/>
                                        <p:tgtEl>
                                          <p:spTgt spid="55">
                                            <p:txEl>
                                              <p:pRg st="5" end="5"/>
                                            </p:txEl>
                                          </p:spTgt>
                                        </p:tgtEl>
                                      </p:cBhvr>
                                    </p:animEffect>
                                  </p:childTnLst>
                                </p:cTn>
                              </p:par>
                            </p:childTnLst>
                          </p:cTn>
                        </p:par>
                      </p:childTnLst>
                    </p:cTn>
                  </p:par>
                  <p:par>
                    <p:cTn id="422" fill="hold">
                      <p:stCondLst>
                        <p:cond delay="indefinite"/>
                      </p:stCondLst>
                      <p:childTnLst>
                        <p:par>
                          <p:cTn id="423" fill="hold">
                            <p:stCondLst>
                              <p:cond delay="0"/>
                            </p:stCondLst>
                            <p:childTnLst>
                              <p:par>
                                <p:cTn id="424" presetID="42" presetClass="exit" presetSubtype="0" fill="hold" grpId="1" nodeType="clickEffect">
                                  <p:stCondLst>
                                    <p:cond delay="0"/>
                                  </p:stCondLst>
                                  <p:childTnLst>
                                    <p:animEffect transition="out" filter="fade">
                                      <p:cBhvr>
                                        <p:cTn id="425" dur="1000"/>
                                        <p:tgtEl>
                                          <p:spTgt spid="55">
                                            <p:txEl>
                                              <p:pRg st="0" end="0"/>
                                            </p:txEl>
                                          </p:spTgt>
                                        </p:tgtEl>
                                      </p:cBhvr>
                                    </p:animEffect>
                                    <p:anim calcmode="lin" valueType="num">
                                      <p:cBhvr>
                                        <p:cTn id="426" dur="1000"/>
                                        <p:tgtEl>
                                          <p:spTgt spid="55">
                                            <p:txEl>
                                              <p:pRg st="0" end="0"/>
                                            </p:txEl>
                                          </p:spTgt>
                                        </p:tgtEl>
                                        <p:attrNameLst>
                                          <p:attrName>ppt_x</p:attrName>
                                        </p:attrNameLst>
                                      </p:cBhvr>
                                      <p:tavLst>
                                        <p:tav tm="0">
                                          <p:val>
                                            <p:strVal val="ppt_x"/>
                                          </p:val>
                                        </p:tav>
                                        <p:tav tm="100000">
                                          <p:val>
                                            <p:strVal val="ppt_x"/>
                                          </p:val>
                                        </p:tav>
                                      </p:tavLst>
                                    </p:anim>
                                    <p:anim calcmode="lin" valueType="num">
                                      <p:cBhvr>
                                        <p:cTn id="427" dur="1000"/>
                                        <p:tgtEl>
                                          <p:spTgt spid="55">
                                            <p:txEl>
                                              <p:pRg st="0" end="0"/>
                                            </p:txEl>
                                          </p:spTgt>
                                        </p:tgtEl>
                                        <p:attrNameLst>
                                          <p:attrName>ppt_y</p:attrName>
                                        </p:attrNameLst>
                                      </p:cBhvr>
                                      <p:tavLst>
                                        <p:tav tm="0">
                                          <p:val>
                                            <p:strVal val="ppt_y"/>
                                          </p:val>
                                        </p:tav>
                                        <p:tav tm="100000">
                                          <p:val>
                                            <p:strVal val="ppt_y+.1"/>
                                          </p:val>
                                        </p:tav>
                                      </p:tavLst>
                                    </p:anim>
                                    <p:set>
                                      <p:cBhvr>
                                        <p:cTn id="428" dur="1" fill="hold">
                                          <p:stCondLst>
                                            <p:cond delay="999"/>
                                          </p:stCondLst>
                                        </p:cTn>
                                        <p:tgtEl>
                                          <p:spTgt spid="55">
                                            <p:txEl>
                                              <p:pRg st="0" end="0"/>
                                            </p:txEl>
                                          </p:spTgt>
                                        </p:tgtEl>
                                        <p:attrNameLst>
                                          <p:attrName>style.visibility</p:attrName>
                                        </p:attrNameLst>
                                      </p:cBhvr>
                                      <p:to>
                                        <p:strVal val="hidden"/>
                                      </p:to>
                                    </p:set>
                                  </p:childTnLst>
                                </p:cTn>
                              </p:par>
                            </p:childTnLst>
                          </p:cTn>
                        </p:par>
                      </p:childTnLst>
                    </p:cTn>
                  </p:par>
                  <p:par>
                    <p:cTn id="429" fill="hold">
                      <p:stCondLst>
                        <p:cond delay="indefinite"/>
                      </p:stCondLst>
                      <p:childTnLst>
                        <p:par>
                          <p:cTn id="430" fill="hold">
                            <p:stCondLst>
                              <p:cond delay="0"/>
                            </p:stCondLst>
                            <p:childTnLst>
                              <p:par>
                                <p:cTn id="431" presetID="42" presetClass="exit" presetSubtype="0" fill="hold" grpId="1" nodeType="clickEffect">
                                  <p:stCondLst>
                                    <p:cond delay="0"/>
                                  </p:stCondLst>
                                  <p:childTnLst>
                                    <p:animEffect transition="out" filter="fade">
                                      <p:cBhvr>
                                        <p:cTn id="432" dur="1000"/>
                                        <p:tgtEl>
                                          <p:spTgt spid="55">
                                            <p:txEl>
                                              <p:pRg st="1" end="1"/>
                                            </p:txEl>
                                          </p:spTgt>
                                        </p:tgtEl>
                                      </p:cBhvr>
                                    </p:animEffect>
                                    <p:anim calcmode="lin" valueType="num">
                                      <p:cBhvr>
                                        <p:cTn id="433" dur="1000"/>
                                        <p:tgtEl>
                                          <p:spTgt spid="55">
                                            <p:txEl>
                                              <p:pRg st="1" end="1"/>
                                            </p:txEl>
                                          </p:spTgt>
                                        </p:tgtEl>
                                        <p:attrNameLst>
                                          <p:attrName>ppt_x</p:attrName>
                                        </p:attrNameLst>
                                      </p:cBhvr>
                                      <p:tavLst>
                                        <p:tav tm="0">
                                          <p:val>
                                            <p:strVal val="ppt_x"/>
                                          </p:val>
                                        </p:tav>
                                        <p:tav tm="100000">
                                          <p:val>
                                            <p:strVal val="ppt_x"/>
                                          </p:val>
                                        </p:tav>
                                      </p:tavLst>
                                    </p:anim>
                                    <p:anim calcmode="lin" valueType="num">
                                      <p:cBhvr>
                                        <p:cTn id="434" dur="1000"/>
                                        <p:tgtEl>
                                          <p:spTgt spid="55">
                                            <p:txEl>
                                              <p:pRg st="1" end="1"/>
                                            </p:txEl>
                                          </p:spTgt>
                                        </p:tgtEl>
                                        <p:attrNameLst>
                                          <p:attrName>ppt_y</p:attrName>
                                        </p:attrNameLst>
                                      </p:cBhvr>
                                      <p:tavLst>
                                        <p:tav tm="0">
                                          <p:val>
                                            <p:strVal val="ppt_y"/>
                                          </p:val>
                                        </p:tav>
                                        <p:tav tm="100000">
                                          <p:val>
                                            <p:strVal val="ppt_y+.1"/>
                                          </p:val>
                                        </p:tav>
                                      </p:tavLst>
                                    </p:anim>
                                    <p:set>
                                      <p:cBhvr>
                                        <p:cTn id="435" dur="1" fill="hold">
                                          <p:stCondLst>
                                            <p:cond delay="999"/>
                                          </p:stCondLst>
                                        </p:cTn>
                                        <p:tgtEl>
                                          <p:spTgt spid="55">
                                            <p:txEl>
                                              <p:pRg st="1" end="1"/>
                                            </p:txEl>
                                          </p:spTgt>
                                        </p:tgtEl>
                                        <p:attrNameLst>
                                          <p:attrName>style.visibility</p:attrName>
                                        </p:attrNameLst>
                                      </p:cBhvr>
                                      <p:to>
                                        <p:strVal val="hidden"/>
                                      </p:to>
                                    </p:set>
                                  </p:childTnLst>
                                </p:cTn>
                              </p:par>
                            </p:childTnLst>
                          </p:cTn>
                        </p:par>
                      </p:childTnLst>
                    </p:cTn>
                  </p:par>
                  <p:par>
                    <p:cTn id="436" fill="hold">
                      <p:stCondLst>
                        <p:cond delay="indefinite"/>
                      </p:stCondLst>
                      <p:childTnLst>
                        <p:par>
                          <p:cTn id="437" fill="hold">
                            <p:stCondLst>
                              <p:cond delay="0"/>
                            </p:stCondLst>
                            <p:childTnLst>
                              <p:par>
                                <p:cTn id="438" presetID="42" presetClass="exit" presetSubtype="0" fill="hold" grpId="1" nodeType="clickEffect">
                                  <p:stCondLst>
                                    <p:cond delay="0"/>
                                  </p:stCondLst>
                                  <p:childTnLst>
                                    <p:animEffect transition="out" filter="fade">
                                      <p:cBhvr>
                                        <p:cTn id="439" dur="1000"/>
                                        <p:tgtEl>
                                          <p:spTgt spid="55">
                                            <p:txEl>
                                              <p:pRg st="2" end="2"/>
                                            </p:txEl>
                                          </p:spTgt>
                                        </p:tgtEl>
                                      </p:cBhvr>
                                    </p:animEffect>
                                    <p:anim calcmode="lin" valueType="num">
                                      <p:cBhvr>
                                        <p:cTn id="440" dur="1000"/>
                                        <p:tgtEl>
                                          <p:spTgt spid="55">
                                            <p:txEl>
                                              <p:pRg st="2" end="2"/>
                                            </p:txEl>
                                          </p:spTgt>
                                        </p:tgtEl>
                                        <p:attrNameLst>
                                          <p:attrName>ppt_x</p:attrName>
                                        </p:attrNameLst>
                                      </p:cBhvr>
                                      <p:tavLst>
                                        <p:tav tm="0">
                                          <p:val>
                                            <p:strVal val="ppt_x"/>
                                          </p:val>
                                        </p:tav>
                                        <p:tav tm="100000">
                                          <p:val>
                                            <p:strVal val="ppt_x"/>
                                          </p:val>
                                        </p:tav>
                                      </p:tavLst>
                                    </p:anim>
                                    <p:anim calcmode="lin" valueType="num">
                                      <p:cBhvr>
                                        <p:cTn id="441" dur="1000"/>
                                        <p:tgtEl>
                                          <p:spTgt spid="55">
                                            <p:txEl>
                                              <p:pRg st="2" end="2"/>
                                            </p:txEl>
                                          </p:spTgt>
                                        </p:tgtEl>
                                        <p:attrNameLst>
                                          <p:attrName>ppt_y</p:attrName>
                                        </p:attrNameLst>
                                      </p:cBhvr>
                                      <p:tavLst>
                                        <p:tav tm="0">
                                          <p:val>
                                            <p:strVal val="ppt_y"/>
                                          </p:val>
                                        </p:tav>
                                        <p:tav tm="100000">
                                          <p:val>
                                            <p:strVal val="ppt_y+.1"/>
                                          </p:val>
                                        </p:tav>
                                      </p:tavLst>
                                    </p:anim>
                                    <p:set>
                                      <p:cBhvr>
                                        <p:cTn id="442" dur="1" fill="hold">
                                          <p:stCondLst>
                                            <p:cond delay="999"/>
                                          </p:stCondLst>
                                        </p:cTn>
                                        <p:tgtEl>
                                          <p:spTgt spid="55">
                                            <p:txEl>
                                              <p:pRg st="2" end="2"/>
                                            </p:txEl>
                                          </p:spTgt>
                                        </p:tgtEl>
                                        <p:attrNameLst>
                                          <p:attrName>style.visibility</p:attrName>
                                        </p:attrNameLst>
                                      </p:cBhvr>
                                      <p:to>
                                        <p:strVal val="hidden"/>
                                      </p:to>
                                    </p:set>
                                  </p:childTnLst>
                                </p:cTn>
                              </p:par>
                            </p:childTnLst>
                          </p:cTn>
                        </p:par>
                      </p:childTnLst>
                    </p:cTn>
                  </p:par>
                  <p:par>
                    <p:cTn id="443" fill="hold">
                      <p:stCondLst>
                        <p:cond delay="indefinite"/>
                      </p:stCondLst>
                      <p:childTnLst>
                        <p:par>
                          <p:cTn id="444" fill="hold">
                            <p:stCondLst>
                              <p:cond delay="0"/>
                            </p:stCondLst>
                            <p:childTnLst>
                              <p:par>
                                <p:cTn id="445" presetID="42" presetClass="exit" presetSubtype="0" fill="hold" grpId="1" nodeType="clickEffect">
                                  <p:stCondLst>
                                    <p:cond delay="0"/>
                                  </p:stCondLst>
                                  <p:childTnLst>
                                    <p:animEffect transition="out" filter="fade">
                                      <p:cBhvr>
                                        <p:cTn id="446" dur="1000"/>
                                        <p:tgtEl>
                                          <p:spTgt spid="55">
                                            <p:txEl>
                                              <p:pRg st="3" end="3"/>
                                            </p:txEl>
                                          </p:spTgt>
                                        </p:tgtEl>
                                      </p:cBhvr>
                                    </p:animEffect>
                                    <p:anim calcmode="lin" valueType="num">
                                      <p:cBhvr>
                                        <p:cTn id="447" dur="1000"/>
                                        <p:tgtEl>
                                          <p:spTgt spid="55">
                                            <p:txEl>
                                              <p:pRg st="3" end="3"/>
                                            </p:txEl>
                                          </p:spTgt>
                                        </p:tgtEl>
                                        <p:attrNameLst>
                                          <p:attrName>ppt_x</p:attrName>
                                        </p:attrNameLst>
                                      </p:cBhvr>
                                      <p:tavLst>
                                        <p:tav tm="0">
                                          <p:val>
                                            <p:strVal val="ppt_x"/>
                                          </p:val>
                                        </p:tav>
                                        <p:tav tm="100000">
                                          <p:val>
                                            <p:strVal val="ppt_x"/>
                                          </p:val>
                                        </p:tav>
                                      </p:tavLst>
                                    </p:anim>
                                    <p:anim calcmode="lin" valueType="num">
                                      <p:cBhvr>
                                        <p:cTn id="448" dur="1000"/>
                                        <p:tgtEl>
                                          <p:spTgt spid="55">
                                            <p:txEl>
                                              <p:pRg st="3" end="3"/>
                                            </p:txEl>
                                          </p:spTgt>
                                        </p:tgtEl>
                                        <p:attrNameLst>
                                          <p:attrName>ppt_y</p:attrName>
                                        </p:attrNameLst>
                                      </p:cBhvr>
                                      <p:tavLst>
                                        <p:tav tm="0">
                                          <p:val>
                                            <p:strVal val="ppt_y"/>
                                          </p:val>
                                        </p:tav>
                                        <p:tav tm="100000">
                                          <p:val>
                                            <p:strVal val="ppt_y+.1"/>
                                          </p:val>
                                        </p:tav>
                                      </p:tavLst>
                                    </p:anim>
                                    <p:set>
                                      <p:cBhvr>
                                        <p:cTn id="449" dur="1" fill="hold">
                                          <p:stCondLst>
                                            <p:cond delay="999"/>
                                          </p:stCondLst>
                                        </p:cTn>
                                        <p:tgtEl>
                                          <p:spTgt spid="55">
                                            <p:txEl>
                                              <p:pRg st="3" end="3"/>
                                            </p:txEl>
                                          </p:spTgt>
                                        </p:tgtEl>
                                        <p:attrNameLst>
                                          <p:attrName>style.visibility</p:attrName>
                                        </p:attrNameLst>
                                      </p:cBhvr>
                                      <p:to>
                                        <p:strVal val="hidden"/>
                                      </p:to>
                                    </p:set>
                                  </p:childTnLst>
                                </p:cTn>
                              </p:par>
                            </p:childTnLst>
                          </p:cTn>
                        </p:par>
                      </p:childTnLst>
                    </p:cTn>
                  </p:par>
                  <p:par>
                    <p:cTn id="450" fill="hold">
                      <p:stCondLst>
                        <p:cond delay="indefinite"/>
                      </p:stCondLst>
                      <p:childTnLst>
                        <p:par>
                          <p:cTn id="451" fill="hold">
                            <p:stCondLst>
                              <p:cond delay="0"/>
                            </p:stCondLst>
                            <p:childTnLst>
                              <p:par>
                                <p:cTn id="452" presetID="42" presetClass="exit" presetSubtype="0" fill="hold" grpId="1" nodeType="clickEffect">
                                  <p:stCondLst>
                                    <p:cond delay="0"/>
                                  </p:stCondLst>
                                  <p:childTnLst>
                                    <p:animEffect transition="out" filter="fade">
                                      <p:cBhvr>
                                        <p:cTn id="453" dur="1000"/>
                                        <p:tgtEl>
                                          <p:spTgt spid="55">
                                            <p:txEl>
                                              <p:pRg st="4" end="4"/>
                                            </p:txEl>
                                          </p:spTgt>
                                        </p:tgtEl>
                                      </p:cBhvr>
                                    </p:animEffect>
                                    <p:anim calcmode="lin" valueType="num">
                                      <p:cBhvr>
                                        <p:cTn id="454" dur="1000"/>
                                        <p:tgtEl>
                                          <p:spTgt spid="55">
                                            <p:txEl>
                                              <p:pRg st="4" end="4"/>
                                            </p:txEl>
                                          </p:spTgt>
                                        </p:tgtEl>
                                        <p:attrNameLst>
                                          <p:attrName>ppt_x</p:attrName>
                                        </p:attrNameLst>
                                      </p:cBhvr>
                                      <p:tavLst>
                                        <p:tav tm="0">
                                          <p:val>
                                            <p:strVal val="ppt_x"/>
                                          </p:val>
                                        </p:tav>
                                        <p:tav tm="100000">
                                          <p:val>
                                            <p:strVal val="ppt_x"/>
                                          </p:val>
                                        </p:tav>
                                      </p:tavLst>
                                    </p:anim>
                                    <p:anim calcmode="lin" valueType="num">
                                      <p:cBhvr>
                                        <p:cTn id="455" dur="1000"/>
                                        <p:tgtEl>
                                          <p:spTgt spid="55">
                                            <p:txEl>
                                              <p:pRg st="4" end="4"/>
                                            </p:txEl>
                                          </p:spTgt>
                                        </p:tgtEl>
                                        <p:attrNameLst>
                                          <p:attrName>ppt_y</p:attrName>
                                        </p:attrNameLst>
                                      </p:cBhvr>
                                      <p:tavLst>
                                        <p:tav tm="0">
                                          <p:val>
                                            <p:strVal val="ppt_y"/>
                                          </p:val>
                                        </p:tav>
                                        <p:tav tm="100000">
                                          <p:val>
                                            <p:strVal val="ppt_y+.1"/>
                                          </p:val>
                                        </p:tav>
                                      </p:tavLst>
                                    </p:anim>
                                    <p:set>
                                      <p:cBhvr>
                                        <p:cTn id="456" dur="1" fill="hold">
                                          <p:stCondLst>
                                            <p:cond delay="999"/>
                                          </p:stCondLst>
                                        </p:cTn>
                                        <p:tgtEl>
                                          <p:spTgt spid="55">
                                            <p:txEl>
                                              <p:pRg st="4" end="4"/>
                                            </p:txEl>
                                          </p:spTgt>
                                        </p:tgtEl>
                                        <p:attrNameLst>
                                          <p:attrName>style.visibility</p:attrName>
                                        </p:attrNameLst>
                                      </p:cBhvr>
                                      <p:to>
                                        <p:strVal val="hidden"/>
                                      </p:to>
                                    </p:set>
                                  </p:childTnLst>
                                </p:cTn>
                              </p:par>
                            </p:childTnLst>
                          </p:cTn>
                        </p:par>
                      </p:childTnLst>
                    </p:cTn>
                  </p:par>
                  <p:par>
                    <p:cTn id="457" fill="hold">
                      <p:stCondLst>
                        <p:cond delay="indefinite"/>
                      </p:stCondLst>
                      <p:childTnLst>
                        <p:par>
                          <p:cTn id="458" fill="hold">
                            <p:stCondLst>
                              <p:cond delay="0"/>
                            </p:stCondLst>
                            <p:childTnLst>
                              <p:par>
                                <p:cTn id="459" presetID="42" presetClass="exit" presetSubtype="0" fill="hold" grpId="1" nodeType="clickEffect">
                                  <p:stCondLst>
                                    <p:cond delay="0"/>
                                  </p:stCondLst>
                                  <p:childTnLst>
                                    <p:animEffect transition="out" filter="fade">
                                      <p:cBhvr>
                                        <p:cTn id="460" dur="1000"/>
                                        <p:tgtEl>
                                          <p:spTgt spid="55">
                                            <p:txEl>
                                              <p:pRg st="5" end="5"/>
                                            </p:txEl>
                                          </p:spTgt>
                                        </p:tgtEl>
                                      </p:cBhvr>
                                    </p:animEffect>
                                    <p:anim calcmode="lin" valueType="num">
                                      <p:cBhvr>
                                        <p:cTn id="461" dur="1000"/>
                                        <p:tgtEl>
                                          <p:spTgt spid="55">
                                            <p:txEl>
                                              <p:pRg st="5" end="5"/>
                                            </p:txEl>
                                          </p:spTgt>
                                        </p:tgtEl>
                                        <p:attrNameLst>
                                          <p:attrName>ppt_x</p:attrName>
                                        </p:attrNameLst>
                                      </p:cBhvr>
                                      <p:tavLst>
                                        <p:tav tm="0">
                                          <p:val>
                                            <p:strVal val="ppt_x"/>
                                          </p:val>
                                        </p:tav>
                                        <p:tav tm="100000">
                                          <p:val>
                                            <p:strVal val="ppt_x"/>
                                          </p:val>
                                        </p:tav>
                                      </p:tavLst>
                                    </p:anim>
                                    <p:anim calcmode="lin" valueType="num">
                                      <p:cBhvr>
                                        <p:cTn id="462" dur="1000"/>
                                        <p:tgtEl>
                                          <p:spTgt spid="55">
                                            <p:txEl>
                                              <p:pRg st="5" end="5"/>
                                            </p:txEl>
                                          </p:spTgt>
                                        </p:tgtEl>
                                        <p:attrNameLst>
                                          <p:attrName>ppt_y</p:attrName>
                                        </p:attrNameLst>
                                      </p:cBhvr>
                                      <p:tavLst>
                                        <p:tav tm="0">
                                          <p:val>
                                            <p:strVal val="ppt_y"/>
                                          </p:val>
                                        </p:tav>
                                        <p:tav tm="100000">
                                          <p:val>
                                            <p:strVal val="ppt_y+.1"/>
                                          </p:val>
                                        </p:tav>
                                      </p:tavLst>
                                    </p:anim>
                                    <p:set>
                                      <p:cBhvr>
                                        <p:cTn id="463" dur="1" fill="hold">
                                          <p:stCondLst>
                                            <p:cond delay="999"/>
                                          </p:stCondLst>
                                        </p:cTn>
                                        <p:tgtEl>
                                          <p:spTgt spid="55">
                                            <p:txEl>
                                              <p:pRg st="5" end="5"/>
                                            </p:txEl>
                                          </p:spTgt>
                                        </p:tgtEl>
                                        <p:attrNameLst>
                                          <p:attrName>style.visibility</p:attrName>
                                        </p:attrNameLst>
                                      </p:cBhvr>
                                      <p:to>
                                        <p:strVal val="hidden"/>
                                      </p:to>
                                    </p:set>
                                  </p:childTnLst>
                                </p:cTn>
                              </p:par>
                            </p:childTnLst>
                          </p:cTn>
                        </p:par>
                      </p:childTnLst>
                    </p:cTn>
                  </p:par>
                  <p:par>
                    <p:cTn id="464" fill="hold">
                      <p:stCondLst>
                        <p:cond delay="indefinite"/>
                      </p:stCondLst>
                      <p:childTnLst>
                        <p:par>
                          <p:cTn id="465" fill="hold">
                            <p:stCondLst>
                              <p:cond delay="0"/>
                            </p:stCondLst>
                            <p:childTnLst>
                              <p:par>
                                <p:cTn id="466" presetID="22" presetClass="entr" presetSubtype="1" fill="hold" grpId="0" nodeType="clickEffect">
                                  <p:stCondLst>
                                    <p:cond delay="0"/>
                                  </p:stCondLst>
                                  <p:childTnLst>
                                    <p:set>
                                      <p:cBhvr>
                                        <p:cTn id="467" dur="1" fill="hold">
                                          <p:stCondLst>
                                            <p:cond delay="0"/>
                                          </p:stCondLst>
                                        </p:cTn>
                                        <p:tgtEl>
                                          <p:spTgt spid="56">
                                            <p:bg/>
                                          </p:spTgt>
                                        </p:tgtEl>
                                        <p:attrNameLst>
                                          <p:attrName>style.visibility</p:attrName>
                                        </p:attrNameLst>
                                      </p:cBhvr>
                                      <p:to>
                                        <p:strVal val="visible"/>
                                      </p:to>
                                    </p:set>
                                    <p:animEffect transition="in" filter="wipe(up)">
                                      <p:cBhvr>
                                        <p:cTn id="468" dur="3000"/>
                                        <p:tgtEl>
                                          <p:spTgt spid="56">
                                            <p:bg/>
                                          </p:spTgt>
                                        </p:tgtEl>
                                      </p:cBhvr>
                                    </p:animEffect>
                                  </p:childTnLst>
                                </p:cTn>
                              </p:par>
                            </p:childTnLst>
                          </p:cTn>
                        </p:par>
                      </p:childTnLst>
                    </p:cTn>
                  </p:par>
                  <p:par>
                    <p:cTn id="469" fill="hold">
                      <p:stCondLst>
                        <p:cond delay="indefinite"/>
                      </p:stCondLst>
                      <p:childTnLst>
                        <p:par>
                          <p:cTn id="470" fill="hold">
                            <p:stCondLst>
                              <p:cond delay="0"/>
                            </p:stCondLst>
                            <p:childTnLst>
                              <p:par>
                                <p:cTn id="471" presetID="22" presetClass="entr" presetSubtype="1" fill="hold" grpId="0" nodeType="clickEffect">
                                  <p:stCondLst>
                                    <p:cond delay="0"/>
                                  </p:stCondLst>
                                  <p:childTnLst>
                                    <p:set>
                                      <p:cBhvr>
                                        <p:cTn id="472" dur="1" fill="hold">
                                          <p:stCondLst>
                                            <p:cond delay="0"/>
                                          </p:stCondLst>
                                        </p:cTn>
                                        <p:tgtEl>
                                          <p:spTgt spid="56">
                                            <p:txEl>
                                              <p:pRg st="0" end="0"/>
                                            </p:txEl>
                                          </p:spTgt>
                                        </p:tgtEl>
                                        <p:attrNameLst>
                                          <p:attrName>style.visibility</p:attrName>
                                        </p:attrNameLst>
                                      </p:cBhvr>
                                      <p:to>
                                        <p:strVal val="visible"/>
                                      </p:to>
                                    </p:set>
                                    <p:animEffect transition="in" filter="wipe(up)">
                                      <p:cBhvr>
                                        <p:cTn id="473" dur="3000"/>
                                        <p:tgtEl>
                                          <p:spTgt spid="56">
                                            <p:txEl>
                                              <p:pRg st="0" end="0"/>
                                            </p:txEl>
                                          </p:spTgt>
                                        </p:tgtEl>
                                      </p:cBhvr>
                                    </p:animEffect>
                                  </p:childTnLst>
                                </p:cTn>
                              </p:par>
                            </p:childTnLst>
                          </p:cTn>
                        </p:par>
                      </p:childTnLst>
                    </p:cTn>
                  </p:par>
                  <p:par>
                    <p:cTn id="474" fill="hold">
                      <p:stCondLst>
                        <p:cond delay="indefinite"/>
                      </p:stCondLst>
                      <p:childTnLst>
                        <p:par>
                          <p:cTn id="475" fill="hold">
                            <p:stCondLst>
                              <p:cond delay="0"/>
                            </p:stCondLst>
                            <p:childTnLst>
                              <p:par>
                                <p:cTn id="476" presetID="42" presetClass="exit" presetSubtype="0" fill="hold" grpId="1" nodeType="clickEffect">
                                  <p:stCondLst>
                                    <p:cond delay="0"/>
                                  </p:stCondLst>
                                  <p:childTnLst>
                                    <p:animEffect transition="out" filter="fade">
                                      <p:cBhvr>
                                        <p:cTn id="477" dur="1000"/>
                                        <p:tgtEl>
                                          <p:spTgt spid="56">
                                            <p:txEl>
                                              <p:pRg st="0" end="0"/>
                                            </p:txEl>
                                          </p:spTgt>
                                        </p:tgtEl>
                                      </p:cBhvr>
                                    </p:animEffect>
                                    <p:anim calcmode="lin" valueType="num">
                                      <p:cBhvr>
                                        <p:cTn id="478" dur="1000"/>
                                        <p:tgtEl>
                                          <p:spTgt spid="56">
                                            <p:txEl>
                                              <p:pRg st="0" end="0"/>
                                            </p:txEl>
                                          </p:spTgt>
                                        </p:tgtEl>
                                        <p:attrNameLst>
                                          <p:attrName>ppt_x</p:attrName>
                                        </p:attrNameLst>
                                      </p:cBhvr>
                                      <p:tavLst>
                                        <p:tav tm="0">
                                          <p:val>
                                            <p:strVal val="ppt_x"/>
                                          </p:val>
                                        </p:tav>
                                        <p:tav tm="100000">
                                          <p:val>
                                            <p:strVal val="ppt_x"/>
                                          </p:val>
                                        </p:tav>
                                      </p:tavLst>
                                    </p:anim>
                                    <p:anim calcmode="lin" valueType="num">
                                      <p:cBhvr>
                                        <p:cTn id="479" dur="1000"/>
                                        <p:tgtEl>
                                          <p:spTgt spid="56">
                                            <p:txEl>
                                              <p:pRg st="0" end="0"/>
                                            </p:txEl>
                                          </p:spTgt>
                                        </p:tgtEl>
                                        <p:attrNameLst>
                                          <p:attrName>ppt_y</p:attrName>
                                        </p:attrNameLst>
                                      </p:cBhvr>
                                      <p:tavLst>
                                        <p:tav tm="0">
                                          <p:val>
                                            <p:strVal val="ppt_y"/>
                                          </p:val>
                                        </p:tav>
                                        <p:tav tm="100000">
                                          <p:val>
                                            <p:strVal val="ppt_y+.1"/>
                                          </p:val>
                                        </p:tav>
                                      </p:tavLst>
                                    </p:anim>
                                    <p:set>
                                      <p:cBhvr>
                                        <p:cTn id="480" dur="1" fill="hold">
                                          <p:stCondLst>
                                            <p:cond delay="999"/>
                                          </p:stCondLst>
                                        </p:cTn>
                                        <p:tgtEl>
                                          <p:spTgt spid="56">
                                            <p:txEl>
                                              <p:pRg st="0" end="0"/>
                                            </p:txEl>
                                          </p:spTgt>
                                        </p:tgtEl>
                                        <p:attrNameLst>
                                          <p:attrName>style.visibility</p:attrName>
                                        </p:attrNameLst>
                                      </p:cBhvr>
                                      <p:to>
                                        <p:strVal val="hidden"/>
                                      </p:to>
                                    </p:set>
                                  </p:childTnLst>
                                </p:cTn>
                              </p:par>
                              <p:par>
                                <p:cTn id="481" presetID="42" presetClass="exit" presetSubtype="0" fill="hold" grpId="1" nodeType="withEffect">
                                  <p:stCondLst>
                                    <p:cond delay="0"/>
                                  </p:stCondLst>
                                  <p:childTnLst>
                                    <p:animEffect transition="out" filter="fade">
                                      <p:cBhvr>
                                        <p:cTn id="482" dur="1000"/>
                                        <p:tgtEl>
                                          <p:spTgt spid="56">
                                            <p:bg/>
                                          </p:spTgt>
                                        </p:tgtEl>
                                      </p:cBhvr>
                                    </p:animEffect>
                                    <p:anim calcmode="lin" valueType="num">
                                      <p:cBhvr>
                                        <p:cTn id="483" dur="1000"/>
                                        <p:tgtEl>
                                          <p:spTgt spid="56">
                                            <p:bg/>
                                          </p:spTgt>
                                        </p:tgtEl>
                                        <p:attrNameLst>
                                          <p:attrName>ppt_x</p:attrName>
                                        </p:attrNameLst>
                                      </p:cBhvr>
                                      <p:tavLst>
                                        <p:tav tm="0">
                                          <p:val>
                                            <p:strVal val="ppt_x"/>
                                          </p:val>
                                        </p:tav>
                                        <p:tav tm="100000">
                                          <p:val>
                                            <p:strVal val="ppt_x"/>
                                          </p:val>
                                        </p:tav>
                                      </p:tavLst>
                                    </p:anim>
                                    <p:anim calcmode="lin" valueType="num">
                                      <p:cBhvr>
                                        <p:cTn id="484" dur="1000"/>
                                        <p:tgtEl>
                                          <p:spTgt spid="56">
                                            <p:bg/>
                                          </p:spTgt>
                                        </p:tgtEl>
                                        <p:attrNameLst>
                                          <p:attrName>ppt_y</p:attrName>
                                        </p:attrNameLst>
                                      </p:cBhvr>
                                      <p:tavLst>
                                        <p:tav tm="0">
                                          <p:val>
                                            <p:strVal val="ppt_y"/>
                                          </p:val>
                                        </p:tav>
                                        <p:tav tm="100000">
                                          <p:val>
                                            <p:strVal val="ppt_y+.1"/>
                                          </p:val>
                                        </p:tav>
                                      </p:tavLst>
                                    </p:anim>
                                    <p:set>
                                      <p:cBhvr>
                                        <p:cTn id="485" dur="1" fill="hold">
                                          <p:stCondLst>
                                            <p:cond delay="999"/>
                                          </p:stCondLst>
                                        </p:cTn>
                                        <p:tgtEl>
                                          <p:spTgt spid="56">
                                            <p:bg/>
                                          </p:spTgt>
                                        </p:tgtEl>
                                        <p:attrNameLst>
                                          <p:attrName>style.visibility</p:attrName>
                                        </p:attrNameLst>
                                      </p:cBhvr>
                                      <p:to>
                                        <p:strVal val="hidden"/>
                                      </p:to>
                                    </p:set>
                                  </p:childTnLst>
                                </p:cTn>
                              </p:par>
                            </p:childTnLst>
                          </p:cTn>
                        </p:par>
                      </p:childTnLst>
                    </p:cTn>
                  </p:par>
                  <p:par>
                    <p:cTn id="486" fill="hold">
                      <p:stCondLst>
                        <p:cond delay="indefinite"/>
                      </p:stCondLst>
                      <p:childTnLst>
                        <p:par>
                          <p:cTn id="487" fill="hold">
                            <p:stCondLst>
                              <p:cond delay="0"/>
                            </p:stCondLst>
                            <p:childTnLst>
                              <p:par>
                                <p:cTn id="488" presetID="22" presetClass="entr" presetSubtype="1" fill="hold" grpId="0" nodeType="clickEffect">
                                  <p:stCondLst>
                                    <p:cond delay="0"/>
                                  </p:stCondLst>
                                  <p:childTnLst>
                                    <p:set>
                                      <p:cBhvr>
                                        <p:cTn id="489" dur="1" fill="hold">
                                          <p:stCondLst>
                                            <p:cond delay="0"/>
                                          </p:stCondLst>
                                        </p:cTn>
                                        <p:tgtEl>
                                          <p:spTgt spid="57">
                                            <p:txEl>
                                              <p:pRg st="0" end="0"/>
                                            </p:txEl>
                                          </p:spTgt>
                                        </p:tgtEl>
                                        <p:attrNameLst>
                                          <p:attrName>style.visibility</p:attrName>
                                        </p:attrNameLst>
                                      </p:cBhvr>
                                      <p:to>
                                        <p:strVal val="visible"/>
                                      </p:to>
                                    </p:set>
                                    <p:animEffect transition="in" filter="wipe(up)">
                                      <p:cBhvr>
                                        <p:cTn id="490" dur="3000"/>
                                        <p:tgtEl>
                                          <p:spTgt spid="57">
                                            <p:txEl>
                                              <p:pRg st="0" end="0"/>
                                            </p:txEl>
                                          </p:spTgt>
                                        </p:tgtEl>
                                      </p:cBhvr>
                                    </p:animEffect>
                                  </p:childTnLst>
                                </p:cTn>
                              </p:par>
                            </p:childTnLst>
                          </p:cTn>
                        </p:par>
                      </p:childTnLst>
                    </p:cTn>
                  </p:par>
                  <p:par>
                    <p:cTn id="491" fill="hold">
                      <p:stCondLst>
                        <p:cond delay="indefinite"/>
                      </p:stCondLst>
                      <p:childTnLst>
                        <p:par>
                          <p:cTn id="492" fill="hold">
                            <p:stCondLst>
                              <p:cond delay="0"/>
                            </p:stCondLst>
                            <p:childTnLst>
                              <p:par>
                                <p:cTn id="493" presetID="22" presetClass="entr" presetSubtype="1" fill="hold" grpId="0" nodeType="clickEffect">
                                  <p:stCondLst>
                                    <p:cond delay="0"/>
                                  </p:stCondLst>
                                  <p:childTnLst>
                                    <p:set>
                                      <p:cBhvr>
                                        <p:cTn id="494" dur="1" fill="hold">
                                          <p:stCondLst>
                                            <p:cond delay="0"/>
                                          </p:stCondLst>
                                        </p:cTn>
                                        <p:tgtEl>
                                          <p:spTgt spid="57">
                                            <p:txEl>
                                              <p:pRg st="1" end="1"/>
                                            </p:txEl>
                                          </p:spTgt>
                                        </p:tgtEl>
                                        <p:attrNameLst>
                                          <p:attrName>style.visibility</p:attrName>
                                        </p:attrNameLst>
                                      </p:cBhvr>
                                      <p:to>
                                        <p:strVal val="visible"/>
                                      </p:to>
                                    </p:set>
                                    <p:animEffect transition="in" filter="wipe(up)">
                                      <p:cBhvr>
                                        <p:cTn id="495" dur="3000"/>
                                        <p:tgtEl>
                                          <p:spTgt spid="57">
                                            <p:txEl>
                                              <p:pRg st="1" end="1"/>
                                            </p:txEl>
                                          </p:spTgt>
                                        </p:tgtEl>
                                      </p:cBhvr>
                                    </p:animEffect>
                                  </p:childTnLst>
                                </p:cTn>
                              </p:par>
                            </p:childTnLst>
                          </p:cTn>
                        </p:par>
                      </p:childTnLst>
                    </p:cTn>
                  </p:par>
                  <p:par>
                    <p:cTn id="496" fill="hold">
                      <p:stCondLst>
                        <p:cond delay="indefinite"/>
                      </p:stCondLst>
                      <p:childTnLst>
                        <p:par>
                          <p:cTn id="497" fill="hold">
                            <p:stCondLst>
                              <p:cond delay="0"/>
                            </p:stCondLst>
                            <p:childTnLst>
                              <p:par>
                                <p:cTn id="498" presetID="22" presetClass="entr" presetSubtype="1" fill="hold" grpId="0" nodeType="clickEffect">
                                  <p:stCondLst>
                                    <p:cond delay="0"/>
                                  </p:stCondLst>
                                  <p:childTnLst>
                                    <p:set>
                                      <p:cBhvr>
                                        <p:cTn id="499" dur="1" fill="hold">
                                          <p:stCondLst>
                                            <p:cond delay="0"/>
                                          </p:stCondLst>
                                        </p:cTn>
                                        <p:tgtEl>
                                          <p:spTgt spid="57">
                                            <p:txEl>
                                              <p:pRg st="2" end="2"/>
                                            </p:txEl>
                                          </p:spTgt>
                                        </p:tgtEl>
                                        <p:attrNameLst>
                                          <p:attrName>style.visibility</p:attrName>
                                        </p:attrNameLst>
                                      </p:cBhvr>
                                      <p:to>
                                        <p:strVal val="visible"/>
                                      </p:to>
                                    </p:set>
                                    <p:animEffect transition="in" filter="wipe(up)">
                                      <p:cBhvr>
                                        <p:cTn id="500" dur="3000"/>
                                        <p:tgtEl>
                                          <p:spTgt spid="57">
                                            <p:txEl>
                                              <p:pRg st="2" end="2"/>
                                            </p:txEl>
                                          </p:spTgt>
                                        </p:tgtEl>
                                      </p:cBhvr>
                                    </p:animEffect>
                                  </p:childTnLst>
                                </p:cTn>
                              </p:par>
                            </p:childTnLst>
                          </p:cTn>
                        </p:par>
                      </p:childTnLst>
                    </p:cTn>
                  </p:par>
                  <p:par>
                    <p:cTn id="501" fill="hold">
                      <p:stCondLst>
                        <p:cond delay="indefinite"/>
                      </p:stCondLst>
                      <p:childTnLst>
                        <p:par>
                          <p:cTn id="502" fill="hold">
                            <p:stCondLst>
                              <p:cond delay="0"/>
                            </p:stCondLst>
                            <p:childTnLst>
                              <p:par>
                                <p:cTn id="503" presetID="42" presetClass="exit" presetSubtype="0" fill="hold" grpId="1" nodeType="clickEffect">
                                  <p:stCondLst>
                                    <p:cond delay="0"/>
                                  </p:stCondLst>
                                  <p:childTnLst>
                                    <p:animEffect transition="out" filter="fade">
                                      <p:cBhvr>
                                        <p:cTn id="504" dur="1000"/>
                                        <p:tgtEl>
                                          <p:spTgt spid="57">
                                            <p:txEl>
                                              <p:pRg st="0" end="0"/>
                                            </p:txEl>
                                          </p:spTgt>
                                        </p:tgtEl>
                                      </p:cBhvr>
                                    </p:animEffect>
                                    <p:anim calcmode="lin" valueType="num">
                                      <p:cBhvr>
                                        <p:cTn id="505" dur="1000"/>
                                        <p:tgtEl>
                                          <p:spTgt spid="57">
                                            <p:txEl>
                                              <p:pRg st="0" end="0"/>
                                            </p:txEl>
                                          </p:spTgt>
                                        </p:tgtEl>
                                        <p:attrNameLst>
                                          <p:attrName>ppt_x</p:attrName>
                                        </p:attrNameLst>
                                      </p:cBhvr>
                                      <p:tavLst>
                                        <p:tav tm="0">
                                          <p:val>
                                            <p:strVal val="ppt_x"/>
                                          </p:val>
                                        </p:tav>
                                        <p:tav tm="100000">
                                          <p:val>
                                            <p:strVal val="ppt_x"/>
                                          </p:val>
                                        </p:tav>
                                      </p:tavLst>
                                    </p:anim>
                                    <p:anim calcmode="lin" valueType="num">
                                      <p:cBhvr>
                                        <p:cTn id="506" dur="1000"/>
                                        <p:tgtEl>
                                          <p:spTgt spid="57">
                                            <p:txEl>
                                              <p:pRg st="0" end="0"/>
                                            </p:txEl>
                                          </p:spTgt>
                                        </p:tgtEl>
                                        <p:attrNameLst>
                                          <p:attrName>ppt_y</p:attrName>
                                        </p:attrNameLst>
                                      </p:cBhvr>
                                      <p:tavLst>
                                        <p:tav tm="0">
                                          <p:val>
                                            <p:strVal val="ppt_y"/>
                                          </p:val>
                                        </p:tav>
                                        <p:tav tm="100000">
                                          <p:val>
                                            <p:strVal val="ppt_y+.1"/>
                                          </p:val>
                                        </p:tav>
                                      </p:tavLst>
                                    </p:anim>
                                    <p:set>
                                      <p:cBhvr>
                                        <p:cTn id="507" dur="1" fill="hold">
                                          <p:stCondLst>
                                            <p:cond delay="999"/>
                                          </p:stCondLst>
                                        </p:cTn>
                                        <p:tgtEl>
                                          <p:spTgt spid="57">
                                            <p:txEl>
                                              <p:pRg st="0" end="0"/>
                                            </p:txEl>
                                          </p:spTgt>
                                        </p:tgtEl>
                                        <p:attrNameLst>
                                          <p:attrName>style.visibility</p:attrName>
                                        </p:attrNameLst>
                                      </p:cBhvr>
                                      <p:to>
                                        <p:strVal val="hidden"/>
                                      </p:to>
                                    </p:set>
                                  </p:childTnLst>
                                </p:cTn>
                              </p:par>
                            </p:childTnLst>
                          </p:cTn>
                        </p:par>
                      </p:childTnLst>
                    </p:cTn>
                  </p:par>
                  <p:par>
                    <p:cTn id="508" fill="hold">
                      <p:stCondLst>
                        <p:cond delay="indefinite"/>
                      </p:stCondLst>
                      <p:childTnLst>
                        <p:par>
                          <p:cTn id="509" fill="hold">
                            <p:stCondLst>
                              <p:cond delay="0"/>
                            </p:stCondLst>
                            <p:childTnLst>
                              <p:par>
                                <p:cTn id="510" presetID="42" presetClass="exit" presetSubtype="0" fill="hold" grpId="1" nodeType="clickEffect">
                                  <p:stCondLst>
                                    <p:cond delay="0"/>
                                  </p:stCondLst>
                                  <p:childTnLst>
                                    <p:animEffect transition="out" filter="fade">
                                      <p:cBhvr>
                                        <p:cTn id="511" dur="1000"/>
                                        <p:tgtEl>
                                          <p:spTgt spid="57">
                                            <p:txEl>
                                              <p:pRg st="1" end="1"/>
                                            </p:txEl>
                                          </p:spTgt>
                                        </p:tgtEl>
                                      </p:cBhvr>
                                    </p:animEffect>
                                    <p:anim calcmode="lin" valueType="num">
                                      <p:cBhvr>
                                        <p:cTn id="512" dur="1000"/>
                                        <p:tgtEl>
                                          <p:spTgt spid="57">
                                            <p:txEl>
                                              <p:pRg st="1" end="1"/>
                                            </p:txEl>
                                          </p:spTgt>
                                        </p:tgtEl>
                                        <p:attrNameLst>
                                          <p:attrName>ppt_x</p:attrName>
                                        </p:attrNameLst>
                                      </p:cBhvr>
                                      <p:tavLst>
                                        <p:tav tm="0">
                                          <p:val>
                                            <p:strVal val="ppt_x"/>
                                          </p:val>
                                        </p:tav>
                                        <p:tav tm="100000">
                                          <p:val>
                                            <p:strVal val="ppt_x"/>
                                          </p:val>
                                        </p:tav>
                                      </p:tavLst>
                                    </p:anim>
                                    <p:anim calcmode="lin" valueType="num">
                                      <p:cBhvr>
                                        <p:cTn id="513" dur="1000"/>
                                        <p:tgtEl>
                                          <p:spTgt spid="57">
                                            <p:txEl>
                                              <p:pRg st="1" end="1"/>
                                            </p:txEl>
                                          </p:spTgt>
                                        </p:tgtEl>
                                        <p:attrNameLst>
                                          <p:attrName>ppt_y</p:attrName>
                                        </p:attrNameLst>
                                      </p:cBhvr>
                                      <p:tavLst>
                                        <p:tav tm="0">
                                          <p:val>
                                            <p:strVal val="ppt_y"/>
                                          </p:val>
                                        </p:tav>
                                        <p:tav tm="100000">
                                          <p:val>
                                            <p:strVal val="ppt_y+.1"/>
                                          </p:val>
                                        </p:tav>
                                      </p:tavLst>
                                    </p:anim>
                                    <p:set>
                                      <p:cBhvr>
                                        <p:cTn id="514" dur="1" fill="hold">
                                          <p:stCondLst>
                                            <p:cond delay="999"/>
                                          </p:stCondLst>
                                        </p:cTn>
                                        <p:tgtEl>
                                          <p:spTgt spid="57">
                                            <p:txEl>
                                              <p:pRg st="1" end="1"/>
                                            </p:txEl>
                                          </p:spTgt>
                                        </p:tgtEl>
                                        <p:attrNameLst>
                                          <p:attrName>style.visibility</p:attrName>
                                        </p:attrNameLst>
                                      </p:cBhvr>
                                      <p:to>
                                        <p:strVal val="hidden"/>
                                      </p:to>
                                    </p:set>
                                  </p:childTnLst>
                                </p:cTn>
                              </p:par>
                            </p:childTnLst>
                          </p:cTn>
                        </p:par>
                      </p:childTnLst>
                    </p:cTn>
                  </p:par>
                  <p:par>
                    <p:cTn id="515" fill="hold">
                      <p:stCondLst>
                        <p:cond delay="indefinite"/>
                      </p:stCondLst>
                      <p:childTnLst>
                        <p:par>
                          <p:cTn id="516" fill="hold">
                            <p:stCondLst>
                              <p:cond delay="0"/>
                            </p:stCondLst>
                            <p:childTnLst>
                              <p:par>
                                <p:cTn id="517" presetID="42" presetClass="exit" presetSubtype="0" fill="hold" grpId="1" nodeType="clickEffect">
                                  <p:stCondLst>
                                    <p:cond delay="0"/>
                                  </p:stCondLst>
                                  <p:childTnLst>
                                    <p:animEffect transition="out" filter="fade">
                                      <p:cBhvr>
                                        <p:cTn id="518" dur="1000"/>
                                        <p:tgtEl>
                                          <p:spTgt spid="57">
                                            <p:txEl>
                                              <p:pRg st="2" end="2"/>
                                            </p:txEl>
                                          </p:spTgt>
                                        </p:tgtEl>
                                      </p:cBhvr>
                                    </p:animEffect>
                                    <p:anim calcmode="lin" valueType="num">
                                      <p:cBhvr>
                                        <p:cTn id="519" dur="1000"/>
                                        <p:tgtEl>
                                          <p:spTgt spid="57">
                                            <p:txEl>
                                              <p:pRg st="2" end="2"/>
                                            </p:txEl>
                                          </p:spTgt>
                                        </p:tgtEl>
                                        <p:attrNameLst>
                                          <p:attrName>ppt_x</p:attrName>
                                        </p:attrNameLst>
                                      </p:cBhvr>
                                      <p:tavLst>
                                        <p:tav tm="0">
                                          <p:val>
                                            <p:strVal val="ppt_x"/>
                                          </p:val>
                                        </p:tav>
                                        <p:tav tm="100000">
                                          <p:val>
                                            <p:strVal val="ppt_x"/>
                                          </p:val>
                                        </p:tav>
                                      </p:tavLst>
                                    </p:anim>
                                    <p:anim calcmode="lin" valueType="num">
                                      <p:cBhvr>
                                        <p:cTn id="520" dur="1000"/>
                                        <p:tgtEl>
                                          <p:spTgt spid="57">
                                            <p:txEl>
                                              <p:pRg st="2" end="2"/>
                                            </p:txEl>
                                          </p:spTgt>
                                        </p:tgtEl>
                                        <p:attrNameLst>
                                          <p:attrName>ppt_y</p:attrName>
                                        </p:attrNameLst>
                                      </p:cBhvr>
                                      <p:tavLst>
                                        <p:tav tm="0">
                                          <p:val>
                                            <p:strVal val="ppt_y"/>
                                          </p:val>
                                        </p:tav>
                                        <p:tav tm="100000">
                                          <p:val>
                                            <p:strVal val="ppt_y+.1"/>
                                          </p:val>
                                        </p:tav>
                                      </p:tavLst>
                                    </p:anim>
                                    <p:set>
                                      <p:cBhvr>
                                        <p:cTn id="521" dur="1" fill="hold">
                                          <p:stCondLst>
                                            <p:cond delay="999"/>
                                          </p:stCondLst>
                                        </p:cTn>
                                        <p:tgtEl>
                                          <p:spTgt spid="57">
                                            <p:txEl>
                                              <p:pRg st="2" end="2"/>
                                            </p:txEl>
                                          </p:spTgt>
                                        </p:tgtEl>
                                        <p:attrNameLst>
                                          <p:attrName>style.visibility</p:attrName>
                                        </p:attrNameLst>
                                      </p:cBhvr>
                                      <p:to>
                                        <p:strVal val="hidden"/>
                                      </p:to>
                                    </p:set>
                                  </p:childTnLst>
                                </p:cTn>
                              </p:par>
                            </p:childTnLst>
                          </p:cTn>
                        </p:par>
                      </p:childTnLst>
                    </p:cTn>
                  </p:par>
                  <p:par>
                    <p:cTn id="522" fill="hold">
                      <p:stCondLst>
                        <p:cond delay="indefinite"/>
                      </p:stCondLst>
                      <p:childTnLst>
                        <p:par>
                          <p:cTn id="523" fill="hold">
                            <p:stCondLst>
                              <p:cond delay="0"/>
                            </p:stCondLst>
                            <p:childTnLst>
                              <p:par>
                                <p:cTn id="524" presetID="22" presetClass="entr" presetSubtype="1" fill="hold" grpId="0" nodeType="clickEffect">
                                  <p:stCondLst>
                                    <p:cond delay="0"/>
                                  </p:stCondLst>
                                  <p:childTnLst>
                                    <p:set>
                                      <p:cBhvr>
                                        <p:cTn id="525" dur="1" fill="hold">
                                          <p:stCondLst>
                                            <p:cond delay="0"/>
                                          </p:stCondLst>
                                        </p:cTn>
                                        <p:tgtEl>
                                          <p:spTgt spid="58">
                                            <p:bg/>
                                          </p:spTgt>
                                        </p:tgtEl>
                                        <p:attrNameLst>
                                          <p:attrName>style.visibility</p:attrName>
                                        </p:attrNameLst>
                                      </p:cBhvr>
                                      <p:to>
                                        <p:strVal val="visible"/>
                                      </p:to>
                                    </p:set>
                                    <p:animEffect transition="in" filter="wipe(up)">
                                      <p:cBhvr>
                                        <p:cTn id="526" dur="3000"/>
                                        <p:tgtEl>
                                          <p:spTgt spid="58">
                                            <p:bg/>
                                          </p:spTgt>
                                        </p:tgtEl>
                                      </p:cBhvr>
                                    </p:animEffect>
                                  </p:childTnLst>
                                </p:cTn>
                              </p:par>
                            </p:childTnLst>
                          </p:cTn>
                        </p:par>
                      </p:childTnLst>
                    </p:cTn>
                  </p:par>
                  <p:par>
                    <p:cTn id="527" fill="hold">
                      <p:stCondLst>
                        <p:cond delay="indefinite"/>
                      </p:stCondLst>
                      <p:childTnLst>
                        <p:par>
                          <p:cTn id="528" fill="hold">
                            <p:stCondLst>
                              <p:cond delay="0"/>
                            </p:stCondLst>
                            <p:childTnLst>
                              <p:par>
                                <p:cTn id="529" presetID="22" presetClass="entr" presetSubtype="1" fill="hold" grpId="0" nodeType="clickEffect">
                                  <p:stCondLst>
                                    <p:cond delay="0"/>
                                  </p:stCondLst>
                                  <p:childTnLst>
                                    <p:set>
                                      <p:cBhvr>
                                        <p:cTn id="530" dur="1" fill="hold">
                                          <p:stCondLst>
                                            <p:cond delay="0"/>
                                          </p:stCondLst>
                                        </p:cTn>
                                        <p:tgtEl>
                                          <p:spTgt spid="58">
                                            <p:txEl>
                                              <p:pRg st="0" end="0"/>
                                            </p:txEl>
                                          </p:spTgt>
                                        </p:tgtEl>
                                        <p:attrNameLst>
                                          <p:attrName>style.visibility</p:attrName>
                                        </p:attrNameLst>
                                      </p:cBhvr>
                                      <p:to>
                                        <p:strVal val="visible"/>
                                      </p:to>
                                    </p:set>
                                    <p:animEffect transition="in" filter="wipe(up)">
                                      <p:cBhvr>
                                        <p:cTn id="531" dur="3000"/>
                                        <p:tgtEl>
                                          <p:spTgt spid="58">
                                            <p:txEl>
                                              <p:pRg st="0" end="0"/>
                                            </p:txEl>
                                          </p:spTgt>
                                        </p:tgtEl>
                                      </p:cBhvr>
                                    </p:animEffect>
                                  </p:childTnLst>
                                </p:cTn>
                              </p:par>
                            </p:childTnLst>
                          </p:cTn>
                        </p:par>
                      </p:childTnLst>
                    </p:cTn>
                  </p:par>
                  <p:par>
                    <p:cTn id="532" fill="hold">
                      <p:stCondLst>
                        <p:cond delay="indefinite"/>
                      </p:stCondLst>
                      <p:childTnLst>
                        <p:par>
                          <p:cTn id="533" fill="hold">
                            <p:stCondLst>
                              <p:cond delay="0"/>
                            </p:stCondLst>
                            <p:childTnLst>
                              <p:par>
                                <p:cTn id="534" presetID="42" presetClass="exit" presetSubtype="0" fill="hold" grpId="1" nodeType="clickEffect">
                                  <p:stCondLst>
                                    <p:cond delay="0"/>
                                  </p:stCondLst>
                                  <p:childTnLst>
                                    <p:animEffect transition="out" filter="fade">
                                      <p:cBhvr>
                                        <p:cTn id="535" dur="1000"/>
                                        <p:tgtEl>
                                          <p:spTgt spid="58">
                                            <p:txEl>
                                              <p:pRg st="0" end="0"/>
                                            </p:txEl>
                                          </p:spTgt>
                                        </p:tgtEl>
                                      </p:cBhvr>
                                    </p:animEffect>
                                    <p:anim calcmode="lin" valueType="num">
                                      <p:cBhvr>
                                        <p:cTn id="536" dur="1000"/>
                                        <p:tgtEl>
                                          <p:spTgt spid="58">
                                            <p:txEl>
                                              <p:pRg st="0" end="0"/>
                                            </p:txEl>
                                          </p:spTgt>
                                        </p:tgtEl>
                                        <p:attrNameLst>
                                          <p:attrName>ppt_x</p:attrName>
                                        </p:attrNameLst>
                                      </p:cBhvr>
                                      <p:tavLst>
                                        <p:tav tm="0">
                                          <p:val>
                                            <p:strVal val="ppt_x"/>
                                          </p:val>
                                        </p:tav>
                                        <p:tav tm="100000">
                                          <p:val>
                                            <p:strVal val="ppt_x"/>
                                          </p:val>
                                        </p:tav>
                                      </p:tavLst>
                                    </p:anim>
                                    <p:anim calcmode="lin" valueType="num">
                                      <p:cBhvr>
                                        <p:cTn id="537" dur="1000"/>
                                        <p:tgtEl>
                                          <p:spTgt spid="58">
                                            <p:txEl>
                                              <p:pRg st="0" end="0"/>
                                            </p:txEl>
                                          </p:spTgt>
                                        </p:tgtEl>
                                        <p:attrNameLst>
                                          <p:attrName>ppt_y</p:attrName>
                                        </p:attrNameLst>
                                      </p:cBhvr>
                                      <p:tavLst>
                                        <p:tav tm="0">
                                          <p:val>
                                            <p:strVal val="ppt_y"/>
                                          </p:val>
                                        </p:tav>
                                        <p:tav tm="100000">
                                          <p:val>
                                            <p:strVal val="ppt_y+.1"/>
                                          </p:val>
                                        </p:tav>
                                      </p:tavLst>
                                    </p:anim>
                                    <p:set>
                                      <p:cBhvr>
                                        <p:cTn id="538" dur="1" fill="hold">
                                          <p:stCondLst>
                                            <p:cond delay="999"/>
                                          </p:stCondLst>
                                        </p:cTn>
                                        <p:tgtEl>
                                          <p:spTgt spid="58">
                                            <p:txEl>
                                              <p:pRg st="0" end="0"/>
                                            </p:txEl>
                                          </p:spTgt>
                                        </p:tgtEl>
                                        <p:attrNameLst>
                                          <p:attrName>style.visibility</p:attrName>
                                        </p:attrNameLst>
                                      </p:cBhvr>
                                      <p:to>
                                        <p:strVal val="hidden"/>
                                      </p:to>
                                    </p:set>
                                  </p:childTnLst>
                                </p:cTn>
                              </p:par>
                              <p:par>
                                <p:cTn id="539" presetID="42" presetClass="exit" presetSubtype="0" fill="hold" grpId="1" nodeType="withEffect">
                                  <p:stCondLst>
                                    <p:cond delay="0"/>
                                  </p:stCondLst>
                                  <p:childTnLst>
                                    <p:animEffect transition="out" filter="fade">
                                      <p:cBhvr>
                                        <p:cTn id="540" dur="1000"/>
                                        <p:tgtEl>
                                          <p:spTgt spid="58">
                                            <p:bg/>
                                          </p:spTgt>
                                        </p:tgtEl>
                                      </p:cBhvr>
                                    </p:animEffect>
                                    <p:anim calcmode="lin" valueType="num">
                                      <p:cBhvr>
                                        <p:cTn id="541" dur="1000"/>
                                        <p:tgtEl>
                                          <p:spTgt spid="58">
                                            <p:bg/>
                                          </p:spTgt>
                                        </p:tgtEl>
                                        <p:attrNameLst>
                                          <p:attrName>ppt_x</p:attrName>
                                        </p:attrNameLst>
                                      </p:cBhvr>
                                      <p:tavLst>
                                        <p:tav tm="0">
                                          <p:val>
                                            <p:strVal val="ppt_x"/>
                                          </p:val>
                                        </p:tav>
                                        <p:tav tm="100000">
                                          <p:val>
                                            <p:strVal val="ppt_x"/>
                                          </p:val>
                                        </p:tav>
                                      </p:tavLst>
                                    </p:anim>
                                    <p:anim calcmode="lin" valueType="num">
                                      <p:cBhvr>
                                        <p:cTn id="542" dur="1000"/>
                                        <p:tgtEl>
                                          <p:spTgt spid="58">
                                            <p:bg/>
                                          </p:spTgt>
                                        </p:tgtEl>
                                        <p:attrNameLst>
                                          <p:attrName>ppt_y</p:attrName>
                                        </p:attrNameLst>
                                      </p:cBhvr>
                                      <p:tavLst>
                                        <p:tav tm="0">
                                          <p:val>
                                            <p:strVal val="ppt_y"/>
                                          </p:val>
                                        </p:tav>
                                        <p:tav tm="100000">
                                          <p:val>
                                            <p:strVal val="ppt_y+.1"/>
                                          </p:val>
                                        </p:tav>
                                      </p:tavLst>
                                    </p:anim>
                                    <p:set>
                                      <p:cBhvr>
                                        <p:cTn id="543" dur="1" fill="hold">
                                          <p:stCondLst>
                                            <p:cond delay="999"/>
                                          </p:stCondLst>
                                        </p:cTn>
                                        <p:tgtEl>
                                          <p:spTgt spid="58">
                                            <p:bg/>
                                          </p:spTgt>
                                        </p:tgtEl>
                                        <p:attrNameLst>
                                          <p:attrName>style.visibility</p:attrName>
                                        </p:attrNameLst>
                                      </p:cBhvr>
                                      <p:to>
                                        <p:strVal val="hidden"/>
                                      </p:to>
                                    </p:set>
                                  </p:childTnLst>
                                </p:cTn>
                              </p:par>
                            </p:childTnLst>
                          </p:cTn>
                        </p:par>
                      </p:childTnLst>
                    </p:cTn>
                  </p:par>
                  <p:par>
                    <p:cTn id="544" fill="hold">
                      <p:stCondLst>
                        <p:cond delay="indefinite"/>
                      </p:stCondLst>
                      <p:childTnLst>
                        <p:par>
                          <p:cTn id="545" fill="hold">
                            <p:stCondLst>
                              <p:cond delay="0"/>
                            </p:stCondLst>
                            <p:childTnLst>
                              <p:par>
                                <p:cTn id="546" presetID="22" presetClass="entr" presetSubtype="1" fill="hold" grpId="0" nodeType="clickEffect">
                                  <p:stCondLst>
                                    <p:cond delay="0"/>
                                  </p:stCondLst>
                                  <p:childTnLst>
                                    <p:set>
                                      <p:cBhvr>
                                        <p:cTn id="547" dur="1" fill="hold">
                                          <p:stCondLst>
                                            <p:cond delay="0"/>
                                          </p:stCondLst>
                                        </p:cTn>
                                        <p:tgtEl>
                                          <p:spTgt spid="59">
                                            <p:txEl>
                                              <p:pRg st="0" end="0"/>
                                            </p:txEl>
                                          </p:spTgt>
                                        </p:tgtEl>
                                        <p:attrNameLst>
                                          <p:attrName>style.visibility</p:attrName>
                                        </p:attrNameLst>
                                      </p:cBhvr>
                                      <p:to>
                                        <p:strVal val="visible"/>
                                      </p:to>
                                    </p:set>
                                    <p:animEffect transition="in" filter="wipe(up)">
                                      <p:cBhvr>
                                        <p:cTn id="548" dur="3000"/>
                                        <p:tgtEl>
                                          <p:spTgt spid="59">
                                            <p:txEl>
                                              <p:pRg st="0" end="0"/>
                                            </p:txEl>
                                          </p:spTgt>
                                        </p:tgtEl>
                                      </p:cBhvr>
                                    </p:animEffect>
                                  </p:childTnLst>
                                </p:cTn>
                              </p:par>
                            </p:childTnLst>
                          </p:cTn>
                        </p:par>
                      </p:childTnLst>
                    </p:cTn>
                  </p:par>
                  <p:par>
                    <p:cTn id="549" fill="hold">
                      <p:stCondLst>
                        <p:cond delay="indefinite"/>
                      </p:stCondLst>
                      <p:childTnLst>
                        <p:par>
                          <p:cTn id="550" fill="hold">
                            <p:stCondLst>
                              <p:cond delay="0"/>
                            </p:stCondLst>
                            <p:childTnLst>
                              <p:par>
                                <p:cTn id="551" presetID="22" presetClass="entr" presetSubtype="1" fill="hold" grpId="0" nodeType="clickEffect">
                                  <p:stCondLst>
                                    <p:cond delay="0"/>
                                  </p:stCondLst>
                                  <p:childTnLst>
                                    <p:set>
                                      <p:cBhvr>
                                        <p:cTn id="552" dur="1" fill="hold">
                                          <p:stCondLst>
                                            <p:cond delay="0"/>
                                          </p:stCondLst>
                                        </p:cTn>
                                        <p:tgtEl>
                                          <p:spTgt spid="59">
                                            <p:txEl>
                                              <p:pRg st="1" end="1"/>
                                            </p:txEl>
                                          </p:spTgt>
                                        </p:tgtEl>
                                        <p:attrNameLst>
                                          <p:attrName>style.visibility</p:attrName>
                                        </p:attrNameLst>
                                      </p:cBhvr>
                                      <p:to>
                                        <p:strVal val="visible"/>
                                      </p:to>
                                    </p:set>
                                    <p:animEffect transition="in" filter="wipe(up)">
                                      <p:cBhvr>
                                        <p:cTn id="553" dur="3000"/>
                                        <p:tgtEl>
                                          <p:spTgt spid="59">
                                            <p:txEl>
                                              <p:pRg st="1" end="1"/>
                                            </p:txEl>
                                          </p:spTgt>
                                        </p:tgtEl>
                                      </p:cBhvr>
                                    </p:animEffect>
                                  </p:childTnLst>
                                </p:cTn>
                              </p:par>
                            </p:childTnLst>
                          </p:cTn>
                        </p:par>
                      </p:childTnLst>
                    </p:cTn>
                  </p:par>
                  <p:par>
                    <p:cTn id="554" fill="hold">
                      <p:stCondLst>
                        <p:cond delay="indefinite"/>
                      </p:stCondLst>
                      <p:childTnLst>
                        <p:par>
                          <p:cTn id="555" fill="hold">
                            <p:stCondLst>
                              <p:cond delay="0"/>
                            </p:stCondLst>
                            <p:childTnLst>
                              <p:par>
                                <p:cTn id="556" presetID="22" presetClass="entr" presetSubtype="1" fill="hold" grpId="0" nodeType="clickEffect">
                                  <p:stCondLst>
                                    <p:cond delay="0"/>
                                  </p:stCondLst>
                                  <p:childTnLst>
                                    <p:set>
                                      <p:cBhvr>
                                        <p:cTn id="557" dur="1" fill="hold">
                                          <p:stCondLst>
                                            <p:cond delay="0"/>
                                          </p:stCondLst>
                                        </p:cTn>
                                        <p:tgtEl>
                                          <p:spTgt spid="59">
                                            <p:txEl>
                                              <p:pRg st="2" end="2"/>
                                            </p:txEl>
                                          </p:spTgt>
                                        </p:tgtEl>
                                        <p:attrNameLst>
                                          <p:attrName>style.visibility</p:attrName>
                                        </p:attrNameLst>
                                      </p:cBhvr>
                                      <p:to>
                                        <p:strVal val="visible"/>
                                      </p:to>
                                    </p:set>
                                    <p:animEffect transition="in" filter="wipe(up)">
                                      <p:cBhvr>
                                        <p:cTn id="558" dur="3000"/>
                                        <p:tgtEl>
                                          <p:spTgt spid="59">
                                            <p:txEl>
                                              <p:pRg st="2" end="2"/>
                                            </p:txEl>
                                          </p:spTgt>
                                        </p:tgtEl>
                                      </p:cBhvr>
                                    </p:animEffect>
                                  </p:childTnLst>
                                </p:cTn>
                              </p:par>
                            </p:childTnLst>
                          </p:cTn>
                        </p:par>
                      </p:childTnLst>
                    </p:cTn>
                  </p:par>
                  <p:par>
                    <p:cTn id="559" fill="hold">
                      <p:stCondLst>
                        <p:cond delay="indefinite"/>
                      </p:stCondLst>
                      <p:childTnLst>
                        <p:par>
                          <p:cTn id="560" fill="hold">
                            <p:stCondLst>
                              <p:cond delay="0"/>
                            </p:stCondLst>
                            <p:childTnLst>
                              <p:par>
                                <p:cTn id="561" presetID="22" presetClass="entr" presetSubtype="1" fill="hold" grpId="0" nodeType="clickEffect">
                                  <p:stCondLst>
                                    <p:cond delay="0"/>
                                  </p:stCondLst>
                                  <p:childTnLst>
                                    <p:set>
                                      <p:cBhvr>
                                        <p:cTn id="562" dur="1" fill="hold">
                                          <p:stCondLst>
                                            <p:cond delay="0"/>
                                          </p:stCondLst>
                                        </p:cTn>
                                        <p:tgtEl>
                                          <p:spTgt spid="59">
                                            <p:txEl>
                                              <p:pRg st="3" end="3"/>
                                            </p:txEl>
                                          </p:spTgt>
                                        </p:tgtEl>
                                        <p:attrNameLst>
                                          <p:attrName>style.visibility</p:attrName>
                                        </p:attrNameLst>
                                      </p:cBhvr>
                                      <p:to>
                                        <p:strVal val="visible"/>
                                      </p:to>
                                    </p:set>
                                    <p:animEffect transition="in" filter="wipe(up)">
                                      <p:cBhvr>
                                        <p:cTn id="563" dur="3000"/>
                                        <p:tgtEl>
                                          <p:spTgt spid="59">
                                            <p:txEl>
                                              <p:pRg st="3" end="3"/>
                                            </p:txEl>
                                          </p:spTgt>
                                        </p:tgtEl>
                                      </p:cBhvr>
                                    </p:animEffect>
                                  </p:childTnLst>
                                </p:cTn>
                              </p:par>
                            </p:childTnLst>
                          </p:cTn>
                        </p:par>
                      </p:childTnLst>
                    </p:cTn>
                  </p:par>
                  <p:par>
                    <p:cTn id="564" fill="hold">
                      <p:stCondLst>
                        <p:cond delay="indefinite"/>
                      </p:stCondLst>
                      <p:childTnLst>
                        <p:par>
                          <p:cTn id="565" fill="hold">
                            <p:stCondLst>
                              <p:cond delay="0"/>
                            </p:stCondLst>
                            <p:childTnLst>
                              <p:par>
                                <p:cTn id="566" presetID="22" presetClass="entr" presetSubtype="1" fill="hold" grpId="0" nodeType="clickEffect">
                                  <p:stCondLst>
                                    <p:cond delay="0"/>
                                  </p:stCondLst>
                                  <p:childTnLst>
                                    <p:set>
                                      <p:cBhvr>
                                        <p:cTn id="567" dur="1" fill="hold">
                                          <p:stCondLst>
                                            <p:cond delay="0"/>
                                          </p:stCondLst>
                                        </p:cTn>
                                        <p:tgtEl>
                                          <p:spTgt spid="59">
                                            <p:txEl>
                                              <p:pRg st="4" end="4"/>
                                            </p:txEl>
                                          </p:spTgt>
                                        </p:tgtEl>
                                        <p:attrNameLst>
                                          <p:attrName>style.visibility</p:attrName>
                                        </p:attrNameLst>
                                      </p:cBhvr>
                                      <p:to>
                                        <p:strVal val="visible"/>
                                      </p:to>
                                    </p:set>
                                    <p:animEffect transition="in" filter="wipe(up)">
                                      <p:cBhvr>
                                        <p:cTn id="568" dur="3000"/>
                                        <p:tgtEl>
                                          <p:spTgt spid="59">
                                            <p:txEl>
                                              <p:pRg st="4" end="4"/>
                                            </p:txEl>
                                          </p:spTgt>
                                        </p:tgtEl>
                                      </p:cBhvr>
                                    </p:animEffect>
                                  </p:childTnLst>
                                </p:cTn>
                              </p:par>
                            </p:childTnLst>
                          </p:cTn>
                        </p:par>
                      </p:childTnLst>
                    </p:cTn>
                  </p:par>
                  <p:par>
                    <p:cTn id="569" fill="hold">
                      <p:stCondLst>
                        <p:cond delay="indefinite"/>
                      </p:stCondLst>
                      <p:childTnLst>
                        <p:par>
                          <p:cTn id="570" fill="hold">
                            <p:stCondLst>
                              <p:cond delay="0"/>
                            </p:stCondLst>
                            <p:childTnLst>
                              <p:par>
                                <p:cTn id="571" presetID="22" presetClass="entr" presetSubtype="1" fill="hold" grpId="0" nodeType="clickEffect">
                                  <p:stCondLst>
                                    <p:cond delay="0"/>
                                  </p:stCondLst>
                                  <p:childTnLst>
                                    <p:set>
                                      <p:cBhvr>
                                        <p:cTn id="572" dur="1" fill="hold">
                                          <p:stCondLst>
                                            <p:cond delay="0"/>
                                          </p:stCondLst>
                                        </p:cTn>
                                        <p:tgtEl>
                                          <p:spTgt spid="59">
                                            <p:txEl>
                                              <p:pRg st="5" end="5"/>
                                            </p:txEl>
                                          </p:spTgt>
                                        </p:tgtEl>
                                        <p:attrNameLst>
                                          <p:attrName>style.visibility</p:attrName>
                                        </p:attrNameLst>
                                      </p:cBhvr>
                                      <p:to>
                                        <p:strVal val="visible"/>
                                      </p:to>
                                    </p:set>
                                    <p:animEffect transition="in" filter="wipe(up)">
                                      <p:cBhvr>
                                        <p:cTn id="573" dur="3000"/>
                                        <p:tgtEl>
                                          <p:spTgt spid="59">
                                            <p:txEl>
                                              <p:pRg st="5" end="5"/>
                                            </p:txEl>
                                          </p:spTgt>
                                        </p:tgtEl>
                                      </p:cBhvr>
                                    </p:animEffect>
                                  </p:childTnLst>
                                </p:cTn>
                              </p:par>
                            </p:childTnLst>
                          </p:cTn>
                        </p:par>
                      </p:childTnLst>
                    </p:cTn>
                  </p:par>
                  <p:par>
                    <p:cTn id="574" fill="hold">
                      <p:stCondLst>
                        <p:cond delay="indefinite"/>
                      </p:stCondLst>
                      <p:childTnLst>
                        <p:par>
                          <p:cTn id="575" fill="hold">
                            <p:stCondLst>
                              <p:cond delay="0"/>
                            </p:stCondLst>
                            <p:childTnLst>
                              <p:par>
                                <p:cTn id="576" presetID="42" presetClass="exit" presetSubtype="0" fill="hold" grpId="1" nodeType="clickEffect">
                                  <p:stCondLst>
                                    <p:cond delay="0"/>
                                  </p:stCondLst>
                                  <p:childTnLst>
                                    <p:animEffect transition="out" filter="fade">
                                      <p:cBhvr>
                                        <p:cTn id="577" dur="1000"/>
                                        <p:tgtEl>
                                          <p:spTgt spid="59">
                                            <p:txEl>
                                              <p:pRg st="0" end="0"/>
                                            </p:txEl>
                                          </p:spTgt>
                                        </p:tgtEl>
                                      </p:cBhvr>
                                    </p:animEffect>
                                    <p:anim calcmode="lin" valueType="num">
                                      <p:cBhvr>
                                        <p:cTn id="578" dur="1000"/>
                                        <p:tgtEl>
                                          <p:spTgt spid="59">
                                            <p:txEl>
                                              <p:pRg st="0" end="0"/>
                                            </p:txEl>
                                          </p:spTgt>
                                        </p:tgtEl>
                                        <p:attrNameLst>
                                          <p:attrName>ppt_x</p:attrName>
                                        </p:attrNameLst>
                                      </p:cBhvr>
                                      <p:tavLst>
                                        <p:tav tm="0">
                                          <p:val>
                                            <p:strVal val="ppt_x"/>
                                          </p:val>
                                        </p:tav>
                                        <p:tav tm="100000">
                                          <p:val>
                                            <p:strVal val="ppt_x"/>
                                          </p:val>
                                        </p:tav>
                                      </p:tavLst>
                                    </p:anim>
                                    <p:anim calcmode="lin" valueType="num">
                                      <p:cBhvr>
                                        <p:cTn id="579" dur="1000"/>
                                        <p:tgtEl>
                                          <p:spTgt spid="59">
                                            <p:txEl>
                                              <p:pRg st="0" end="0"/>
                                            </p:txEl>
                                          </p:spTgt>
                                        </p:tgtEl>
                                        <p:attrNameLst>
                                          <p:attrName>ppt_y</p:attrName>
                                        </p:attrNameLst>
                                      </p:cBhvr>
                                      <p:tavLst>
                                        <p:tav tm="0">
                                          <p:val>
                                            <p:strVal val="ppt_y"/>
                                          </p:val>
                                        </p:tav>
                                        <p:tav tm="100000">
                                          <p:val>
                                            <p:strVal val="ppt_y+.1"/>
                                          </p:val>
                                        </p:tav>
                                      </p:tavLst>
                                    </p:anim>
                                    <p:set>
                                      <p:cBhvr>
                                        <p:cTn id="580" dur="1" fill="hold">
                                          <p:stCondLst>
                                            <p:cond delay="999"/>
                                          </p:stCondLst>
                                        </p:cTn>
                                        <p:tgtEl>
                                          <p:spTgt spid="59">
                                            <p:txEl>
                                              <p:pRg st="0" end="0"/>
                                            </p:txEl>
                                          </p:spTgt>
                                        </p:tgtEl>
                                        <p:attrNameLst>
                                          <p:attrName>style.visibility</p:attrName>
                                        </p:attrNameLst>
                                      </p:cBhvr>
                                      <p:to>
                                        <p:strVal val="hidden"/>
                                      </p:to>
                                    </p:set>
                                  </p:childTnLst>
                                </p:cTn>
                              </p:par>
                            </p:childTnLst>
                          </p:cTn>
                        </p:par>
                      </p:childTnLst>
                    </p:cTn>
                  </p:par>
                  <p:par>
                    <p:cTn id="581" fill="hold">
                      <p:stCondLst>
                        <p:cond delay="indefinite"/>
                      </p:stCondLst>
                      <p:childTnLst>
                        <p:par>
                          <p:cTn id="582" fill="hold">
                            <p:stCondLst>
                              <p:cond delay="0"/>
                            </p:stCondLst>
                            <p:childTnLst>
                              <p:par>
                                <p:cTn id="583" presetID="42" presetClass="exit" presetSubtype="0" fill="hold" grpId="1" nodeType="clickEffect">
                                  <p:stCondLst>
                                    <p:cond delay="0"/>
                                  </p:stCondLst>
                                  <p:childTnLst>
                                    <p:animEffect transition="out" filter="fade">
                                      <p:cBhvr>
                                        <p:cTn id="584" dur="1000"/>
                                        <p:tgtEl>
                                          <p:spTgt spid="59">
                                            <p:txEl>
                                              <p:pRg st="1" end="1"/>
                                            </p:txEl>
                                          </p:spTgt>
                                        </p:tgtEl>
                                      </p:cBhvr>
                                    </p:animEffect>
                                    <p:anim calcmode="lin" valueType="num">
                                      <p:cBhvr>
                                        <p:cTn id="585" dur="1000"/>
                                        <p:tgtEl>
                                          <p:spTgt spid="59">
                                            <p:txEl>
                                              <p:pRg st="1" end="1"/>
                                            </p:txEl>
                                          </p:spTgt>
                                        </p:tgtEl>
                                        <p:attrNameLst>
                                          <p:attrName>ppt_x</p:attrName>
                                        </p:attrNameLst>
                                      </p:cBhvr>
                                      <p:tavLst>
                                        <p:tav tm="0">
                                          <p:val>
                                            <p:strVal val="ppt_x"/>
                                          </p:val>
                                        </p:tav>
                                        <p:tav tm="100000">
                                          <p:val>
                                            <p:strVal val="ppt_x"/>
                                          </p:val>
                                        </p:tav>
                                      </p:tavLst>
                                    </p:anim>
                                    <p:anim calcmode="lin" valueType="num">
                                      <p:cBhvr>
                                        <p:cTn id="586" dur="1000"/>
                                        <p:tgtEl>
                                          <p:spTgt spid="59">
                                            <p:txEl>
                                              <p:pRg st="1" end="1"/>
                                            </p:txEl>
                                          </p:spTgt>
                                        </p:tgtEl>
                                        <p:attrNameLst>
                                          <p:attrName>ppt_y</p:attrName>
                                        </p:attrNameLst>
                                      </p:cBhvr>
                                      <p:tavLst>
                                        <p:tav tm="0">
                                          <p:val>
                                            <p:strVal val="ppt_y"/>
                                          </p:val>
                                        </p:tav>
                                        <p:tav tm="100000">
                                          <p:val>
                                            <p:strVal val="ppt_y+.1"/>
                                          </p:val>
                                        </p:tav>
                                      </p:tavLst>
                                    </p:anim>
                                    <p:set>
                                      <p:cBhvr>
                                        <p:cTn id="587" dur="1" fill="hold">
                                          <p:stCondLst>
                                            <p:cond delay="999"/>
                                          </p:stCondLst>
                                        </p:cTn>
                                        <p:tgtEl>
                                          <p:spTgt spid="59">
                                            <p:txEl>
                                              <p:pRg st="1" end="1"/>
                                            </p:txEl>
                                          </p:spTgt>
                                        </p:tgtEl>
                                        <p:attrNameLst>
                                          <p:attrName>style.visibility</p:attrName>
                                        </p:attrNameLst>
                                      </p:cBhvr>
                                      <p:to>
                                        <p:strVal val="hidden"/>
                                      </p:to>
                                    </p:set>
                                  </p:childTnLst>
                                </p:cTn>
                              </p:par>
                            </p:childTnLst>
                          </p:cTn>
                        </p:par>
                      </p:childTnLst>
                    </p:cTn>
                  </p:par>
                  <p:par>
                    <p:cTn id="588" fill="hold">
                      <p:stCondLst>
                        <p:cond delay="indefinite"/>
                      </p:stCondLst>
                      <p:childTnLst>
                        <p:par>
                          <p:cTn id="589" fill="hold">
                            <p:stCondLst>
                              <p:cond delay="0"/>
                            </p:stCondLst>
                            <p:childTnLst>
                              <p:par>
                                <p:cTn id="590" presetID="42" presetClass="exit" presetSubtype="0" fill="hold" grpId="1" nodeType="clickEffect">
                                  <p:stCondLst>
                                    <p:cond delay="0"/>
                                  </p:stCondLst>
                                  <p:childTnLst>
                                    <p:animEffect transition="out" filter="fade">
                                      <p:cBhvr>
                                        <p:cTn id="591" dur="1000"/>
                                        <p:tgtEl>
                                          <p:spTgt spid="59">
                                            <p:txEl>
                                              <p:pRg st="2" end="2"/>
                                            </p:txEl>
                                          </p:spTgt>
                                        </p:tgtEl>
                                      </p:cBhvr>
                                    </p:animEffect>
                                    <p:anim calcmode="lin" valueType="num">
                                      <p:cBhvr>
                                        <p:cTn id="592" dur="1000"/>
                                        <p:tgtEl>
                                          <p:spTgt spid="59">
                                            <p:txEl>
                                              <p:pRg st="2" end="2"/>
                                            </p:txEl>
                                          </p:spTgt>
                                        </p:tgtEl>
                                        <p:attrNameLst>
                                          <p:attrName>ppt_x</p:attrName>
                                        </p:attrNameLst>
                                      </p:cBhvr>
                                      <p:tavLst>
                                        <p:tav tm="0">
                                          <p:val>
                                            <p:strVal val="ppt_x"/>
                                          </p:val>
                                        </p:tav>
                                        <p:tav tm="100000">
                                          <p:val>
                                            <p:strVal val="ppt_x"/>
                                          </p:val>
                                        </p:tav>
                                      </p:tavLst>
                                    </p:anim>
                                    <p:anim calcmode="lin" valueType="num">
                                      <p:cBhvr>
                                        <p:cTn id="593" dur="1000"/>
                                        <p:tgtEl>
                                          <p:spTgt spid="59">
                                            <p:txEl>
                                              <p:pRg st="2" end="2"/>
                                            </p:txEl>
                                          </p:spTgt>
                                        </p:tgtEl>
                                        <p:attrNameLst>
                                          <p:attrName>ppt_y</p:attrName>
                                        </p:attrNameLst>
                                      </p:cBhvr>
                                      <p:tavLst>
                                        <p:tav tm="0">
                                          <p:val>
                                            <p:strVal val="ppt_y"/>
                                          </p:val>
                                        </p:tav>
                                        <p:tav tm="100000">
                                          <p:val>
                                            <p:strVal val="ppt_y+.1"/>
                                          </p:val>
                                        </p:tav>
                                      </p:tavLst>
                                    </p:anim>
                                    <p:set>
                                      <p:cBhvr>
                                        <p:cTn id="594" dur="1" fill="hold">
                                          <p:stCondLst>
                                            <p:cond delay="999"/>
                                          </p:stCondLst>
                                        </p:cTn>
                                        <p:tgtEl>
                                          <p:spTgt spid="59">
                                            <p:txEl>
                                              <p:pRg st="2" end="2"/>
                                            </p:txEl>
                                          </p:spTgt>
                                        </p:tgtEl>
                                        <p:attrNameLst>
                                          <p:attrName>style.visibility</p:attrName>
                                        </p:attrNameLst>
                                      </p:cBhvr>
                                      <p:to>
                                        <p:strVal val="hidden"/>
                                      </p:to>
                                    </p:set>
                                  </p:childTnLst>
                                </p:cTn>
                              </p:par>
                            </p:childTnLst>
                          </p:cTn>
                        </p:par>
                      </p:childTnLst>
                    </p:cTn>
                  </p:par>
                  <p:par>
                    <p:cTn id="595" fill="hold">
                      <p:stCondLst>
                        <p:cond delay="indefinite"/>
                      </p:stCondLst>
                      <p:childTnLst>
                        <p:par>
                          <p:cTn id="596" fill="hold">
                            <p:stCondLst>
                              <p:cond delay="0"/>
                            </p:stCondLst>
                            <p:childTnLst>
                              <p:par>
                                <p:cTn id="597" presetID="42" presetClass="exit" presetSubtype="0" fill="hold" grpId="1" nodeType="clickEffect">
                                  <p:stCondLst>
                                    <p:cond delay="0"/>
                                  </p:stCondLst>
                                  <p:childTnLst>
                                    <p:animEffect transition="out" filter="fade">
                                      <p:cBhvr>
                                        <p:cTn id="598" dur="1000"/>
                                        <p:tgtEl>
                                          <p:spTgt spid="59">
                                            <p:txEl>
                                              <p:pRg st="3" end="3"/>
                                            </p:txEl>
                                          </p:spTgt>
                                        </p:tgtEl>
                                      </p:cBhvr>
                                    </p:animEffect>
                                    <p:anim calcmode="lin" valueType="num">
                                      <p:cBhvr>
                                        <p:cTn id="599" dur="1000"/>
                                        <p:tgtEl>
                                          <p:spTgt spid="59">
                                            <p:txEl>
                                              <p:pRg st="3" end="3"/>
                                            </p:txEl>
                                          </p:spTgt>
                                        </p:tgtEl>
                                        <p:attrNameLst>
                                          <p:attrName>ppt_x</p:attrName>
                                        </p:attrNameLst>
                                      </p:cBhvr>
                                      <p:tavLst>
                                        <p:tav tm="0">
                                          <p:val>
                                            <p:strVal val="ppt_x"/>
                                          </p:val>
                                        </p:tav>
                                        <p:tav tm="100000">
                                          <p:val>
                                            <p:strVal val="ppt_x"/>
                                          </p:val>
                                        </p:tav>
                                      </p:tavLst>
                                    </p:anim>
                                    <p:anim calcmode="lin" valueType="num">
                                      <p:cBhvr>
                                        <p:cTn id="600" dur="1000"/>
                                        <p:tgtEl>
                                          <p:spTgt spid="59">
                                            <p:txEl>
                                              <p:pRg st="3" end="3"/>
                                            </p:txEl>
                                          </p:spTgt>
                                        </p:tgtEl>
                                        <p:attrNameLst>
                                          <p:attrName>ppt_y</p:attrName>
                                        </p:attrNameLst>
                                      </p:cBhvr>
                                      <p:tavLst>
                                        <p:tav tm="0">
                                          <p:val>
                                            <p:strVal val="ppt_y"/>
                                          </p:val>
                                        </p:tav>
                                        <p:tav tm="100000">
                                          <p:val>
                                            <p:strVal val="ppt_y+.1"/>
                                          </p:val>
                                        </p:tav>
                                      </p:tavLst>
                                    </p:anim>
                                    <p:set>
                                      <p:cBhvr>
                                        <p:cTn id="601" dur="1" fill="hold">
                                          <p:stCondLst>
                                            <p:cond delay="999"/>
                                          </p:stCondLst>
                                        </p:cTn>
                                        <p:tgtEl>
                                          <p:spTgt spid="59">
                                            <p:txEl>
                                              <p:pRg st="3" end="3"/>
                                            </p:txEl>
                                          </p:spTgt>
                                        </p:tgtEl>
                                        <p:attrNameLst>
                                          <p:attrName>style.visibility</p:attrName>
                                        </p:attrNameLst>
                                      </p:cBhvr>
                                      <p:to>
                                        <p:strVal val="hidden"/>
                                      </p:to>
                                    </p:set>
                                  </p:childTnLst>
                                </p:cTn>
                              </p:par>
                            </p:childTnLst>
                          </p:cTn>
                        </p:par>
                      </p:childTnLst>
                    </p:cTn>
                  </p:par>
                  <p:par>
                    <p:cTn id="602" fill="hold">
                      <p:stCondLst>
                        <p:cond delay="indefinite"/>
                      </p:stCondLst>
                      <p:childTnLst>
                        <p:par>
                          <p:cTn id="603" fill="hold">
                            <p:stCondLst>
                              <p:cond delay="0"/>
                            </p:stCondLst>
                            <p:childTnLst>
                              <p:par>
                                <p:cTn id="604" presetID="42" presetClass="exit" presetSubtype="0" fill="hold" grpId="1" nodeType="clickEffect">
                                  <p:stCondLst>
                                    <p:cond delay="0"/>
                                  </p:stCondLst>
                                  <p:childTnLst>
                                    <p:animEffect transition="out" filter="fade">
                                      <p:cBhvr>
                                        <p:cTn id="605" dur="1000"/>
                                        <p:tgtEl>
                                          <p:spTgt spid="59">
                                            <p:txEl>
                                              <p:pRg st="4" end="4"/>
                                            </p:txEl>
                                          </p:spTgt>
                                        </p:tgtEl>
                                      </p:cBhvr>
                                    </p:animEffect>
                                    <p:anim calcmode="lin" valueType="num">
                                      <p:cBhvr>
                                        <p:cTn id="606" dur="1000"/>
                                        <p:tgtEl>
                                          <p:spTgt spid="59">
                                            <p:txEl>
                                              <p:pRg st="4" end="4"/>
                                            </p:txEl>
                                          </p:spTgt>
                                        </p:tgtEl>
                                        <p:attrNameLst>
                                          <p:attrName>ppt_x</p:attrName>
                                        </p:attrNameLst>
                                      </p:cBhvr>
                                      <p:tavLst>
                                        <p:tav tm="0">
                                          <p:val>
                                            <p:strVal val="ppt_x"/>
                                          </p:val>
                                        </p:tav>
                                        <p:tav tm="100000">
                                          <p:val>
                                            <p:strVal val="ppt_x"/>
                                          </p:val>
                                        </p:tav>
                                      </p:tavLst>
                                    </p:anim>
                                    <p:anim calcmode="lin" valueType="num">
                                      <p:cBhvr>
                                        <p:cTn id="607" dur="1000"/>
                                        <p:tgtEl>
                                          <p:spTgt spid="59">
                                            <p:txEl>
                                              <p:pRg st="4" end="4"/>
                                            </p:txEl>
                                          </p:spTgt>
                                        </p:tgtEl>
                                        <p:attrNameLst>
                                          <p:attrName>ppt_y</p:attrName>
                                        </p:attrNameLst>
                                      </p:cBhvr>
                                      <p:tavLst>
                                        <p:tav tm="0">
                                          <p:val>
                                            <p:strVal val="ppt_y"/>
                                          </p:val>
                                        </p:tav>
                                        <p:tav tm="100000">
                                          <p:val>
                                            <p:strVal val="ppt_y+.1"/>
                                          </p:val>
                                        </p:tav>
                                      </p:tavLst>
                                    </p:anim>
                                    <p:set>
                                      <p:cBhvr>
                                        <p:cTn id="608" dur="1" fill="hold">
                                          <p:stCondLst>
                                            <p:cond delay="999"/>
                                          </p:stCondLst>
                                        </p:cTn>
                                        <p:tgtEl>
                                          <p:spTgt spid="59">
                                            <p:txEl>
                                              <p:pRg st="4" end="4"/>
                                            </p:txEl>
                                          </p:spTgt>
                                        </p:tgtEl>
                                        <p:attrNameLst>
                                          <p:attrName>style.visibility</p:attrName>
                                        </p:attrNameLst>
                                      </p:cBhvr>
                                      <p:to>
                                        <p:strVal val="hidden"/>
                                      </p:to>
                                    </p:set>
                                  </p:childTnLst>
                                </p:cTn>
                              </p:par>
                              <p:par>
                                <p:cTn id="609" presetID="42" presetClass="exit" presetSubtype="0" fill="hold" grpId="1" nodeType="withEffect">
                                  <p:stCondLst>
                                    <p:cond delay="0"/>
                                  </p:stCondLst>
                                  <p:childTnLst>
                                    <p:animEffect transition="out" filter="fade">
                                      <p:cBhvr>
                                        <p:cTn id="610" dur="1000"/>
                                        <p:tgtEl>
                                          <p:spTgt spid="59">
                                            <p:txEl>
                                              <p:pRg st="5" end="5"/>
                                            </p:txEl>
                                          </p:spTgt>
                                        </p:tgtEl>
                                      </p:cBhvr>
                                    </p:animEffect>
                                    <p:anim calcmode="lin" valueType="num">
                                      <p:cBhvr>
                                        <p:cTn id="611" dur="1000"/>
                                        <p:tgtEl>
                                          <p:spTgt spid="59">
                                            <p:txEl>
                                              <p:pRg st="5" end="5"/>
                                            </p:txEl>
                                          </p:spTgt>
                                        </p:tgtEl>
                                        <p:attrNameLst>
                                          <p:attrName>ppt_x</p:attrName>
                                        </p:attrNameLst>
                                      </p:cBhvr>
                                      <p:tavLst>
                                        <p:tav tm="0">
                                          <p:val>
                                            <p:strVal val="ppt_x"/>
                                          </p:val>
                                        </p:tav>
                                        <p:tav tm="100000">
                                          <p:val>
                                            <p:strVal val="ppt_x"/>
                                          </p:val>
                                        </p:tav>
                                      </p:tavLst>
                                    </p:anim>
                                    <p:anim calcmode="lin" valueType="num">
                                      <p:cBhvr>
                                        <p:cTn id="612" dur="1000"/>
                                        <p:tgtEl>
                                          <p:spTgt spid="59">
                                            <p:txEl>
                                              <p:pRg st="5" end="5"/>
                                            </p:txEl>
                                          </p:spTgt>
                                        </p:tgtEl>
                                        <p:attrNameLst>
                                          <p:attrName>ppt_y</p:attrName>
                                        </p:attrNameLst>
                                      </p:cBhvr>
                                      <p:tavLst>
                                        <p:tav tm="0">
                                          <p:val>
                                            <p:strVal val="ppt_y"/>
                                          </p:val>
                                        </p:tav>
                                        <p:tav tm="100000">
                                          <p:val>
                                            <p:strVal val="ppt_y+.1"/>
                                          </p:val>
                                        </p:tav>
                                      </p:tavLst>
                                    </p:anim>
                                    <p:set>
                                      <p:cBhvr>
                                        <p:cTn id="613" dur="1" fill="hold">
                                          <p:stCondLst>
                                            <p:cond delay="999"/>
                                          </p:stCondLst>
                                        </p:cTn>
                                        <p:tgtEl>
                                          <p:spTgt spid="59">
                                            <p:txEl>
                                              <p:pRg st="5" end="5"/>
                                            </p:txEl>
                                          </p:spTgt>
                                        </p:tgtEl>
                                        <p:attrNameLst>
                                          <p:attrName>style.visibility</p:attrName>
                                        </p:attrNameLst>
                                      </p:cBhvr>
                                      <p:to>
                                        <p:strVal val="hidden"/>
                                      </p:to>
                                    </p:set>
                                  </p:childTnLst>
                                </p:cTn>
                              </p:par>
                            </p:childTnLst>
                          </p:cTn>
                        </p:par>
                      </p:childTnLst>
                    </p:cTn>
                  </p:par>
                  <p:par>
                    <p:cTn id="614" fill="hold">
                      <p:stCondLst>
                        <p:cond delay="indefinite"/>
                      </p:stCondLst>
                      <p:childTnLst>
                        <p:par>
                          <p:cTn id="615" fill="hold">
                            <p:stCondLst>
                              <p:cond delay="0"/>
                            </p:stCondLst>
                            <p:childTnLst>
                              <p:par>
                                <p:cTn id="616" presetID="22" presetClass="entr" presetSubtype="1" fill="hold" grpId="0" nodeType="clickEffect">
                                  <p:stCondLst>
                                    <p:cond delay="0"/>
                                  </p:stCondLst>
                                  <p:childTnLst>
                                    <p:set>
                                      <p:cBhvr>
                                        <p:cTn id="617" dur="1" fill="hold">
                                          <p:stCondLst>
                                            <p:cond delay="0"/>
                                          </p:stCondLst>
                                        </p:cTn>
                                        <p:tgtEl>
                                          <p:spTgt spid="60">
                                            <p:bg/>
                                          </p:spTgt>
                                        </p:tgtEl>
                                        <p:attrNameLst>
                                          <p:attrName>style.visibility</p:attrName>
                                        </p:attrNameLst>
                                      </p:cBhvr>
                                      <p:to>
                                        <p:strVal val="visible"/>
                                      </p:to>
                                    </p:set>
                                    <p:animEffect transition="in" filter="wipe(up)">
                                      <p:cBhvr>
                                        <p:cTn id="618" dur="3000"/>
                                        <p:tgtEl>
                                          <p:spTgt spid="60">
                                            <p:bg/>
                                          </p:spTgt>
                                        </p:tgtEl>
                                      </p:cBhvr>
                                    </p:animEffect>
                                  </p:childTnLst>
                                </p:cTn>
                              </p:par>
                            </p:childTnLst>
                          </p:cTn>
                        </p:par>
                      </p:childTnLst>
                    </p:cTn>
                  </p:par>
                  <p:par>
                    <p:cTn id="619" fill="hold">
                      <p:stCondLst>
                        <p:cond delay="indefinite"/>
                      </p:stCondLst>
                      <p:childTnLst>
                        <p:par>
                          <p:cTn id="620" fill="hold">
                            <p:stCondLst>
                              <p:cond delay="0"/>
                            </p:stCondLst>
                            <p:childTnLst>
                              <p:par>
                                <p:cTn id="621" presetID="22" presetClass="entr" presetSubtype="1" fill="hold" grpId="0" nodeType="clickEffect">
                                  <p:stCondLst>
                                    <p:cond delay="0"/>
                                  </p:stCondLst>
                                  <p:childTnLst>
                                    <p:set>
                                      <p:cBhvr>
                                        <p:cTn id="622" dur="1" fill="hold">
                                          <p:stCondLst>
                                            <p:cond delay="0"/>
                                          </p:stCondLst>
                                        </p:cTn>
                                        <p:tgtEl>
                                          <p:spTgt spid="60">
                                            <p:txEl>
                                              <p:pRg st="0" end="0"/>
                                            </p:txEl>
                                          </p:spTgt>
                                        </p:tgtEl>
                                        <p:attrNameLst>
                                          <p:attrName>style.visibility</p:attrName>
                                        </p:attrNameLst>
                                      </p:cBhvr>
                                      <p:to>
                                        <p:strVal val="visible"/>
                                      </p:to>
                                    </p:set>
                                    <p:animEffect transition="in" filter="wipe(up)">
                                      <p:cBhvr>
                                        <p:cTn id="623" dur="3000"/>
                                        <p:tgtEl>
                                          <p:spTgt spid="60">
                                            <p:txEl>
                                              <p:pRg st="0" end="0"/>
                                            </p:txEl>
                                          </p:spTgt>
                                        </p:tgtEl>
                                      </p:cBhvr>
                                    </p:animEffect>
                                  </p:childTnLst>
                                </p:cTn>
                              </p:par>
                            </p:childTnLst>
                          </p:cTn>
                        </p:par>
                      </p:childTnLst>
                    </p:cTn>
                  </p:par>
                  <p:par>
                    <p:cTn id="624" fill="hold">
                      <p:stCondLst>
                        <p:cond delay="indefinite"/>
                      </p:stCondLst>
                      <p:childTnLst>
                        <p:par>
                          <p:cTn id="625" fill="hold">
                            <p:stCondLst>
                              <p:cond delay="0"/>
                            </p:stCondLst>
                            <p:childTnLst>
                              <p:par>
                                <p:cTn id="626" presetID="42" presetClass="exit" presetSubtype="0" fill="hold" grpId="1" nodeType="clickEffect">
                                  <p:stCondLst>
                                    <p:cond delay="0"/>
                                  </p:stCondLst>
                                  <p:childTnLst>
                                    <p:animEffect transition="out" filter="fade">
                                      <p:cBhvr>
                                        <p:cTn id="627" dur="1000"/>
                                        <p:tgtEl>
                                          <p:spTgt spid="60">
                                            <p:txEl>
                                              <p:pRg st="0" end="0"/>
                                            </p:txEl>
                                          </p:spTgt>
                                        </p:tgtEl>
                                      </p:cBhvr>
                                    </p:animEffect>
                                    <p:anim calcmode="lin" valueType="num">
                                      <p:cBhvr>
                                        <p:cTn id="628" dur="1000"/>
                                        <p:tgtEl>
                                          <p:spTgt spid="60">
                                            <p:txEl>
                                              <p:pRg st="0" end="0"/>
                                            </p:txEl>
                                          </p:spTgt>
                                        </p:tgtEl>
                                        <p:attrNameLst>
                                          <p:attrName>ppt_x</p:attrName>
                                        </p:attrNameLst>
                                      </p:cBhvr>
                                      <p:tavLst>
                                        <p:tav tm="0">
                                          <p:val>
                                            <p:strVal val="ppt_x"/>
                                          </p:val>
                                        </p:tav>
                                        <p:tav tm="100000">
                                          <p:val>
                                            <p:strVal val="ppt_x"/>
                                          </p:val>
                                        </p:tav>
                                      </p:tavLst>
                                    </p:anim>
                                    <p:anim calcmode="lin" valueType="num">
                                      <p:cBhvr>
                                        <p:cTn id="629" dur="1000"/>
                                        <p:tgtEl>
                                          <p:spTgt spid="60">
                                            <p:txEl>
                                              <p:pRg st="0" end="0"/>
                                            </p:txEl>
                                          </p:spTgt>
                                        </p:tgtEl>
                                        <p:attrNameLst>
                                          <p:attrName>ppt_y</p:attrName>
                                        </p:attrNameLst>
                                      </p:cBhvr>
                                      <p:tavLst>
                                        <p:tav tm="0">
                                          <p:val>
                                            <p:strVal val="ppt_y"/>
                                          </p:val>
                                        </p:tav>
                                        <p:tav tm="100000">
                                          <p:val>
                                            <p:strVal val="ppt_y+.1"/>
                                          </p:val>
                                        </p:tav>
                                      </p:tavLst>
                                    </p:anim>
                                    <p:set>
                                      <p:cBhvr>
                                        <p:cTn id="630" dur="1" fill="hold">
                                          <p:stCondLst>
                                            <p:cond delay="999"/>
                                          </p:stCondLst>
                                        </p:cTn>
                                        <p:tgtEl>
                                          <p:spTgt spid="60">
                                            <p:txEl>
                                              <p:pRg st="0" end="0"/>
                                            </p:txEl>
                                          </p:spTgt>
                                        </p:tgtEl>
                                        <p:attrNameLst>
                                          <p:attrName>style.visibility</p:attrName>
                                        </p:attrNameLst>
                                      </p:cBhvr>
                                      <p:to>
                                        <p:strVal val="hidden"/>
                                      </p:to>
                                    </p:set>
                                  </p:childTnLst>
                                </p:cTn>
                              </p:par>
                              <p:par>
                                <p:cTn id="631" presetID="42" presetClass="exit" presetSubtype="0" fill="hold" grpId="1" nodeType="withEffect">
                                  <p:stCondLst>
                                    <p:cond delay="0"/>
                                  </p:stCondLst>
                                  <p:childTnLst>
                                    <p:animEffect transition="out" filter="fade">
                                      <p:cBhvr>
                                        <p:cTn id="632" dur="1000"/>
                                        <p:tgtEl>
                                          <p:spTgt spid="60">
                                            <p:bg/>
                                          </p:spTgt>
                                        </p:tgtEl>
                                      </p:cBhvr>
                                    </p:animEffect>
                                    <p:anim calcmode="lin" valueType="num">
                                      <p:cBhvr>
                                        <p:cTn id="633" dur="1000"/>
                                        <p:tgtEl>
                                          <p:spTgt spid="60">
                                            <p:bg/>
                                          </p:spTgt>
                                        </p:tgtEl>
                                        <p:attrNameLst>
                                          <p:attrName>ppt_x</p:attrName>
                                        </p:attrNameLst>
                                      </p:cBhvr>
                                      <p:tavLst>
                                        <p:tav tm="0">
                                          <p:val>
                                            <p:strVal val="ppt_x"/>
                                          </p:val>
                                        </p:tav>
                                        <p:tav tm="100000">
                                          <p:val>
                                            <p:strVal val="ppt_x"/>
                                          </p:val>
                                        </p:tav>
                                      </p:tavLst>
                                    </p:anim>
                                    <p:anim calcmode="lin" valueType="num">
                                      <p:cBhvr>
                                        <p:cTn id="634" dur="1000"/>
                                        <p:tgtEl>
                                          <p:spTgt spid="60">
                                            <p:bg/>
                                          </p:spTgt>
                                        </p:tgtEl>
                                        <p:attrNameLst>
                                          <p:attrName>ppt_y</p:attrName>
                                        </p:attrNameLst>
                                      </p:cBhvr>
                                      <p:tavLst>
                                        <p:tav tm="0">
                                          <p:val>
                                            <p:strVal val="ppt_y"/>
                                          </p:val>
                                        </p:tav>
                                        <p:tav tm="100000">
                                          <p:val>
                                            <p:strVal val="ppt_y+.1"/>
                                          </p:val>
                                        </p:tav>
                                      </p:tavLst>
                                    </p:anim>
                                    <p:set>
                                      <p:cBhvr>
                                        <p:cTn id="635" dur="1" fill="hold">
                                          <p:stCondLst>
                                            <p:cond delay="999"/>
                                          </p:stCondLst>
                                        </p:cTn>
                                        <p:tgtEl>
                                          <p:spTgt spid="60">
                                            <p:bg/>
                                          </p:spTgt>
                                        </p:tgtEl>
                                        <p:attrNameLst>
                                          <p:attrName>style.visibility</p:attrName>
                                        </p:attrNameLst>
                                      </p:cBhvr>
                                      <p:to>
                                        <p:strVal val="hidden"/>
                                      </p:to>
                                    </p:set>
                                  </p:childTnLst>
                                </p:cTn>
                              </p:par>
                            </p:childTnLst>
                          </p:cTn>
                        </p:par>
                      </p:childTnLst>
                    </p:cTn>
                  </p:par>
                  <p:par>
                    <p:cTn id="636" fill="hold">
                      <p:stCondLst>
                        <p:cond delay="indefinite"/>
                      </p:stCondLst>
                      <p:childTnLst>
                        <p:par>
                          <p:cTn id="637" fill="hold">
                            <p:stCondLst>
                              <p:cond delay="0"/>
                            </p:stCondLst>
                            <p:childTnLst>
                              <p:par>
                                <p:cTn id="638" presetID="22" presetClass="entr" presetSubtype="1" fill="hold" grpId="0" nodeType="clickEffect">
                                  <p:stCondLst>
                                    <p:cond delay="0"/>
                                  </p:stCondLst>
                                  <p:childTnLst>
                                    <p:set>
                                      <p:cBhvr>
                                        <p:cTn id="639" dur="1" fill="hold">
                                          <p:stCondLst>
                                            <p:cond delay="0"/>
                                          </p:stCondLst>
                                        </p:cTn>
                                        <p:tgtEl>
                                          <p:spTgt spid="61">
                                            <p:txEl>
                                              <p:pRg st="0" end="0"/>
                                            </p:txEl>
                                          </p:spTgt>
                                        </p:tgtEl>
                                        <p:attrNameLst>
                                          <p:attrName>style.visibility</p:attrName>
                                        </p:attrNameLst>
                                      </p:cBhvr>
                                      <p:to>
                                        <p:strVal val="visible"/>
                                      </p:to>
                                    </p:set>
                                    <p:animEffect transition="in" filter="wipe(up)">
                                      <p:cBhvr>
                                        <p:cTn id="640" dur="3000"/>
                                        <p:tgtEl>
                                          <p:spTgt spid="61">
                                            <p:txEl>
                                              <p:pRg st="0" end="0"/>
                                            </p:txEl>
                                          </p:spTgt>
                                        </p:tgtEl>
                                      </p:cBhvr>
                                    </p:animEffect>
                                  </p:childTnLst>
                                </p:cTn>
                              </p:par>
                            </p:childTnLst>
                          </p:cTn>
                        </p:par>
                      </p:childTnLst>
                    </p:cTn>
                  </p:par>
                  <p:par>
                    <p:cTn id="641" fill="hold">
                      <p:stCondLst>
                        <p:cond delay="indefinite"/>
                      </p:stCondLst>
                      <p:childTnLst>
                        <p:par>
                          <p:cTn id="642" fill="hold">
                            <p:stCondLst>
                              <p:cond delay="0"/>
                            </p:stCondLst>
                            <p:childTnLst>
                              <p:par>
                                <p:cTn id="643" presetID="22" presetClass="entr" presetSubtype="1" fill="hold" grpId="0" nodeType="clickEffect">
                                  <p:stCondLst>
                                    <p:cond delay="0"/>
                                  </p:stCondLst>
                                  <p:childTnLst>
                                    <p:set>
                                      <p:cBhvr>
                                        <p:cTn id="644" dur="1" fill="hold">
                                          <p:stCondLst>
                                            <p:cond delay="0"/>
                                          </p:stCondLst>
                                        </p:cTn>
                                        <p:tgtEl>
                                          <p:spTgt spid="61">
                                            <p:txEl>
                                              <p:pRg st="1" end="1"/>
                                            </p:txEl>
                                          </p:spTgt>
                                        </p:tgtEl>
                                        <p:attrNameLst>
                                          <p:attrName>style.visibility</p:attrName>
                                        </p:attrNameLst>
                                      </p:cBhvr>
                                      <p:to>
                                        <p:strVal val="visible"/>
                                      </p:to>
                                    </p:set>
                                    <p:animEffect transition="in" filter="wipe(up)">
                                      <p:cBhvr>
                                        <p:cTn id="645" dur="3000"/>
                                        <p:tgtEl>
                                          <p:spTgt spid="61">
                                            <p:txEl>
                                              <p:pRg st="1" end="1"/>
                                            </p:txEl>
                                          </p:spTgt>
                                        </p:tgtEl>
                                      </p:cBhvr>
                                    </p:animEffect>
                                  </p:childTnLst>
                                </p:cTn>
                              </p:par>
                            </p:childTnLst>
                          </p:cTn>
                        </p:par>
                      </p:childTnLst>
                    </p:cTn>
                  </p:par>
                  <p:par>
                    <p:cTn id="646" fill="hold">
                      <p:stCondLst>
                        <p:cond delay="indefinite"/>
                      </p:stCondLst>
                      <p:childTnLst>
                        <p:par>
                          <p:cTn id="647" fill="hold">
                            <p:stCondLst>
                              <p:cond delay="0"/>
                            </p:stCondLst>
                            <p:childTnLst>
                              <p:par>
                                <p:cTn id="648" presetID="22" presetClass="entr" presetSubtype="1" fill="hold" grpId="0" nodeType="clickEffect">
                                  <p:stCondLst>
                                    <p:cond delay="0"/>
                                  </p:stCondLst>
                                  <p:childTnLst>
                                    <p:set>
                                      <p:cBhvr>
                                        <p:cTn id="649" dur="1" fill="hold">
                                          <p:stCondLst>
                                            <p:cond delay="0"/>
                                          </p:stCondLst>
                                        </p:cTn>
                                        <p:tgtEl>
                                          <p:spTgt spid="61">
                                            <p:txEl>
                                              <p:pRg st="2" end="2"/>
                                            </p:txEl>
                                          </p:spTgt>
                                        </p:tgtEl>
                                        <p:attrNameLst>
                                          <p:attrName>style.visibility</p:attrName>
                                        </p:attrNameLst>
                                      </p:cBhvr>
                                      <p:to>
                                        <p:strVal val="visible"/>
                                      </p:to>
                                    </p:set>
                                    <p:animEffect transition="in" filter="wipe(up)">
                                      <p:cBhvr>
                                        <p:cTn id="650" dur="3000"/>
                                        <p:tgtEl>
                                          <p:spTgt spid="61">
                                            <p:txEl>
                                              <p:pRg st="2" end="2"/>
                                            </p:txEl>
                                          </p:spTgt>
                                        </p:tgtEl>
                                      </p:cBhvr>
                                    </p:animEffect>
                                  </p:childTnLst>
                                </p:cTn>
                              </p:par>
                            </p:childTnLst>
                          </p:cTn>
                        </p:par>
                      </p:childTnLst>
                    </p:cTn>
                  </p:par>
                  <p:par>
                    <p:cTn id="651" fill="hold">
                      <p:stCondLst>
                        <p:cond delay="indefinite"/>
                      </p:stCondLst>
                      <p:childTnLst>
                        <p:par>
                          <p:cTn id="652" fill="hold">
                            <p:stCondLst>
                              <p:cond delay="0"/>
                            </p:stCondLst>
                            <p:childTnLst>
                              <p:par>
                                <p:cTn id="653" presetID="22" presetClass="entr" presetSubtype="1" fill="hold" grpId="0" nodeType="clickEffect">
                                  <p:stCondLst>
                                    <p:cond delay="0"/>
                                  </p:stCondLst>
                                  <p:childTnLst>
                                    <p:set>
                                      <p:cBhvr>
                                        <p:cTn id="654" dur="1" fill="hold">
                                          <p:stCondLst>
                                            <p:cond delay="0"/>
                                          </p:stCondLst>
                                        </p:cTn>
                                        <p:tgtEl>
                                          <p:spTgt spid="61">
                                            <p:txEl>
                                              <p:pRg st="3" end="3"/>
                                            </p:txEl>
                                          </p:spTgt>
                                        </p:tgtEl>
                                        <p:attrNameLst>
                                          <p:attrName>style.visibility</p:attrName>
                                        </p:attrNameLst>
                                      </p:cBhvr>
                                      <p:to>
                                        <p:strVal val="visible"/>
                                      </p:to>
                                    </p:set>
                                    <p:animEffect transition="in" filter="wipe(up)">
                                      <p:cBhvr>
                                        <p:cTn id="655" dur="3000"/>
                                        <p:tgtEl>
                                          <p:spTgt spid="61">
                                            <p:txEl>
                                              <p:pRg st="3" end="3"/>
                                            </p:txEl>
                                          </p:spTgt>
                                        </p:tgtEl>
                                      </p:cBhvr>
                                    </p:animEffect>
                                  </p:childTnLst>
                                </p:cTn>
                              </p:par>
                            </p:childTnLst>
                          </p:cTn>
                        </p:par>
                      </p:childTnLst>
                    </p:cTn>
                  </p:par>
                  <p:par>
                    <p:cTn id="656" fill="hold">
                      <p:stCondLst>
                        <p:cond delay="indefinite"/>
                      </p:stCondLst>
                      <p:childTnLst>
                        <p:par>
                          <p:cTn id="657" fill="hold">
                            <p:stCondLst>
                              <p:cond delay="0"/>
                            </p:stCondLst>
                            <p:childTnLst>
                              <p:par>
                                <p:cTn id="658" presetID="22" presetClass="entr" presetSubtype="1" fill="hold" grpId="0" nodeType="clickEffect">
                                  <p:stCondLst>
                                    <p:cond delay="0"/>
                                  </p:stCondLst>
                                  <p:childTnLst>
                                    <p:set>
                                      <p:cBhvr>
                                        <p:cTn id="659" dur="1" fill="hold">
                                          <p:stCondLst>
                                            <p:cond delay="0"/>
                                          </p:stCondLst>
                                        </p:cTn>
                                        <p:tgtEl>
                                          <p:spTgt spid="61">
                                            <p:txEl>
                                              <p:pRg st="4" end="4"/>
                                            </p:txEl>
                                          </p:spTgt>
                                        </p:tgtEl>
                                        <p:attrNameLst>
                                          <p:attrName>style.visibility</p:attrName>
                                        </p:attrNameLst>
                                      </p:cBhvr>
                                      <p:to>
                                        <p:strVal val="visible"/>
                                      </p:to>
                                    </p:set>
                                    <p:animEffect transition="in" filter="wipe(up)">
                                      <p:cBhvr>
                                        <p:cTn id="660" dur="3000"/>
                                        <p:tgtEl>
                                          <p:spTgt spid="61">
                                            <p:txEl>
                                              <p:pRg st="4" end="4"/>
                                            </p:txEl>
                                          </p:spTgt>
                                        </p:tgtEl>
                                      </p:cBhvr>
                                    </p:animEffect>
                                  </p:childTnLst>
                                </p:cTn>
                              </p:par>
                            </p:childTnLst>
                          </p:cTn>
                        </p:par>
                      </p:childTnLst>
                    </p:cTn>
                  </p:par>
                  <p:par>
                    <p:cTn id="661" fill="hold">
                      <p:stCondLst>
                        <p:cond delay="indefinite"/>
                      </p:stCondLst>
                      <p:childTnLst>
                        <p:par>
                          <p:cTn id="662" fill="hold">
                            <p:stCondLst>
                              <p:cond delay="0"/>
                            </p:stCondLst>
                            <p:childTnLst>
                              <p:par>
                                <p:cTn id="663" presetID="22" presetClass="entr" presetSubtype="1" fill="hold" grpId="0" nodeType="clickEffect">
                                  <p:stCondLst>
                                    <p:cond delay="0"/>
                                  </p:stCondLst>
                                  <p:childTnLst>
                                    <p:set>
                                      <p:cBhvr>
                                        <p:cTn id="664" dur="1" fill="hold">
                                          <p:stCondLst>
                                            <p:cond delay="0"/>
                                          </p:stCondLst>
                                        </p:cTn>
                                        <p:tgtEl>
                                          <p:spTgt spid="61">
                                            <p:txEl>
                                              <p:pRg st="5" end="5"/>
                                            </p:txEl>
                                          </p:spTgt>
                                        </p:tgtEl>
                                        <p:attrNameLst>
                                          <p:attrName>style.visibility</p:attrName>
                                        </p:attrNameLst>
                                      </p:cBhvr>
                                      <p:to>
                                        <p:strVal val="visible"/>
                                      </p:to>
                                    </p:set>
                                    <p:animEffect transition="in" filter="wipe(up)">
                                      <p:cBhvr>
                                        <p:cTn id="665" dur="3000"/>
                                        <p:tgtEl>
                                          <p:spTgt spid="61">
                                            <p:txEl>
                                              <p:pRg st="5" end="5"/>
                                            </p:txEl>
                                          </p:spTgt>
                                        </p:tgtEl>
                                      </p:cBhvr>
                                    </p:animEffect>
                                  </p:childTnLst>
                                </p:cTn>
                              </p:par>
                            </p:childTnLst>
                          </p:cTn>
                        </p:par>
                      </p:childTnLst>
                    </p:cTn>
                  </p:par>
                  <p:par>
                    <p:cTn id="666" fill="hold">
                      <p:stCondLst>
                        <p:cond delay="indefinite"/>
                      </p:stCondLst>
                      <p:childTnLst>
                        <p:par>
                          <p:cTn id="667" fill="hold">
                            <p:stCondLst>
                              <p:cond delay="0"/>
                            </p:stCondLst>
                            <p:childTnLst>
                              <p:par>
                                <p:cTn id="668" presetID="42" presetClass="exit" presetSubtype="0" fill="hold" grpId="1" nodeType="clickEffect">
                                  <p:stCondLst>
                                    <p:cond delay="0"/>
                                  </p:stCondLst>
                                  <p:childTnLst>
                                    <p:animEffect transition="out" filter="fade">
                                      <p:cBhvr>
                                        <p:cTn id="669" dur="1000"/>
                                        <p:tgtEl>
                                          <p:spTgt spid="61">
                                            <p:txEl>
                                              <p:pRg st="0" end="0"/>
                                            </p:txEl>
                                          </p:spTgt>
                                        </p:tgtEl>
                                      </p:cBhvr>
                                    </p:animEffect>
                                    <p:anim calcmode="lin" valueType="num">
                                      <p:cBhvr>
                                        <p:cTn id="670" dur="1000"/>
                                        <p:tgtEl>
                                          <p:spTgt spid="61">
                                            <p:txEl>
                                              <p:pRg st="0" end="0"/>
                                            </p:txEl>
                                          </p:spTgt>
                                        </p:tgtEl>
                                        <p:attrNameLst>
                                          <p:attrName>ppt_x</p:attrName>
                                        </p:attrNameLst>
                                      </p:cBhvr>
                                      <p:tavLst>
                                        <p:tav tm="0">
                                          <p:val>
                                            <p:strVal val="ppt_x"/>
                                          </p:val>
                                        </p:tav>
                                        <p:tav tm="100000">
                                          <p:val>
                                            <p:strVal val="ppt_x"/>
                                          </p:val>
                                        </p:tav>
                                      </p:tavLst>
                                    </p:anim>
                                    <p:anim calcmode="lin" valueType="num">
                                      <p:cBhvr>
                                        <p:cTn id="671" dur="1000"/>
                                        <p:tgtEl>
                                          <p:spTgt spid="61">
                                            <p:txEl>
                                              <p:pRg st="0" end="0"/>
                                            </p:txEl>
                                          </p:spTgt>
                                        </p:tgtEl>
                                        <p:attrNameLst>
                                          <p:attrName>ppt_y</p:attrName>
                                        </p:attrNameLst>
                                      </p:cBhvr>
                                      <p:tavLst>
                                        <p:tav tm="0">
                                          <p:val>
                                            <p:strVal val="ppt_y"/>
                                          </p:val>
                                        </p:tav>
                                        <p:tav tm="100000">
                                          <p:val>
                                            <p:strVal val="ppt_y+.1"/>
                                          </p:val>
                                        </p:tav>
                                      </p:tavLst>
                                    </p:anim>
                                    <p:set>
                                      <p:cBhvr>
                                        <p:cTn id="672" dur="1" fill="hold">
                                          <p:stCondLst>
                                            <p:cond delay="999"/>
                                          </p:stCondLst>
                                        </p:cTn>
                                        <p:tgtEl>
                                          <p:spTgt spid="61">
                                            <p:txEl>
                                              <p:pRg st="0" end="0"/>
                                            </p:txEl>
                                          </p:spTgt>
                                        </p:tgtEl>
                                        <p:attrNameLst>
                                          <p:attrName>style.visibility</p:attrName>
                                        </p:attrNameLst>
                                      </p:cBhvr>
                                      <p:to>
                                        <p:strVal val="hidden"/>
                                      </p:to>
                                    </p:set>
                                  </p:childTnLst>
                                </p:cTn>
                              </p:par>
                            </p:childTnLst>
                          </p:cTn>
                        </p:par>
                      </p:childTnLst>
                    </p:cTn>
                  </p:par>
                  <p:par>
                    <p:cTn id="673" fill="hold">
                      <p:stCondLst>
                        <p:cond delay="indefinite"/>
                      </p:stCondLst>
                      <p:childTnLst>
                        <p:par>
                          <p:cTn id="674" fill="hold">
                            <p:stCondLst>
                              <p:cond delay="0"/>
                            </p:stCondLst>
                            <p:childTnLst>
                              <p:par>
                                <p:cTn id="675" presetID="42" presetClass="exit" presetSubtype="0" fill="hold" grpId="1" nodeType="clickEffect">
                                  <p:stCondLst>
                                    <p:cond delay="0"/>
                                  </p:stCondLst>
                                  <p:childTnLst>
                                    <p:animEffect transition="out" filter="fade">
                                      <p:cBhvr>
                                        <p:cTn id="676" dur="1000"/>
                                        <p:tgtEl>
                                          <p:spTgt spid="61">
                                            <p:txEl>
                                              <p:pRg st="1" end="1"/>
                                            </p:txEl>
                                          </p:spTgt>
                                        </p:tgtEl>
                                      </p:cBhvr>
                                    </p:animEffect>
                                    <p:anim calcmode="lin" valueType="num">
                                      <p:cBhvr>
                                        <p:cTn id="677" dur="1000"/>
                                        <p:tgtEl>
                                          <p:spTgt spid="61">
                                            <p:txEl>
                                              <p:pRg st="1" end="1"/>
                                            </p:txEl>
                                          </p:spTgt>
                                        </p:tgtEl>
                                        <p:attrNameLst>
                                          <p:attrName>ppt_x</p:attrName>
                                        </p:attrNameLst>
                                      </p:cBhvr>
                                      <p:tavLst>
                                        <p:tav tm="0">
                                          <p:val>
                                            <p:strVal val="ppt_x"/>
                                          </p:val>
                                        </p:tav>
                                        <p:tav tm="100000">
                                          <p:val>
                                            <p:strVal val="ppt_x"/>
                                          </p:val>
                                        </p:tav>
                                      </p:tavLst>
                                    </p:anim>
                                    <p:anim calcmode="lin" valueType="num">
                                      <p:cBhvr>
                                        <p:cTn id="678" dur="1000"/>
                                        <p:tgtEl>
                                          <p:spTgt spid="61">
                                            <p:txEl>
                                              <p:pRg st="1" end="1"/>
                                            </p:txEl>
                                          </p:spTgt>
                                        </p:tgtEl>
                                        <p:attrNameLst>
                                          <p:attrName>ppt_y</p:attrName>
                                        </p:attrNameLst>
                                      </p:cBhvr>
                                      <p:tavLst>
                                        <p:tav tm="0">
                                          <p:val>
                                            <p:strVal val="ppt_y"/>
                                          </p:val>
                                        </p:tav>
                                        <p:tav tm="100000">
                                          <p:val>
                                            <p:strVal val="ppt_y+.1"/>
                                          </p:val>
                                        </p:tav>
                                      </p:tavLst>
                                    </p:anim>
                                    <p:set>
                                      <p:cBhvr>
                                        <p:cTn id="679" dur="1" fill="hold">
                                          <p:stCondLst>
                                            <p:cond delay="999"/>
                                          </p:stCondLst>
                                        </p:cTn>
                                        <p:tgtEl>
                                          <p:spTgt spid="61">
                                            <p:txEl>
                                              <p:pRg st="1" end="1"/>
                                            </p:txEl>
                                          </p:spTgt>
                                        </p:tgtEl>
                                        <p:attrNameLst>
                                          <p:attrName>style.visibility</p:attrName>
                                        </p:attrNameLst>
                                      </p:cBhvr>
                                      <p:to>
                                        <p:strVal val="hidden"/>
                                      </p:to>
                                    </p:set>
                                  </p:childTnLst>
                                </p:cTn>
                              </p:par>
                            </p:childTnLst>
                          </p:cTn>
                        </p:par>
                      </p:childTnLst>
                    </p:cTn>
                  </p:par>
                  <p:par>
                    <p:cTn id="680" fill="hold">
                      <p:stCondLst>
                        <p:cond delay="indefinite"/>
                      </p:stCondLst>
                      <p:childTnLst>
                        <p:par>
                          <p:cTn id="681" fill="hold">
                            <p:stCondLst>
                              <p:cond delay="0"/>
                            </p:stCondLst>
                            <p:childTnLst>
                              <p:par>
                                <p:cTn id="682" presetID="42" presetClass="exit" presetSubtype="0" fill="hold" grpId="1" nodeType="clickEffect">
                                  <p:stCondLst>
                                    <p:cond delay="0"/>
                                  </p:stCondLst>
                                  <p:childTnLst>
                                    <p:animEffect transition="out" filter="fade">
                                      <p:cBhvr>
                                        <p:cTn id="683" dur="1000"/>
                                        <p:tgtEl>
                                          <p:spTgt spid="61">
                                            <p:txEl>
                                              <p:pRg st="2" end="2"/>
                                            </p:txEl>
                                          </p:spTgt>
                                        </p:tgtEl>
                                      </p:cBhvr>
                                    </p:animEffect>
                                    <p:anim calcmode="lin" valueType="num">
                                      <p:cBhvr>
                                        <p:cTn id="684" dur="1000"/>
                                        <p:tgtEl>
                                          <p:spTgt spid="61">
                                            <p:txEl>
                                              <p:pRg st="2" end="2"/>
                                            </p:txEl>
                                          </p:spTgt>
                                        </p:tgtEl>
                                        <p:attrNameLst>
                                          <p:attrName>ppt_x</p:attrName>
                                        </p:attrNameLst>
                                      </p:cBhvr>
                                      <p:tavLst>
                                        <p:tav tm="0">
                                          <p:val>
                                            <p:strVal val="ppt_x"/>
                                          </p:val>
                                        </p:tav>
                                        <p:tav tm="100000">
                                          <p:val>
                                            <p:strVal val="ppt_x"/>
                                          </p:val>
                                        </p:tav>
                                      </p:tavLst>
                                    </p:anim>
                                    <p:anim calcmode="lin" valueType="num">
                                      <p:cBhvr>
                                        <p:cTn id="685" dur="1000"/>
                                        <p:tgtEl>
                                          <p:spTgt spid="61">
                                            <p:txEl>
                                              <p:pRg st="2" end="2"/>
                                            </p:txEl>
                                          </p:spTgt>
                                        </p:tgtEl>
                                        <p:attrNameLst>
                                          <p:attrName>ppt_y</p:attrName>
                                        </p:attrNameLst>
                                      </p:cBhvr>
                                      <p:tavLst>
                                        <p:tav tm="0">
                                          <p:val>
                                            <p:strVal val="ppt_y"/>
                                          </p:val>
                                        </p:tav>
                                        <p:tav tm="100000">
                                          <p:val>
                                            <p:strVal val="ppt_y+.1"/>
                                          </p:val>
                                        </p:tav>
                                      </p:tavLst>
                                    </p:anim>
                                    <p:set>
                                      <p:cBhvr>
                                        <p:cTn id="686" dur="1" fill="hold">
                                          <p:stCondLst>
                                            <p:cond delay="999"/>
                                          </p:stCondLst>
                                        </p:cTn>
                                        <p:tgtEl>
                                          <p:spTgt spid="61">
                                            <p:txEl>
                                              <p:pRg st="2" end="2"/>
                                            </p:txEl>
                                          </p:spTgt>
                                        </p:tgtEl>
                                        <p:attrNameLst>
                                          <p:attrName>style.visibility</p:attrName>
                                        </p:attrNameLst>
                                      </p:cBhvr>
                                      <p:to>
                                        <p:strVal val="hidden"/>
                                      </p:to>
                                    </p:set>
                                  </p:childTnLst>
                                </p:cTn>
                              </p:par>
                            </p:childTnLst>
                          </p:cTn>
                        </p:par>
                      </p:childTnLst>
                    </p:cTn>
                  </p:par>
                  <p:par>
                    <p:cTn id="687" fill="hold">
                      <p:stCondLst>
                        <p:cond delay="indefinite"/>
                      </p:stCondLst>
                      <p:childTnLst>
                        <p:par>
                          <p:cTn id="688" fill="hold">
                            <p:stCondLst>
                              <p:cond delay="0"/>
                            </p:stCondLst>
                            <p:childTnLst>
                              <p:par>
                                <p:cTn id="689" presetID="42" presetClass="exit" presetSubtype="0" fill="hold" grpId="1" nodeType="clickEffect">
                                  <p:stCondLst>
                                    <p:cond delay="0"/>
                                  </p:stCondLst>
                                  <p:childTnLst>
                                    <p:animEffect transition="out" filter="fade">
                                      <p:cBhvr>
                                        <p:cTn id="690" dur="1000"/>
                                        <p:tgtEl>
                                          <p:spTgt spid="61">
                                            <p:txEl>
                                              <p:pRg st="3" end="3"/>
                                            </p:txEl>
                                          </p:spTgt>
                                        </p:tgtEl>
                                      </p:cBhvr>
                                    </p:animEffect>
                                    <p:anim calcmode="lin" valueType="num">
                                      <p:cBhvr>
                                        <p:cTn id="691" dur="1000"/>
                                        <p:tgtEl>
                                          <p:spTgt spid="61">
                                            <p:txEl>
                                              <p:pRg st="3" end="3"/>
                                            </p:txEl>
                                          </p:spTgt>
                                        </p:tgtEl>
                                        <p:attrNameLst>
                                          <p:attrName>ppt_x</p:attrName>
                                        </p:attrNameLst>
                                      </p:cBhvr>
                                      <p:tavLst>
                                        <p:tav tm="0">
                                          <p:val>
                                            <p:strVal val="ppt_x"/>
                                          </p:val>
                                        </p:tav>
                                        <p:tav tm="100000">
                                          <p:val>
                                            <p:strVal val="ppt_x"/>
                                          </p:val>
                                        </p:tav>
                                      </p:tavLst>
                                    </p:anim>
                                    <p:anim calcmode="lin" valueType="num">
                                      <p:cBhvr>
                                        <p:cTn id="692" dur="1000"/>
                                        <p:tgtEl>
                                          <p:spTgt spid="61">
                                            <p:txEl>
                                              <p:pRg st="3" end="3"/>
                                            </p:txEl>
                                          </p:spTgt>
                                        </p:tgtEl>
                                        <p:attrNameLst>
                                          <p:attrName>ppt_y</p:attrName>
                                        </p:attrNameLst>
                                      </p:cBhvr>
                                      <p:tavLst>
                                        <p:tav tm="0">
                                          <p:val>
                                            <p:strVal val="ppt_y"/>
                                          </p:val>
                                        </p:tav>
                                        <p:tav tm="100000">
                                          <p:val>
                                            <p:strVal val="ppt_y+.1"/>
                                          </p:val>
                                        </p:tav>
                                      </p:tavLst>
                                    </p:anim>
                                    <p:set>
                                      <p:cBhvr>
                                        <p:cTn id="693" dur="1" fill="hold">
                                          <p:stCondLst>
                                            <p:cond delay="999"/>
                                          </p:stCondLst>
                                        </p:cTn>
                                        <p:tgtEl>
                                          <p:spTgt spid="61">
                                            <p:txEl>
                                              <p:pRg st="3" end="3"/>
                                            </p:txEl>
                                          </p:spTgt>
                                        </p:tgtEl>
                                        <p:attrNameLst>
                                          <p:attrName>style.visibility</p:attrName>
                                        </p:attrNameLst>
                                      </p:cBhvr>
                                      <p:to>
                                        <p:strVal val="hidden"/>
                                      </p:to>
                                    </p:set>
                                  </p:childTnLst>
                                </p:cTn>
                              </p:par>
                              <p:par>
                                <p:cTn id="694" presetID="42" presetClass="exit" presetSubtype="0" fill="hold" grpId="1" nodeType="withEffect">
                                  <p:stCondLst>
                                    <p:cond delay="0"/>
                                  </p:stCondLst>
                                  <p:childTnLst>
                                    <p:animEffect transition="out" filter="fade">
                                      <p:cBhvr>
                                        <p:cTn id="695" dur="1000"/>
                                        <p:tgtEl>
                                          <p:spTgt spid="61">
                                            <p:txEl>
                                              <p:pRg st="4" end="4"/>
                                            </p:txEl>
                                          </p:spTgt>
                                        </p:tgtEl>
                                      </p:cBhvr>
                                    </p:animEffect>
                                    <p:anim calcmode="lin" valueType="num">
                                      <p:cBhvr>
                                        <p:cTn id="696" dur="1000"/>
                                        <p:tgtEl>
                                          <p:spTgt spid="61">
                                            <p:txEl>
                                              <p:pRg st="4" end="4"/>
                                            </p:txEl>
                                          </p:spTgt>
                                        </p:tgtEl>
                                        <p:attrNameLst>
                                          <p:attrName>ppt_x</p:attrName>
                                        </p:attrNameLst>
                                      </p:cBhvr>
                                      <p:tavLst>
                                        <p:tav tm="0">
                                          <p:val>
                                            <p:strVal val="ppt_x"/>
                                          </p:val>
                                        </p:tav>
                                        <p:tav tm="100000">
                                          <p:val>
                                            <p:strVal val="ppt_x"/>
                                          </p:val>
                                        </p:tav>
                                      </p:tavLst>
                                    </p:anim>
                                    <p:anim calcmode="lin" valueType="num">
                                      <p:cBhvr>
                                        <p:cTn id="697" dur="1000"/>
                                        <p:tgtEl>
                                          <p:spTgt spid="61">
                                            <p:txEl>
                                              <p:pRg st="4" end="4"/>
                                            </p:txEl>
                                          </p:spTgt>
                                        </p:tgtEl>
                                        <p:attrNameLst>
                                          <p:attrName>ppt_y</p:attrName>
                                        </p:attrNameLst>
                                      </p:cBhvr>
                                      <p:tavLst>
                                        <p:tav tm="0">
                                          <p:val>
                                            <p:strVal val="ppt_y"/>
                                          </p:val>
                                        </p:tav>
                                        <p:tav tm="100000">
                                          <p:val>
                                            <p:strVal val="ppt_y+.1"/>
                                          </p:val>
                                        </p:tav>
                                      </p:tavLst>
                                    </p:anim>
                                    <p:set>
                                      <p:cBhvr>
                                        <p:cTn id="698" dur="1" fill="hold">
                                          <p:stCondLst>
                                            <p:cond delay="999"/>
                                          </p:stCondLst>
                                        </p:cTn>
                                        <p:tgtEl>
                                          <p:spTgt spid="61">
                                            <p:txEl>
                                              <p:pRg st="4" end="4"/>
                                            </p:txEl>
                                          </p:spTgt>
                                        </p:tgtEl>
                                        <p:attrNameLst>
                                          <p:attrName>style.visibility</p:attrName>
                                        </p:attrNameLst>
                                      </p:cBhvr>
                                      <p:to>
                                        <p:strVal val="hidden"/>
                                      </p:to>
                                    </p:set>
                                  </p:childTnLst>
                                </p:cTn>
                              </p:par>
                              <p:par>
                                <p:cTn id="699" presetID="42" presetClass="exit" presetSubtype="0" fill="hold" grpId="1" nodeType="withEffect">
                                  <p:stCondLst>
                                    <p:cond delay="0"/>
                                  </p:stCondLst>
                                  <p:childTnLst>
                                    <p:animEffect transition="out" filter="fade">
                                      <p:cBhvr>
                                        <p:cTn id="700" dur="1000"/>
                                        <p:tgtEl>
                                          <p:spTgt spid="61">
                                            <p:txEl>
                                              <p:pRg st="5" end="5"/>
                                            </p:txEl>
                                          </p:spTgt>
                                        </p:tgtEl>
                                      </p:cBhvr>
                                    </p:animEffect>
                                    <p:anim calcmode="lin" valueType="num">
                                      <p:cBhvr>
                                        <p:cTn id="701" dur="1000"/>
                                        <p:tgtEl>
                                          <p:spTgt spid="61">
                                            <p:txEl>
                                              <p:pRg st="5" end="5"/>
                                            </p:txEl>
                                          </p:spTgt>
                                        </p:tgtEl>
                                        <p:attrNameLst>
                                          <p:attrName>ppt_x</p:attrName>
                                        </p:attrNameLst>
                                      </p:cBhvr>
                                      <p:tavLst>
                                        <p:tav tm="0">
                                          <p:val>
                                            <p:strVal val="ppt_x"/>
                                          </p:val>
                                        </p:tav>
                                        <p:tav tm="100000">
                                          <p:val>
                                            <p:strVal val="ppt_x"/>
                                          </p:val>
                                        </p:tav>
                                      </p:tavLst>
                                    </p:anim>
                                    <p:anim calcmode="lin" valueType="num">
                                      <p:cBhvr>
                                        <p:cTn id="702" dur="1000"/>
                                        <p:tgtEl>
                                          <p:spTgt spid="61">
                                            <p:txEl>
                                              <p:pRg st="5" end="5"/>
                                            </p:txEl>
                                          </p:spTgt>
                                        </p:tgtEl>
                                        <p:attrNameLst>
                                          <p:attrName>ppt_y</p:attrName>
                                        </p:attrNameLst>
                                      </p:cBhvr>
                                      <p:tavLst>
                                        <p:tav tm="0">
                                          <p:val>
                                            <p:strVal val="ppt_y"/>
                                          </p:val>
                                        </p:tav>
                                        <p:tav tm="100000">
                                          <p:val>
                                            <p:strVal val="ppt_y+.1"/>
                                          </p:val>
                                        </p:tav>
                                      </p:tavLst>
                                    </p:anim>
                                    <p:set>
                                      <p:cBhvr>
                                        <p:cTn id="703" dur="1" fill="hold">
                                          <p:stCondLst>
                                            <p:cond delay="999"/>
                                          </p:stCondLst>
                                        </p:cTn>
                                        <p:tgtEl>
                                          <p:spTgt spid="61">
                                            <p:txEl>
                                              <p:pRg st="5" end="5"/>
                                            </p:txEl>
                                          </p:spTgt>
                                        </p:tgtEl>
                                        <p:attrNameLst>
                                          <p:attrName>style.visibility</p:attrName>
                                        </p:attrNameLst>
                                      </p:cBhvr>
                                      <p:to>
                                        <p:strVal val="hidden"/>
                                      </p:to>
                                    </p:set>
                                  </p:childTnLst>
                                </p:cTn>
                              </p:par>
                            </p:childTnLst>
                          </p:cTn>
                        </p:par>
                      </p:childTnLst>
                    </p:cTn>
                  </p:par>
                  <p:par>
                    <p:cTn id="704" fill="hold">
                      <p:stCondLst>
                        <p:cond delay="indefinite"/>
                      </p:stCondLst>
                      <p:childTnLst>
                        <p:par>
                          <p:cTn id="705" fill="hold">
                            <p:stCondLst>
                              <p:cond delay="0"/>
                            </p:stCondLst>
                            <p:childTnLst>
                              <p:par>
                                <p:cTn id="706" presetID="22" presetClass="entr" presetSubtype="1" fill="hold" grpId="0" nodeType="clickEffect">
                                  <p:stCondLst>
                                    <p:cond delay="0"/>
                                  </p:stCondLst>
                                  <p:childTnLst>
                                    <p:set>
                                      <p:cBhvr>
                                        <p:cTn id="707" dur="1" fill="hold">
                                          <p:stCondLst>
                                            <p:cond delay="0"/>
                                          </p:stCondLst>
                                        </p:cTn>
                                        <p:tgtEl>
                                          <p:spTgt spid="62">
                                            <p:bg/>
                                          </p:spTgt>
                                        </p:tgtEl>
                                        <p:attrNameLst>
                                          <p:attrName>style.visibility</p:attrName>
                                        </p:attrNameLst>
                                      </p:cBhvr>
                                      <p:to>
                                        <p:strVal val="visible"/>
                                      </p:to>
                                    </p:set>
                                    <p:animEffect transition="in" filter="wipe(up)">
                                      <p:cBhvr>
                                        <p:cTn id="708" dur="3000"/>
                                        <p:tgtEl>
                                          <p:spTgt spid="62">
                                            <p:bg/>
                                          </p:spTgt>
                                        </p:tgtEl>
                                      </p:cBhvr>
                                    </p:animEffect>
                                  </p:childTnLst>
                                </p:cTn>
                              </p:par>
                            </p:childTnLst>
                          </p:cTn>
                        </p:par>
                      </p:childTnLst>
                    </p:cTn>
                  </p:par>
                  <p:par>
                    <p:cTn id="709" fill="hold">
                      <p:stCondLst>
                        <p:cond delay="indefinite"/>
                      </p:stCondLst>
                      <p:childTnLst>
                        <p:par>
                          <p:cTn id="710" fill="hold">
                            <p:stCondLst>
                              <p:cond delay="0"/>
                            </p:stCondLst>
                            <p:childTnLst>
                              <p:par>
                                <p:cTn id="711" presetID="22" presetClass="entr" presetSubtype="1" fill="hold" grpId="0" nodeType="clickEffect">
                                  <p:stCondLst>
                                    <p:cond delay="0"/>
                                  </p:stCondLst>
                                  <p:childTnLst>
                                    <p:set>
                                      <p:cBhvr>
                                        <p:cTn id="712" dur="1" fill="hold">
                                          <p:stCondLst>
                                            <p:cond delay="0"/>
                                          </p:stCondLst>
                                        </p:cTn>
                                        <p:tgtEl>
                                          <p:spTgt spid="62">
                                            <p:txEl>
                                              <p:pRg st="0" end="0"/>
                                            </p:txEl>
                                          </p:spTgt>
                                        </p:tgtEl>
                                        <p:attrNameLst>
                                          <p:attrName>style.visibility</p:attrName>
                                        </p:attrNameLst>
                                      </p:cBhvr>
                                      <p:to>
                                        <p:strVal val="visible"/>
                                      </p:to>
                                    </p:set>
                                    <p:animEffect transition="in" filter="wipe(up)">
                                      <p:cBhvr>
                                        <p:cTn id="713" dur="3000"/>
                                        <p:tgtEl>
                                          <p:spTgt spid="62">
                                            <p:txEl>
                                              <p:pRg st="0" end="0"/>
                                            </p:txEl>
                                          </p:spTgt>
                                        </p:tgtEl>
                                      </p:cBhvr>
                                    </p:animEffect>
                                  </p:childTnLst>
                                </p:cTn>
                              </p:par>
                            </p:childTnLst>
                          </p:cTn>
                        </p:par>
                      </p:childTnLst>
                    </p:cTn>
                  </p:par>
                  <p:par>
                    <p:cTn id="714" fill="hold">
                      <p:stCondLst>
                        <p:cond delay="indefinite"/>
                      </p:stCondLst>
                      <p:childTnLst>
                        <p:par>
                          <p:cTn id="715" fill="hold">
                            <p:stCondLst>
                              <p:cond delay="0"/>
                            </p:stCondLst>
                            <p:childTnLst>
                              <p:par>
                                <p:cTn id="716" presetID="42" presetClass="exit" presetSubtype="0" fill="hold" grpId="1" nodeType="clickEffect">
                                  <p:stCondLst>
                                    <p:cond delay="0"/>
                                  </p:stCondLst>
                                  <p:childTnLst>
                                    <p:animEffect transition="out" filter="fade">
                                      <p:cBhvr>
                                        <p:cTn id="717" dur="1000"/>
                                        <p:tgtEl>
                                          <p:spTgt spid="62">
                                            <p:txEl>
                                              <p:pRg st="0" end="0"/>
                                            </p:txEl>
                                          </p:spTgt>
                                        </p:tgtEl>
                                      </p:cBhvr>
                                    </p:animEffect>
                                    <p:anim calcmode="lin" valueType="num">
                                      <p:cBhvr>
                                        <p:cTn id="718" dur="1000"/>
                                        <p:tgtEl>
                                          <p:spTgt spid="62">
                                            <p:txEl>
                                              <p:pRg st="0" end="0"/>
                                            </p:txEl>
                                          </p:spTgt>
                                        </p:tgtEl>
                                        <p:attrNameLst>
                                          <p:attrName>ppt_x</p:attrName>
                                        </p:attrNameLst>
                                      </p:cBhvr>
                                      <p:tavLst>
                                        <p:tav tm="0">
                                          <p:val>
                                            <p:strVal val="ppt_x"/>
                                          </p:val>
                                        </p:tav>
                                        <p:tav tm="100000">
                                          <p:val>
                                            <p:strVal val="ppt_x"/>
                                          </p:val>
                                        </p:tav>
                                      </p:tavLst>
                                    </p:anim>
                                    <p:anim calcmode="lin" valueType="num">
                                      <p:cBhvr>
                                        <p:cTn id="719" dur="1000"/>
                                        <p:tgtEl>
                                          <p:spTgt spid="62">
                                            <p:txEl>
                                              <p:pRg st="0" end="0"/>
                                            </p:txEl>
                                          </p:spTgt>
                                        </p:tgtEl>
                                        <p:attrNameLst>
                                          <p:attrName>ppt_y</p:attrName>
                                        </p:attrNameLst>
                                      </p:cBhvr>
                                      <p:tavLst>
                                        <p:tav tm="0">
                                          <p:val>
                                            <p:strVal val="ppt_y"/>
                                          </p:val>
                                        </p:tav>
                                        <p:tav tm="100000">
                                          <p:val>
                                            <p:strVal val="ppt_y+.1"/>
                                          </p:val>
                                        </p:tav>
                                      </p:tavLst>
                                    </p:anim>
                                    <p:set>
                                      <p:cBhvr>
                                        <p:cTn id="720" dur="1" fill="hold">
                                          <p:stCondLst>
                                            <p:cond delay="999"/>
                                          </p:stCondLst>
                                        </p:cTn>
                                        <p:tgtEl>
                                          <p:spTgt spid="62">
                                            <p:txEl>
                                              <p:pRg st="0" end="0"/>
                                            </p:txEl>
                                          </p:spTgt>
                                        </p:tgtEl>
                                        <p:attrNameLst>
                                          <p:attrName>style.visibility</p:attrName>
                                        </p:attrNameLst>
                                      </p:cBhvr>
                                      <p:to>
                                        <p:strVal val="hidden"/>
                                      </p:to>
                                    </p:set>
                                  </p:childTnLst>
                                </p:cTn>
                              </p:par>
                              <p:par>
                                <p:cTn id="721" presetID="42" presetClass="exit" presetSubtype="0" fill="hold" grpId="1" nodeType="withEffect">
                                  <p:stCondLst>
                                    <p:cond delay="0"/>
                                  </p:stCondLst>
                                  <p:childTnLst>
                                    <p:animEffect transition="out" filter="fade">
                                      <p:cBhvr>
                                        <p:cTn id="722" dur="1000"/>
                                        <p:tgtEl>
                                          <p:spTgt spid="62">
                                            <p:bg/>
                                          </p:spTgt>
                                        </p:tgtEl>
                                      </p:cBhvr>
                                    </p:animEffect>
                                    <p:anim calcmode="lin" valueType="num">
                                      <p:cBhvr>
                                        <p:cTn id="723" dur="1000"/>
                                        <p:tgtEl>
                                          <p:spTgt spid="62">
                                            <p:bg/>
                                          </p:spTgt>
                                        </p:tgtEl>
                                        <p:attrNameLst>
                                          <p:attrName>ppt_x</p:attrName>
                                        </p:attrNameLst>
                                      </p:cBhvr>
                                      <p:tavLst>
                                        <p:tav tm="0">
                                          <p:val>
                                            <p:strVal val="ppt_x"/>
                                          </p:val>
                                        </p:tav>
                                        <p:tav tm="100000">
                                          <p:val>
                                            <p:strVal val="ppt_x"/>
                                          </p:val>
                                        </p:tav>
                                      </p:tavLst>
                                    </p:anim>
                                    <p:anim calcmode="lin" valueType="num">
                                      <p:cBhvr>
                                        <p:cTn id="724" dur="1000"/>
                                        <p:tgtEl>
                                          <p:spTgt spid="62">
                                            <p:bg/>
                                          </p:spTgt>
                                        </p:tgtEl>
                                        <p:attrNameLst>
                                          <p:attrName>ppt_y</p:attrName>
                                        </p:attrNameLst>
                                      </p:cBhvr>
                                      <p:tavLst>
                                        <p:tav tm="0">
                                          <p:val>
                                            <p:strVal val="ppt_y"/>
                                          </p:val>
                                        </p:tav>
                                        <p:tav tm="100000">
                                          <p:val>
                                            <p:strVal val="ppt_y+.1"/>
                                          </p:val>
                                        </p:tav>
                                      </p:tavLst>
                                    </p:anim>
                                    <p:set>
                                      <p:cBhvr>
                                        <p:cTn id="725" dur="1" fill="hold">
                                          <p:stCondLst>
                                            <p:cond delay="999"/>
                                          </p:stCondLst>
                                        </p:cTn>
                                        <p:tgtEl>
                                          <p:spTgt spid="62">
                                            <p:bg/>
                                          </p:spTgt>
                                        </p:tgtEl>
                                        <p:attrNameLst>
                                          <p:attrName>style.visibility</p:attrName>
                                        </p:attrNameLst>
                                      </p:cBhvr>
                                      <p:to>
                                        <p:strVal val="hidden"/>
                                      </p:to>
                                    </p:set>
                                  </p:childTnLst>
                                </p:cTn>
                              </p:par>
                            </p:childTnLst>
                          </p:cTn>
                        </p:par>
                      </p:childTnLst>
                    </p:cTn>
                  </p:par>
                  <p:par>
                    <p:cTn id="726" fill="hold">
                      <p:stCondLst>
                        <p:cond delay="indefinite"/>
                      </p:stCondLst>
                      <p:childTnLst>
                        <p:par>
                          <p:cTn id="727" fill="hold">
                            <p:stCondLst>
                              <p:cond delay="0"/>
                            </p:stCondLst>
                            <p:childTnLst>
                              <p:par>
                                <p:cTn id="728" presetID="22" presetClass="entr" presetSubtype="1" fill="hold" grpId="0" nodeType="clickEffect">
                                  <p:stCondLst>
                                    <p:cond delay="0"/>
                                  </p:stCondLst>
                                  <p:childTnLst>
                                    <p:set>
                                      <p:cBhvr>
                                        <p:cTn id="729" dur="1" fill="hold">
                                          <p:stCondLst>
                                            <p:cond delay="0"/>
                                          </p:stCondLst>
                                        </p:cTn>
                                        <p:tgtEl>
                                          <p:spTgt spid="63">
                                            <p:txEl>
                                              <p:pRg st="0" end="0"/>
                                            </p:txEl>
                                          </p:spTgt>
                                        </p:tgtEl>
                                        <p:attrNameLst>
                                          <p:attrName>style.visibility</p:attrName>
                                        </p:attrNameLst>
                                      </p:cBhvr>
                                      <p:to>
                                        <p:strVal val="visible"/>
                                      </p:to>
                                    </p:set>
                                    <p:animEffect transition="in" filter="wipe(up)">
                                      <p:cBhvr>
                                        <p:cTn id="730" dur="3000"/>
                                        <p:tgtEl>
                                          <p:spTgt spid="63">
                                            <p:txEl>
                                              <p:pRg st="0" end="0"/>
                                            </p:txEl>
                                          </p:spTgt>
                                        </p:tgtEl>
                                      </p:cBhvr>
                                    </p:animEffect>
                                  </p:childTnLst>
                                </p:cTn>
                              </p:par>
                            </p:childTnLst>
                          </p:cTn>
                        </p:par>
                      </p:childTnLst>
                    </p:cTn>
                  </p:par>
                  <p:par>
                    <p:cTn id="731" fill="hold">
                      <p:stCondLst>
                        <p:cond delay="indefinite"/>
                      </p:stCondLst>
                      <p:childTnLst>
                        <p:par>
                          <p:cTn id="732" fill="hold">
                            <p:stCondLst>
                              <p:cond delay="0"/>
                            </p:stCondLst>
                            <p:childTnLst>
                              <p:par>
                                <p:cTn id="733" presetID="22" presetClass="entr" presetSubtype="1" fill="hold" grpId="0" nodeType="clickEffect">
                                  <p:stCondLst>
                                    <p:cond delay="0"/>
                                  </p:stCondLst>
                                  <p:childTnLst>
                                    <p:set>
                                      <p:cBhvr>
                                        <p:cTn id="734" dur="1" fill="hold">
                                          <p:stCondLst>
                                            <p:cond delay="0"/>
                                          </p:stCondLst>
                                        </p:cTn>
                                        <p:tgtEl>
                                          <p:spTgt spid="63">
                                            <p:txEl>
                                              <p:pRg st="1" end="1"/>
                                            </p:txEl>
                                          </p:spTgt>
                                        </p:tgtEl>
                                        <p:attrNameLst>
                                          <p:attrName>style.visibility</p:attrName>
                                        </p:attrNameLst>
                                      </p:cBhvr>
                                      <p:to>
                                        <p:strVal val="visible"/>
                                      </p:to>
                                    </p:set>
                                    <p:animEffect transition="in" filter="wipe(up)">
                                      <p:cBhvr>
                                        <p:cTn id="735" dur="3000"/>
                                        <p:tgtEl>
                                          <p:spTgt spid="63">
                                            <p:txEl>
                                              <p:pRg st="1" end="1"/>
                                            </p:txEl>
                                          </p:spTgt>
                                        </p:tgtEl>
                                      </p:cBhvr>
                                    </p:animEffect>
                                  </p:childTnLst>
                                </p:cTn>
                              </p:par>
                            </p:childTnLst>
                          </p:cTn>
                        </p:par>
                      </p:childTnLst>
                    </p:cTn>
                  </p:par>
                  <p:par>
                    <p:cTn id="736" fill="hold">
                      <p:stCondLst>
                        <p:cond delay="indefinite"/>
                      </p:stCondLst>
                      <p:childTnLst>
                        <p:par>
                          <p:cTn id="737" fill="hold">
                            <p:stCondLst>
                              <p:cond delay="0"/>
                            </p:stCondLst>
                            <p:childTnLst>
                              <p:par>
                                <p:cTn id="738" presetID="22" presetClass="entr" presetSubtype="1" fill="hold" grpId="0" nodeType="clickEffect">
                                  <p:stCondLst>
                                    <p:cond delay="0"/>
                                  </p:stCondLst>
                                  <p:childTnLst>
                                    <p:set>
                                      <p:cBhvr>
                                        <p:cTn id="739" dur="1" fill="hold">
                                          <p:stCondLst>
                                            <p:cond delay="0"/>
                                          </p:stCondLst>
                                        </p:cTn>
                                        <p:tgtEl>
                                          <p:spTgt spid="63">
                                            <p:txEl>
                                              <p:pRg st="2" end="2"/>
                                            </p:txEl>
                                          </p:spTgt>
                                        </p:tgtEl>
                                        <p:attrNameLst>
                                          <p:attrName>style.visibility</p:attrName>
                                        </p:attrNameLst>
                                      </p:cBhvr>
                                      <p:to>
                                        <p:strVal val="visible"/>
                                      </p:to>
                                    </p:set>
                                    <p:animEffect transition="in" filter="wipe(up)">
                                      <p:cBhvr>
                                        <p:cTn id="740" dur="3000"/>
                                        <p:tgtEl>
                                          <p:spTgt spid="63">
                                            <p:txEl>
                                              <p:pRg st="2" end="2"/>
                                            </p:txEl>
                                          </p:spTgt>
                                        </p:tgtEl>
                                      </p:cBhvr>
                                    </p:animEffect>
                                  </p:childTnLst>
                                </p:cTn>
                              </p:par>
                            </p:childTnLst>
                          </p:cTn>
                        </p:par>
                      </p:childTnLst>
                    </p:cTn>
                  </p:par>
                  <p:par>
                    <p:cTn id="741" fill="hold">
                      <p:stCondLst>
                        <p:cond delay="indefinite"/>
                      </p:stCondLst>
                      <p:childTnLst>
                        <p:par>
                          <p:cTn id="742" fill="hold">
                            <p:stCondLst>
                              <p:cond delay="0"/>
                            </p:stCondLst>
                            <p:childTnLst>
                              <p:par>
                                <p:cTn id="743" presetID="22" presetClass="entr" presetSubtype="1" fill="hold" grpId="0" nodeType="clickEffect">
                                  <p:stCondLst>
                                    <p:cond delay="0"/>
                                  </p:stCondLst>
                                  <p:childTnLst>
                                    <p:set>
                                      <p:cBhvr>
                                        <p:cTn id="744" dur="1" fill="hold">
                                          <p:stCondLst>
                                            <p:cond delay="0"/>
                                          </p:stCondLst>
                                        </p:cTn>
                                        <p:tgtEl>
                                          <p:spTgt spid="63">
                                            <p:txEl>
                                              <p:pRg st="3" end="3"/>
                                            </p:txEl>
                                          </p:spTgt>
                                        </p:tgtEl>
                                        <p:attrNameLst>
                                          <p:attrName>style.visibility</p:attrName>
                                        </p:attrNameLst>
                                      </p:cBhvr>
                                      <p:to>
                                        <p:strVal val="visible"/>
                                      </p:to>
                                    </p:set>
                                    <p:animEffect transition="in" filter="wipe(up)">
                                      <p:cBhvr>
                                        <p:cTn id="745" dur="3000"/>
                                        <p:tgtEl>
                                          <p:spTgt spid="63">
                                            <p:txEl>
                                              <p:pRg st="3" end="3"/>
                                            </p:txEl>
                                          </p:spTgt>
                                        </p:tgtEl>
                                      </p:cBhvr>
                                    </p:animEffect>
                                  </p:childTnLst>
                                </p:cTn>
                              </p:par>
                            </p:childTnLst>
                          </p:cTn>
                        </p:par>
                      </p:childTnLst>
                    </p:cTn>
                  </p:par>
                  <p:par>
                    <p:cTn id="746" fill="hold">
                      <p:stCondLst>
                        <p:cond delay="indefinite"/>
                      </p:stCondLst>
                      <p:childTnLst>
                        <p:par>
                          <p:cTn id="747" fill="hold">
                            <p:stCondLst>
                              <p:cond delay="0"/>
                            </p:stCondLst>
                            <p:childTnLst>
                              <p:par>
                                <p:cTn id="748" presetID="22" presetClass="entr" presetSubtype="1" fill="hold" grpId="0" nodeType="clickEffect">
                                  <p:stCondLst>
                                    <p:cond delay="0"/>
                                  </p:stCondLst>
                                  <p:childTnLst>
                                    <p:set>
                                      <p:cBhvr>
                                        <p:cTn id="749" dur="1" fill="hold">
                                          <p:stCondLst>
                                            <p:cond delay="0"/>
                                          </p:stCondLst>
                                        </p:cTn>
                                        <p:tgtEl>
                                          <p:spTgt spid="63">
                                            <p:txEl>
                                              <p:pRg st="4" end="4"/>
                                            </p:txEl>
                                          </p:spTgt>
                                        </p:tgtEl>
                                        <p:attrNameLst>
                                          <p:attrName>style.visibility</p:attrName>
                                        </p:attrNameLst>
                                      </p:cBhvr>
                                      <p:to>
                                        <p:strVal val="visible"/>
                                      </p:to>
                                    </p:set>
                                    <p:animEffect transition="in" filter="wipe(up)">
                                      <p:cBhvr>
                                        <p:cTn id="750" dur="3000"/>
                                        <p:tgtEl>
                                          <p:spTgt spid="63">
                                            <p:txEl>
                                              <p:pRg st="4" end="4"/>
                                            </p:txEl>
                                          </p:spTgt>
                                        </p:tgtEl>
                                      </p:cBhvr>
                                    </p:animEffect>
                                  </p:childTnLst>
                                </p:cTn>
                              </p:par>
                            </p:childTnLst>
                          </p:cTn>
                        </p:par>
                      </p:childTnLst>
                    </p:cTn>
                  </p:par>
                  <p:par>
                    <p:cTn id="751" fill="hold">
                      <p:stCondLst>
                        <p:cond delay="indefinite"/>
                      </p:stCondLst>
                      <p:childTnLst>
                        <p:par>
                          <p:cTn id="752" fill="hold">
                            <p:stCondLst>
                              <p:cond delay="0"/>
                            </p:stCondLst>
                            <p:childTnLst>
                              <p:par>
                                <p:cTn id="753" presetID="22" presetClass="entr" presetSubtype="1" fill="hold" grpId="0" nodeType="clickEffect">
                                  <p:stCondLst>
                                    <p:cond delay="0"/>
                                  </p:stCondLst>
                                  <p:childTnLst>
                                    <p:set>
                                      <p:cBhvr>
                                        <p:cTn id="754" dur="1" fill="hold">
                                          <p:stCondLst>
                                            <p:cond delay="0"/>
                                          </p:stCondLst>
                                        </p:cTn>
                                        <p:tgtEl>
                                          <p:spTgt spid="63">
                                            <p:txEl>
                                              <p:pRg st="5" end="5"/>
                                            </p:txEl>
                                          </p:spTgt>
                                        </p:tgtEl>
                                        <p:attrNameLst>
                                          <p:attrName>style.visibility</p:attrName>
                                        </p:attrNameLst>
                                      </p:cBhvr>
                                      <p:to>
                                        <p:strVal val="visible"/>
                                      </p:to>
                                    </p:set>
                                    <p:animEffect transition="in" filter="wipe(up)">
                                      <p:cBhvr>
                                        <p:cTn id="755" dur="3000"/>
                                        <p:tgtEl>
                                          <p:spTgt spid="63">
                                            <p:txEl>
                                              <p:pRg st="5" end="5"/>
                                            </p:txEl>
                                          </p:spTgt>
                                        </p:tgtEl>
                                      </p:cBhvr>
                                    </p:animEffect>
                                  </p:childTnLst>
                                </p:cTn>
                              </p:par>
                            </p:childTnLst>
                          </p:cTn>
                        </p:par>
                      </p:childTnLst>
                    </p:cTn>
                  </p:par>
                  <p:par>
                    <p:cTn id="756" fill="hold">
                      <p:stCondLst>
                        <p:cond delay="indefinite"/>
                      </p:stCondLst>
                      <p:childTnLst>
                        <p:par>
                          <p:cTn id="757" fill="hold">
                            <p:stCondLst>
                              <p:cond delay="0"/>
                            </p:stCondLst>
                            <p:childTnLst>
                              <p:par>
                                <p:cTn id="758" presetID="42" presetClass="exit" presetSubtype="0" fill="hold" grpId="1" nodeType="clickEffect">
                                  <p:stCondLst>
                                    <p:cond delay="0"/>
                                  </p:stCondLst>
                                  <p:childTnLst>
                                    <p:animEffect transition="out" filter="fade">
                                      <p:cBhvr>
                                        <p:cTn id="759" dur="1000"/>
                                        <p:tgtEl>
                                          <p:spTgt spid="63">
                                            <p:txEl>
                                              <p:pRg st="0" end="0"/>
                                            </p:txEl>
                                          </p:spTgt>
                                        </p:tgtEl>
                                      </p:cBhvr>
                                    </p:animEffect>
                                    <p:anim calcmode="lin" valueType="num">
                                      <p:cBhvr>
                                        <p:cTn id="760" dur="1000"/>
                                        <p:tgtEl>
                                          <p:spTgt spid="63">
                                            <p:txEl>
                                              <p:pRg st="0" end="0"/>
                                            </p:txEl>
                                          </p:spTgt>
                                        </p:tgtEl>
                                        <p:attrNameLst>
                                          <p:attrName>ppt_x</p:attrName>
                                        </p:attrNameLst>
                                      </p:cBhvr>
                                      <p:tavLst>
                                        <p:tav tm="0">
                                          <p:val>
                                            <p:strVal val="ppt_x"/>
                                          </p:val>
                                        </p:tav>
                                        <p:tav tm="100000">
                                          <p:val>
                                            <p:strVal val="ppt_x"/>
                                          </p:val>
                                        </p:tav>
                                      </p:tavLst>
                                    </p:anim>
                                    <p:anim calcmode="lin" valueType="num">
                                      <p:cBhvr>
                                        <p:cTn id="761" dur="1000"/>
                                        <p:tgtEl>
                                          <p:spTgt spid="63">
                                            <p:txEl>
                                              <p:pRg st="0" end="0"/>
                                            </p:txEl>
                                          </p:spTgt>
                                        </p:tgtEl>
                                        <p:attrNameLst>
                                          <p:attrName>ppt_y</p:attrName>
                                        </p:attrNameLst>
                                      </p:cBhvr>
                                      <p:tavLst>
                                        <p:tav tm="0">
                                          <p:val>
                                            <p:strVal val="ppt_y"/>
                                          </p:val>
                                        </p:tav>
                                        <p:tav tm="100000">
                                          <p:val>
                                            <p:strVal val="ppt_y+.1"/>
                                          </p:val>
                                        </p:tav>
                                      </p:tavLst>
                                    </p:anim>
                                    <p:set>
                                      <p:cBhvr>
                                        <p:cTn id="762" dur="1" fill="hold">
                                          <p:stCondLst>
                                            <p:cond delay="999"/>
                                          </p:stCondLst>
                                        </p:cTn>
                                        <p:tgtEl>
                                          <p:spTgt spid="63">
                                            <p:txEl>
                                              <p:pRg st="0" end="0"/>
                                            </p:txEl>
                                          </p:spTgt>
                                        </p:tgtEl>
                                        <p:attrNameLst>
                                          <p:attrName>style.visibility</p:attrName>
                                        </p:attrNameLst>
                                      </p:cBhvr>
                                      <p:to>
                                        <p:strVal val="hidden"/>
                                      </p:to>
                                    </p:set>
                                  </p:childTnLst>
                                </p:cTn>
                              </p:par>
                            </p:childTnLst>
                          </p:cTn>
                        </p:par>
                      </p:childTnLst>
                    </p:cTn>
                  </p:par>
                  <p:par>
                    <p:cTn id="763" fill="hold">
                      <p:stCondLst>
                        <p:cond delay="indefinite"/>
                      </p:stCondLst>
                      <p:childTnLst>
                        <p:par>
                          <p:cTn id="764" fill="hold">
                            <p:stCondLst>
                              <p:cond delay="0"/>
                            </p:stCondLst>
                            <p:childTnLst>
                              <p:par>
                                <p:cTn id="765" presetID="42" presetClass="exit" presetSubtype="0" fill="hold" grpId="1" nodeType="clickEffect">
                                  <p:stCondLst>
                                    <p:cond delay="0"/>
                                  </p:stCondLst>
                                  <p:childTnLst>
                                    <p:animEffect transition="out" filter="fade">
                                      <p:cBhvr>
                                        <p:cTn id="766" dur="1000"/>
                                        <p:tgtEl>
                                          <p:spTgt spid="63">
                                            <p:txEl>
                                              <p:pRg st="1" end="1"/>
                                            </p:txEl>
                                          </p:spTgt>
                                        </p:tgtEl>
                                      </p:cBhvr>
                                    </p:animEffect>
                                    <p:anim calcmode="lin" valueType="num">
                                      <p:cBhvr>
                                        <p:cTn id="767" dur="1000"/>
                                        <p:tgtEl>
                                          <p:spTgt spid="63">
                                            <p:txEl>
                                              <p:pRg st="1" end="1"/>
                                            </p:txEl>
                                          </p:spTgt>
                                        </p:tgtEl>
                                        <p:attrNameLst>
                                          <p:attrName>ppt_x</p:attrName>
                                        </p:attrNameLst>
                                      </p:cBhvr>
                                      <p:tavLst>
                                        <p:tav tm="0">
                                          <p:val>
                                            <p:strVal val="ppt_x"/>
                                          </p:val>
                                        </p:tav>
                                        <p:tav tm="100000">
                                          <p:val>
                                            <p:strVal val="ppt_x"/>
                                          </p:val>
                                        </p:tav>
                                      </p:tavLst>
                                    </p:anim>
                                    <p:anim calcmode="lin" valueType="num">
                                      <p:cBhvr>
                                        <p:cTn id="768" dur="1000"/>
                                        <p:tgtEl>
                                          <p:spTgt spid="63">
                                            <p:txEl>
                                              <p:pRg st="1" end="1"/>
                                            </p:txEl>
                                          </p:spTgt>
                                        </p:tgtEl>
                                        <p:attrNameLst>
                                          <p:attrName>ppt_y</p:attrName>
                                        </p:attrNameLst>
                                      </p:cBhvr>
                                      <p:tavLst>
                                        <p:tav tm="0">
                                          <p:val>
                                            <p:strVal val="ppt_y"/>
                                          </p:val>
                                        </p:tav>
                                        <p:tav tm="100000">
                                          <p:val>
                                            <p:strVal val="ppt_y+.1"/>
                                          </p:val>
                                        </p:tav>
                                      </p:tavLst>
                                    </p:anim>
                                    <p:set>
                                      <p:cBhvr>
                                        <p:cTn id="769" dur="1" fill="hold">
                                          <p:stCondLst>
                                            <p:cond delay="999"/>
                                          </p:stCondLst>
                                        </p:cTn>
                                        <p:tgtEl>
                                          <p:spTgt spid="63">
                                            <p:txEl>
                                              <p:pRg st="1" end="1"/>
                                            </p:txEl>
                                          </p:spTgt>
                                        </p:tgtEl>
                                        <p:attrNameLst>
                                          <p:attrName>style.visibility</p:attrName>
                                        </p:attrNameLst>
                                      </p:cBhvr>
                                      <p:to>
                                        <p:strVal val="hidden"/>
                                      </p:to>
                                    </p:set>
                                  </p:childTnLst>
                                </p:cTn>
                              </p:par>
                            </p:childTnLst>
                          </p:cTn>
                        </p:par>
                      </p:childTnLst>
                    </p:cTn>
                  </p:par>
                  <p:par>
                    <p:cTn id="770" fill="hold">
                      <p:stCondLst>
                        <p:cond delay="indefinite"/>
                      </p:stCondLst>
                      <p:childTnLst>
                        <p:par>
                          <p:cTn id="771" fill="hold">
                            <p:stCondLst>
                              <p:cond delay="0"/>
                            </p:stCondLst>
                            <p:childTnLst>
                              <p:par>
                                <p:cTn id="772" presetID="42" presetClass="exit" presetSubtype="0" fill="hold" grpId="1" nodeType="clickEffect">
                                  <p:stCondLst>
                                    <p:cond delay="0"/>
                                  </p:stCondLst>
                                  <p:childTnLst>
                                    <p:animEffect transition="out" filter="fade">
                                      <p:cBhvr>
                                        <p:cTn id="773" dur="1000"/>
                                        <p:tgtEl>
                                          <p:spTgt spid="63">
                                            <p:txEl>
                                              <p:pRg st="2" end="2"/>
                                            </p:txEl>
                                          </p:spTgt>
                                        </p:tgtEl>
                                      </p:cBhvr>
                                    </p:animEffect>
                                    <p:anim calcmode="lin" valueType="num">
                                      <p:cBhvr>
                                        <p:cTn id="774" dur="1000"/>
                                        <p:tgtEl>
                                          <p:spTgt spid="63">
                                            <p:txEl>
                                              <p:pRg st="2" end="2"/>
                                            </p:txEl>
                                          </p:spTgt>
                                        </p:tgtEl>
                                        <p:attrNameLst>
                                          <p:attrName>ppt_x</p:attrName>
                                        </p:attrNameLst>
                                      </p:cBhvr>
                                      <p:tavLst>
                                        <p:tav tm="0">
                                          <p:val>
                                            <p:strVal val="ppt_x"/>
                                          </p:val>
                                        </p:tav>
                                        <p:tav tm="100000">
                                          <p:val>
                                            <p:strVal val="ppt_x"/>
                                          </p:val>
                                        </p:tav>
                                      </p:tavLst>
                                    </p:anim>
                                    <p:anim calcmode="lin" valueType="num">
                                      <p:cBhvr>
                                        <p:cTn id="775" dur="1000"/>
                                        <p:tgtEl>
                                          <p:spTgt spid="63">
                                            <p:txEl>
                                              <p:pRg st="2" end="2"/>
                                            </p:txEl>
                                          </p:spTgt>
                                        </p:tgtEl>
                                        <p:attrNameLst>
                                          <p:attrName>ppt_y</p:attrName>
                                        </p:attrNameLst>
                                      </p:cBhvr>
                                      <p:tavLst>
                                        <p:tav tm="0">
                                          <p:val>
                                            <p:strVal val="ppt_y"/>
                                          </p:val>
                                        </p:tav>
                                        <p:tav tm="100000">
                                          <p:val>
                                            <p:strVal val="ppt_y+.1"/>
                                          </p:val>
                                        </p:tav>
                                      </p:tavLst>
                                    </p:anim>
                                    <p:set>
                                      <p:cBhvr>
                                        <p:cTn id="776" dur="1" fill="hold">
                                          <p:stCondLst>
                                            <p:cond delay="999"/>
                                          </p:stCondLst>
                                        </p:cTn>
                                        <p:tgtEl>
                                          <p:spTgt spid="63">
                                            <p:txEl>
                                              <p:pRg st="2" end="2"/>
                                            </p:txEl>
                                          </p:spTgt>
                                        </p:tgtEl>
                                        <p:attrNameLst>
                                          <p:attrName>style.visibility</p:attrName>
                                        </p:attrNameLst>
                                      </p:cBhvr>
                                      <p:to>
                                        <p:strVal val="hidden"/>
                                      </p:to>
                                    </p:set>
                                  </p:childTnLst>
                                </p:cTn>
                              </p:par>
                            </p:childTnLst>
                          </p:cTn>
                        </p:par>
                      </p:childTnLst>
                    </p:cTn>
                  </p:par>
                  <p:par>
                    <p:cTn id="777" fill="hold">
                      <p:stCondLst>
                        <p:cond delay="indefinite"/>
                      </p:stCondLst>
                      <p:childTnLst>
                        <p:par>
                          <p:cTn id="778" fill="hold">
                            <p:stCondLst>
                              <p:cond delay="0"/>
                            </p:stCondLst>
                            <p:childTnLst>
                              <p:par>
                                <p:cTn id="779" presetID="42" presetClass="exit" presetSubtype="0" fill="hold" grpId="1" nodeType="clickEffect">
                                  <p:stCondLst>
                                    <p:cond delay="0"/>
                                  </p:stCondLst>
                                  <p:childTnLst>
                                    <p:animEffect transition="out" filter="fade">
                                      <p:cBhvr>
                                        <p:cTn id="780" dur="1000"/>
                                        <p:tgtEl>
                                          <p:spTgt spid="63">
                                            <p:txEl>
                                              <p:pRg st="3" end="3"/>
                                            </p:txEl>
                                          </p:spTgt>
                                        </p:tgtEl>
                                      </p:cBhvr>
                                    </p:animEffect>
                                    <p:anim calcmode="lin" valueType="num">
                                      <p:cBhvr>
                                        <p:cTn id="781" dur="1000"/>
                                        <p:tgtEl>
                                          <p:spTgt spid="63">
                                            <p:txEl>
                                              <p:pRg st="3" end="3"/>
                                            </p:txEl>
                                          </p:spTgt>
                                        </p:tgtEl>
                                        <p:attrNameLst>
                                          <p:attrName>ppt_x</p:attrName>
                                        </p:attrNameLst>
                                      </p:cBhvr>
                                      <p:tavLst>
                                        <p:tav tm="0">
                                          <p:val>
                                            <p:strVal val="ppt_x"/>
                                          </p:val>
                                        </p:tav>
                                        <p:tav tm="100000">
                                          <p:val>
                                            <p:strVal val="ppt_x"/>
                                          </p:val>
                                        </p:tav>
                                      </p:tavLst>
                                    </p:anim>
                                    <p:anim calcmode="lin" valueType="num">
                                      <p:cBhvr>
                                        <p:cTn id="782" dur="1000"/>
                                        <p:tgtEl>
                                          <p:spTgt spid="63">
                                            <p:txEl>
                                              <p:pRg st="3" end="3"/>
                                            </p:txEl>
                                          </p:spTgt>
                                        </p:tgtEl>
                                        <p:attrNameLst>
                                          <p:attrName>ppt_y</p:attrName>
                                        </p:attrNameLst>
                                      </p:cBhvr>
                                      <p:tavLst>
                                        <p:tav tm="0">
                                          <p:val>
                                            <p:strVal val="ppt_y"/>
                                          </p:val>
                                        </p:tav>
                                        <p:tav tm="100000">
                                          <p:val>
                                            <p:strVal val="ppt_y+.1"/>
                                          </p:val>
                                        </p:tav>
                                      </p:tavLst>
                                    </p:anim>
                                    <p:set>
                                      <p:cBhvr>
                                        <p:cTn id="783" dur="1" fill="hold">
                                          <p:stCondLst>
                                            <p:cond delay="999"/>
                                          </p:stCondLst>
                                        </p:cTn>
                                        <p:tgtEl>
                                          <p:spTgt spid="63">
                                            <p:txEl>
                                              <p:pRg st="3" end="3"/>
                                            </p:txEl>
                                          </p:spTgt>
                                        </p:tgtEl>
                                        <p:attrNameLst>
                                          <p:attrName>style.visibility</p:attrName>
                                        </p:attrNameLst>
                                      </p:cBhvr>
                                      <p:to>
                                        <p:strVal val="hidden"/>
                                      </p:to>
                                    </p:set>
                                  </p:childTnLst>
                                </p:cTn>
                              </p:par>
                              <p:par>
                                <p:cTn id="784" presetID="42" presetClass="exit" presetSubtype="0" fill="hold" grpId="1" nodeType="withEffect">
                                  <p:stCondLst>
                                    <p:cond delay="0"/>
                                  </p:stCondLst>
                                  <p:childTnLst>
                                    <p:animEffect transition="out" filter="fade">
                                      <p:cBhvr>
                                        <p:cTn id="785" dur="1000"/>
                                        <p:tgtEl>
                                          <p:spTgt spid="63">
                                            <p:txEl>
                                              <p:pRg st="4" end="4"/>
                                            </p:txEl>
                                          </p:spTgt>
                                        </p:tgtEl>
                                      </p:cBhvr>
                                    </p:animEffect>
                                    <p:anim calcmode="lin" valueType="num">
                                      <p:cBhvr>
                                        <p:cTn id="786" dur="1000"/>
                                        <p:tgtEl>
                                          <p:spTgt spid="63">
                                            <p:txEl>
                                              <p:pRg st="4" end="4"/>
                                            </p:txEl>
                                          </p:spTgt>
                                        </p:tgtEl>
                                        <p:attrNameLst>
                                          <p:attrName>ppt_x</p:attrName>
                                        </p:attrNameLst>
                                      </p:cBhvr>
                                      <p:tavLst>
                                        <p:tav tm="0">
                                          <p:val>
                                            <p:strVal val="ppt_x"/>
                                          </p:val>
                                        </p:tav>
                                        <p:tav tm="100000">
                                          <p:val>
                                            <p:strVal val="ppt_x"/>
                                          </p:val>
                                        </p:tav>
                                      </p:tavLst>
                                    </p:anim>
                                    <p:anim calcmode="lin" valueType="num">
                                      <p:cBhvr>
                                        <p:cTn id="787" dur="1000"/>
                                        <p:tgtEl>
                                          <p:spTgt spid="63">
                                            <p:txEl>
                                              <p:pRg st="4" end="4"/>
                                            </p:txEl>
                                          </p:spTgt>
                                        </p:tgtEl>
                                        <p:attrNameLst>
                                          <p:attrName>ppt_y</p:attrName>
                                        </p:attrNameLst>
                                      </p:cBhvr>
                                      <p:tavLst>
                                        <p:tav tm="0">
                                          <p:val>
                                            <p:strVal val="ppt_y"/>
                                          </p:val>
                                        </p:tav>
                                        <p:tav tm="100000">
                                          <p:val>
                                            <p:strVal val="ppt_y+.1"/>
                                          </p:val>
                                        </p:tav>
                                      </p:tavLst>
                                    </p:anim>
                                    <p:set>
                                      <p:cBhvr>
                                        <p:cTn id="788" dur="1" fill="hold">
                                          <p:stCondLst>
                                            <p:cond delay="999"/>
                                          </p:stCondLst>
                                        </p:cTn>
                                        <p:tgtEl>
                                          <p:spTgt spid="63">
                                            <p:txEl>
                                              <p:pRg st="4" end="4"/>
                                            </p:txEl>
                                          </p:spTgt>
                                        </p:tgtEl>
                                        <p:attrNameLst>
                                          <p:attrName>style.visibility</p:attrName>
                                        </p:attrNameLst>
                                      </p:cBhvr>
                                      <p:to>
                                        <p:strVal val="hidden"/>
                                      </p:to>
                                    </p:set>
                                  </p:childTnLst>
                                </p:cTn>
                              </p:par>
                              <p:par>
                                <p:cTn id="789" presetID="42" presetClass="exit" presetSubtype="0" fill="hold" grpId="1" nodeType="withEffect">
                                  <p:stCondLst>
                                    <p:cond delay="0"/>
                                  </p:stCondLst>
                                  <p:childTnLst>
                                    <p:animEffect transition="out" filter="fade">
                                      <p:cBhvr>
                                        <p:cTn id="790" dur="1000"/>
                                        <p:tgtEl>
                                          <p:spTgt spid="63">
                                            <p:txEl>
                                              <p:pRg st="5" end="5"/>
                                            </p:txEl>
                                          </p:spTgt>
                                        </p:tgtEl>
                                      </p:cBhvr>
                                    </p:animEffect>
                                    <p:anim calcmode="lin" valueType="num">
                                      <p:cBhvr>
                                        <p:cTn id="791" dur="1000"/>
                                        <p:tgtEl>
                                          <p:spTgt spid="63">
                                            <p:txEl>
                                              <p:pRg st="5" end="5"/>
                                            </p:txEl>
                                          </p:spTgt>
                                        </p:tgtEl>
                                        <p:attrNameLst>
                                          <p:attrName>ppt_x</p:attrName>
                                        </p:attrNameLst>
                                      </p:cBhvr>
                                      <p:tavLst>
                                        <p:tav tm="0">
                                          <p:val>
                                            <p:strVal val="ppt_x"/>
                                          </p:val>
                                        </p:tav>
                                        <p:tav tm="100000">
                                          <p:val>
                                            <p:strVal val="ppt_x"/>
                                          </p:val>
                                        </p:tav>
                                      </p:tavLst>
                                    </p:anim>
                                    <p:anim calcmode="lin" valueType="num">
                                      <p:cBhvr>
                                        <p:cTn id="792" dur="1000"/>
                                        <p:tgtEl>
                                          <p:spTgt spid="63">
                                            <p:txEl>
                                              <p:pRg st="5" end="5"/>
                                            </p:txEl>
                                          </p:spTgt>
                                        </p:tgtEl>
                                        <p:attrNameLst>
                                          <p:attrName>ppt_y</p:attrName>
                                        </p:attrNameLst>
                                      </p:cBhvr>
                                      <p:tavLst>
                                        <p:tav tm="0">
                                          <p:val>
                                            <p:strVal val="ppt_y"/>
                                          </p:val>
                                        </p:tav>
                                        <p:tav tm="100000">
                                          <p:val>
                                            <p:strVal val="ppt_y+.1"/>
                                          </p:val>
                                        </p:tav>
                                      </p:tavLst>
                                    </p:anim>
                                    <p:set>
                                      <p:cBhvr>
                                        <p:cTn id="793" dur="1" fill="hold">
                                          <p:stCondLst>
                                            <p:cond delay="999"/>
                                          </p:stCondLst>
                                        </p:cTn>
                                        <p:tgtEl>
                                          <p:spTgt spid="63">
                                            <p:txEl>
                                              <p:pRg st="5" end="5"/>
                                            </p:txEl>
                                          </p:spTgt>
                                        </p:tgtEl>
                                        <p:attrNameLst>
                                          <p:attrName>style.visibility</p:attrName>
                                        </p:attrNameLst>
                                      </p:cBhvr>
                                      <p:to>
                                        <p:strVal val="hidden"/>
                                      </p:to>
                                    </p:set>
                                  </p:childTnLst>
                                </p:cTn>
                              </p:par>
                            </p:childTnLst>
                          </p:cTn>
                        </p:par>
                      </p:childTnLst>
                    </p:cTn>
                  </p:par>
                  <p:par>
                    <p:cTn id="794" fill="hold">
                      <p:stCondLst>
                        <p:cond delay="indefinite"/>
                      </p:stCondLst>
                      <p:childTnLst>
                        <p:par>
                          <p:cTn id="795" fill="hold">
                            <p:stCondLst>
                              <p:cond delay="0"/>
                            </p:stCondLst>
                            <p:childTnLst>
                              <p:par>
                                <p:cTn id="796" presetID="22" presetClass="entr" presetSubtype="1" fill="hold" grpId="0" nodeType="clickEffect">
                                  <p:stCondLst>
                                    <p:cond delay="0"/>
                                  </p:stCondLst>
                                  <p:childTnLst>
                                    <p:set>
                                      <p:cBhvr>
                                        <p:cTn id="797" dur="1" fill="hold">
                                          <p:stCondLst>
                                            <p:cond delay="0"/>
                                          </p:stCondLst>
                                        </p:cTn>
                                        <p:tgtEl>
                                          <p:spTgt spid="64">
                                            <p:bg/>
                                          </p:spTgt>
                                        </p:tgtEl>
                                        <p:attrNameLst>
                                          <p:attrName>style.visibility</p:attrName>
                                        </p:attrNameLst>
                                      </p:cBhvr>
                                      <p:to>
                                        <p:strVal val="visible"/>
                                      </p:to>
                                    </p:set>
                                    <p:animEffect transition="in" filter="wipe(up)">
                                      <p:cBhvr>
                                        <p:cTn id="798" dur="3000"/>
                                        <p:tgtEl>
                                          <p:spTgt spid="64">
                                            <p:bg/>
                                          </p:spTgt>
                                        </p:tgtEl>
                                      </p:cBhvr>
                                    </p:animEffect>
                                  </p:childTnLst>
                                </p:cTn>
                              </p:par>
                            </p:childTnLst>
                          </p:cTn>
                        </p:par>
                      </p:childTnLst>
                    </p:cTn>
                  </p:par>
                  <p:par>
                    <p:cTn id="799" fill="hold">
                      <p:stCondLst>
                        <p:cond delay="indefinite"/>
                      </p:stCondLst>
                      <p:childTnLst>
                        <p:par>
                          <p:cTn id="800" fill="hold">
                            <p:stCondLst>
                              <p:cond delay="0"/>
                            </p:stCondLst>
                            <p:childTnLst>
                              <p:par>
                                <p:cTn id="801" presetID="22" presetClass="entr" presetSubtype="1" fill="hold" grpId="0" nodeType="clickEffect">
                                  <p:stCondLst>
                                    <p:cond delay="0"/>
                                  </p:stCondLst>
                                  <p:childTnLst>
                                    <p:set>
                                      <p:cBhvr>
                                        <p:cTn id="802" dur="1" fill="hold">
                                          <p:stCondLst>
                                            <p:cond delay="0"/>
                                          </p:stCondLst>
                                        </p:cTn>
                                        <p:tgtEl>
                                          <p:spTgt spid="64">
                                            <p:txEl>
                                              <p:pRg st="0" end="0"/>
                                            </p:txEl>
                                          </p:spTgt>
                                        </p:tgtEl>
                                        <p:attrNameLst>
                                          <p:attrName>style.visibility</p:attrName>
                                        </p:attrNameLst>
                                      </p:cBhvr>
                                      <p:to>
                                        <p:strVal val="visible"/>
                                      </p:to>
                                    </p:set>
                                    <p:animEffect transition="in" filter="wipe(up)">
                                      <p:cBhvr>
                                        <p:cTn id="803" dur="3000"/>
                                        <p:tgtEl>
                                          <p:spTgt spid="64">
                                            <p:txEl>
                                              <p:pRg st="0" end="0"/>
                                            </p:txEl>
                                          </p:spTgt>
                                        </p:tgtEl>
                                      </p:cBhvr>
                                    </p:animEffect>
                                  </p:childTnLst>
                                </p:cTn>
                              </p:par>
                            </p:childTnLst>
                          </p:cTn>
                        </p:par>
                      </p:childTnLst>
                    </p:cTn>
                  </p:par>
                  <p:par>
                    <p:cTn id="804" fill="hold">
                      <p:stCondLst>
                        <p:cond delay="indefinite"/>
                      </p:stCondLst>
                      <p:childTnLst>
                        <p:par>
                          <p:cTn id="805" fill="hold">
                            <p:stCondLst>
                              <p:cond delay="0"/>
                            </p:stCondLst>
                            <p:childTnLst>
                              <p:par>
                                <p:cTn id="806" presetID="22" presetClass="entr" presetSubtype="1" fill="hold" grpId="0" nodeType="clickEffect">
                                  <p:stCondLst>
                                    <p:cond delay="0"/>
                                  </p:stCondLst>
                                  <p:childTnLst>
                                    <p:set>
                                      <p:cBhvr>
                                        <p:cTn id="807" dur="1" fill="hold">
                                          <p:stCondLst>
                                            <p:cond delay="0"/>
                                          </p:stCondLst>
                                        </p:cTn>
                                        <p:tgtEl>
                                          <p:spTgt spid="64">
                                            <p:txEl>
                                              <p:pRg st="1" end="1"/>
                                            </p:txEl>
                                          </p:spTgt>
                                        </p:tgtEl>
                                        <p:attrNameLst>
                                          <p:attrName>style.visibility</p:attrName>
                                        </p:attrNameLst>
                                      </p:cBhvr>
                                      <p:to>
                                        <p:strVal val="visible"/>
                                      </p:to>
                                    </p:set>
                                    <p:animEffect transition="in" filter="wipe(up)">
                                      <p:cBhvr>
                                        <p:cTn id="808" dur="3000"/>
                                        <p:tgtEl>
                                          <p:spTgt spid="64">
                                            <p:txEl>
                                              <p:pRg st="1" end="1"/>
                                            </p:txEl>
                                          </p:spTgt>
                                        </p:tgtEl>
                                      </p:cBhvr>
                                    </p:animEffect>
                                  </p:childTnLst>
                                </p:cTn>
                              </p:par>
                            </p:childTnLst>
                          </p:cTn>
                        </p:par>
                      </p:childTnLst>
                    </p:cTn>
                  </p:par>
                  <p:par>
                    <p:cTn id="809" fill="hold">
                      <p:stCondLst>
                        <p:cond delay="indefinite"/>
                      </p:stCondLst>
                      <p:childTnLst>
                        <p:par>
                          <p:cTn id="810" fill="hold">
                            <p:stCondLst>
                              <p:cond delay="0"/>
                            </p:stCondLst>
                            <p:childTnLst>
                              <p:par>
                                <p:cTn id="811" presetID="42" presetClass="exit" presetSubtype="0" fill="hold" grpId="1" nodeType="clickEffect">
                                  <p:stCondLst>
                                    <p:cond delay="0"/>
                                  </p:stCondLst>
                                  <p:childTnLst>
                                    <p:animEffect transition="out" filter="fade">
                                      <p:cBhvr>
                                        <p:cTn id="812" dur="1000"/>
                                        <p:tgtEl>
                                          <p:spTgt spid="64">
                                            <p:txEl>
                                              <p:pRg st="0" end="0"/>
                                            </p:txEl>
                                          </p:spTgt>
                                        </p:tgtEl>
                                      </p:cBhvr>
                                    </p:animEffect>
                                    <p:anim calcmode="lin" valueType="num">
                                      <p:cBhvr>
                                        <p:cTn id="813" dur="1000"/>
                                        <p:tgtEl>
                                          <p:spTgt spid="64">
                                            <p:txEl>
                                              <p:pRg st="0" end="0"/>
                                            </p:txEl>
                                          </p:spTgt>
                                        </p:tgtEl>
                                        <p:attrNameLst>
                                          <p:attrName>ppt_x</p:attrName>
                                        </p:attrNameLst>
                                      </p:cBhvr>
                                      <p:tavLst>
                                        <p:tav tm="0">
                                          <p:val>
                                            <p:strVal val="ppt_x"/>
                                          </p:val>
                                        </p:tav>
                                        <p:tav tm="100000">
                                          <p:val>
                                            <p:strVal val="ppt_x"/>
                                          </p:val>
                                        </p:tav>
                                      </p:tavLst>
                                    </p:anim>
                                    <p:anim calcmode="lin" valueType="num">
                                      <p:cBhvr>
                                        <p:cTn id="814" dur="1000"/>
                                        <p:tgtEl>
                                          <p:spTgt spid="64">
                                            <p:txEl>
                                              <p:pRg st="0" end="0"/>
                                            </p:txEl>
                                          </p:spTgt>
                                        </p:tgtEl>
                                        <p:attrNameLst>
                                          <p:attrName>ppt_y</p:attrName>
                                        </p:attrNameLst>
                                      </p:cBhvr>
                                      <p:tavLst>
                                        <p:tav tm="0">
                                          <p:val>
                                            <p:strVal val="ppt_y"/>
                                          </p:val>
                                        </p:tav>
                                        <p:tav tm="100000">
                                          <p:val>
                                            <p:strVal val="ppt_y+.1"/>
                                          </p:val>
                                        </p:tav>
                                      </p:tavLst>
                                    </p:anim>
                                    <p:set>
                                      <p:cBhvr>
                                        <p:cTn id="815" dur="1" fill="hold">
                                          <p:stCondLst>
                                            <p:cond delay="999"/>
                                          </p:stCondLst>
                                        </p:cTn>
                                        <p:tgtEl>
                                          <p:spTgt spid="64">
                                            <p:txEl>
                                              <p:pRg st="0" end="0"/>
                                            </p:txEl>
                                          </p:spTgt>
                                        </p:tgtEl>
                                        <p:attrNameLst>
                                          <p:attrName>style.visibility</p:attrName>
                                        </p:attrNameLst>
                                      </p:cBhvr>
                                      <p:to>
                                        <p:strVal val="hidden"/>
                                      </p:to>
                                    </p:set>
                                  </p:childTnLst>
                                </p:cTn>
                              </p:par>
                            </p:childTnLst>
                          </p:cTn>
                        </p:par>
                      </p:childTnLst>
                    </p:cTn>
                  </p:par>
                  <p:par>
                    <p:cTn id="816" fill="hold">
                      <p:stCondLst>
                        <p:cond delay="indefinite"/>
                      </p:stCondLst>
                      <p:childTnLst>
                        <p:par>
                          <p:cTn id="817" fill="hold">
                            <p:stCondLst>
                              <p:cond delay="0"/>
                            </p:stCondLst>
                            <p:childTnLst>
                              <p:par>
                                <p:cTn id="818" presetID="42" presetClass="exit" presetSubtype="0" fill="hold" grpId="1" nodeType="clickEffect">
                                  <p:stCondLst>
                                    <p:cond delay="0"/>
                                  </p:stCondLst>
                                  <p:childTnLst>
                                    <p:animEffect transition="out" filter="fade">
                                      <p:cBhvr>
                                        <p:cTn id="819" dur="1000"/>
                                        <p:tgtEl>
                                          <p:spTgt spid="64">
                                            <p:txEl>
                                              <p:pRg st="1" end="1"/>
                                            </p:txEl>
                                          </p:spTgt>
                                        </p:tgtEl>
                                      </p:cBhvr>
                                    </p:animEffect>
                                    <p:anim calcmode="lin" valueType="num">
                                      <p:cBhvr>
                                        <p:cTn id="820" dur="1000"/>
                                        <p:tgtEl>
                                          <p:spTgt spid="64">
                                            <p:txEl>
                                              <p:pRg st="1" end="1"/>
                                            </p:txEl>
                                          </p:spTgt>
                                        </p:tgtEl>
                                        <p:attrNameLst>
                                          <p:attrName>ppt_x</p:attrName>
                                        </p:attrNameLst>
                                      </p:cBhvr>
                                      <p:tavLst>
                                        <p:tav tm="0">
                                          <p:val>
                                            <p:strVal val="ppt_x"/>
                                          </p:val>
                                        </p:tav>
                                        <p:tav tm="100000">
                                          <p:val>
                                            <p:strVal val="ppt_x"/>
                                          </p:val>
                                        </p:tav>
                                      </p:tavLst>
                                    </p:anim>
                                    <p:anim calcmode="lin" valueType="num">
                                      <p:cBhvr>
                                        <p:cTn id="821" dur="1000"/>
                                        <p:tgtEl>
                                          <p:spTgt spid="64">
                                            <p:txEl>
                                              <p:pRg st="1" end="1"/>
                                            </p:txEl>
                                          </p:spTgt>
                                        </p:tgtEl>
                                        <p:attrNameLst>
                                          <p:attrName>ppt_y</p:attrName>
                                        </p:attrNameLst>
                                      </p:cBhvr>
                                      <p:tavLst>
                                        <p:tav tm="0">
                                          <p:val>
                                            <p:strVal val="ppt_y"/>
                                          </p:val>
                                        </p:tav>
                                        <p:tav tm="100000">
                                          <p:val>
                                            <p:strVal val="ppt_y+.1"/>
                                          </p:val>
                                        </p:tav>
                                      </p:tavLst>
                                    </p:anim>
                                    <p:set>
                                      <p:cBhvr>
                                        <p:cTn id="822" dur="1" fill="hold">
                                          <p:stCondLst>
                                            <p:cond delay="999"/>
                                          </p:stCondLst>
                                        </p:cTn>
                                        <p:tgtEl>
                                          <p:spTgt spid="64">
                                            <p:txEl>
                                              <p:pRg st="1" end="1"/>
                                            </p:txEl>
                                          </p:spTgt>
                                        </p:tgtEl>
                                        <p:attrNameLst>
                                          <p:attrName>style.visibility</p:attrName>
                                        </p:attrNameLst>
                                      </p:cBhvr>
                                      <p:to>
                                        <p:strVal val="hidden"/>
                                      </p:to>
                                    </p:set>
                                  </p:childTnLst>
                                </p:cTn>
                              </p:par>
                              <p:par>
                                <p:cTn id="823" presetID="42" presetClass="exit" presetSubtype="0" fill="hold" grpId="1" nodeType="withEffect">
                                  <p:stCondLst>
                                    <p:cond delay="0"/>
                                  </p:stCondLst>
                                  <p:childTnLst>
                                    <p:animEffect transition="out" filter="fade">
                                      <p:cBhvr>
                                        <p:cTn id="824" dur="1000"/>
                                        <p:tgtEl>
                                          <p:spTgt spid="64">
                                            <p:bg/>
                                          </p:spTgt>
                                        </p:tgtEl>
                                      </p:cBhvr>
                                    </p:animEffect>
                                    <p:anim calcmode="lin" valueType="num">
                                      <p:cBhvr>
                                        <p:cTn id="825" dur="1000"/>
                                        <p:tgtEl>
                                          <p:spTgt spid="64">
                                            <p:bg/>
                                          </p:spTgt>
                                        </p:tgtEl>
                                        <p:attrNameLst>
                                          <p:attrName>ppt_x</p:attrName>
                                        </p:attrNameLst>
                                      </p:cBhvr>
                                      <p:tavLst>
                                        <p:tav tm="0">
                                          <p:val>
                                            <p:strVal val="ppt_x"/>
                                          </p:val>
                                        </p:tav>
                                        <p:tav tm="100000">
                                          <p:val>
                                            <p:strVal val="ppt_x"/>
                                          </p:val>
                                        </p:tav>
                                      </p:tavLst>
                                    </p:anim>
                                    <p:anim calcmode="lin" valueType="num">
                                      <p:cBhvr>
                                        <p:cTn id="826" dur="1000"/>
                                        <p:tgtEl>
                                          <p:spTgt spid="64">
                                            <p:bg/>
                                          </p:spTgt>
                                        </p:tgtEl>
                                        <p:attrNameLst>
                                          <p:attrName>ppt_y</p:attrName>
                                        </p:attrNameLst>
                                      </p:cBhvr>
                                      <p:tavLst>
                                        <p:tav tm="0">
                                          <p:val>
                                            <p:strVal val="ppt_y"/>
                                          </p:val>
                                        </p:tav>
                                        <p:tav tm="100000">
                                          <p:val>
                                            <p:strVal val="ppt_y+.1"/>
                                          </p:val>
                                        </p:tav>
                                      </p:tavLst>
                                    </p:anim>
                                    <p:set>
                                      <p:cBhvr>
                                        <p:cTn id="827" dur="1" fill="hold">
                                          <p:stCondLst>
                                            <p:cond delay="999"/>
                                          </p:stCondLst>
                                        </p:cTn>
                                        <p:tgtEl>
                                          <p:spTgt spid="64">
                                            <p:bg/>
                                          </p:spTgt>
                                        </p:tgtEl>
                                        <p:attrNameLst>
                                          <p:attrName>style.visibility</p:attrName>
                                        </p:attrNameLst>
                                      </p:cBhvr>
                                      <p:to>
                                        <p:strVal val="hidden"/>
                                      </p:to>
                                    </p:set>
                                  </p:childTnLst>
                                </p:cTn>
                              </p:par>
                            </p:childTnLst>
                          </p:cTn>
                        </p:par>
                      </p:childTnLst>
                    </p:cTn>
                  </p:par>
                  <p:par>
                    <p:cTn id="828" fill="hold">
                      <p:stCondLst>
                        <p:cond delay="indefinite"/>
                      </p:stCondLst>
                      <p:childTnLst>
                        <p:par>
                          <p:cTn id="829" fill="hold">
                            <p:stCondLst>
                              <p:cond delay="0"/>
                            </p:stCondLst>
                            <p:childTnLst>
                              <p:par>
                                <p:cTn id="830" presetID="22" presetClass="entr" presetSubtype="1" fill="hold" grpId="0" nodeType="clickEffect">
                                  <p:stCondLst>
                                    <p:cond delay="0"/>
                                  </p:stCondLst>
                                  <p:childTnLst>
                                    <p:set>
                                      <p:cBhvr>
                                        <p:cTn id="831" dur="1" fill="hold">
                                          <p:stCondLst>
                                            <p:cond delay="0"/>
                                          </p:stCondLst>
                                        </p:cTn>
                                        <p:tgtEl>
                                          <p:spTgt spid="65">
                                            <p:txEl>
                                              <p:pRg st="0" end="0"/>
                                            </p:txEl>
                                          </p:spTgt>
                                        </p:tgtEl>
                                        <p:attrNameLst>
                                          <p:attrName>style.visibility</p:attrName>
                                        </p:attrNameLst>
                                      </p:cBhvr>
                                      <p:to>
                                        <p:strVal val="visible"/>
                                      </p:to>
                                    </p:set>
                                    <p:animEffect transition="in" filter="wipe(up)">
                                      <p:cBhvr>
                                        <p:cTn id="832" dur="3000"/>
                                        <p:tgtEl>
                                          <p:spTgt spid="65">
                                            <p:txEl>
                                              <p:pRg st="0" end="0"/>
                                            </p:txEl>
                                          </p:spTgt>
                                        </p:tgtEl>
                                      </p:cBhvr>
                                    </p:animEffect>
                                  </p:childTnLst>
                                </p:cTn>
                              </p:par>
                            </p:childTnLst>
                          </p:cTn>
                        </p:par>
                      </p:childTnLst>
                    </p:cTn>
                  </p:par>
                  <p:par>
                    <p:cTn id="833" fill="hold">
                      <p:stCondLst>
                        <p:cond delay="indefinite"/>
                      </p:stCondLst>
                      <p:childTnLst>
                        <p:par>
                          <p:cTn id="834" fill="hold">
                            <p:stCondLst>
                              <p:cond delay="0"/>
                            </p:stCondLst>
                            <p:childTnLst>
                              <p:par>
                                <p:cTn id="835" presetID="22" presetClass="entr" presetSubtype="1" fill="hold" grpId="0" nodeType="clickEffect">
                                  <p:stCondLst>
                                    <p:cond delay="0"/>
                                  </p:stCondLst>
                                  <p:childTnLst>
                                    <p:set>
                                      <p:cBhvr>
                                        <p:cTn id="836" dur="1" fill="hold">
                                          <p:stCondLst>
                                            <p:cond delay="0"/>
                                          </p:stCondLst>
                                        </p:cTn>
                                        <p:tgtEl>
                                          <p:spTgt spid="65">
                                            <p:txEl>
                                              <p:pRg st="1" end="1"/>
                                            </p:txEl>
                                          </p:spTgt>
                                        </p:tgtEl>
                                        <p:attrNameLst>
                                          <p:attrName>style.visibility</p:attrName>
                                        </p:attrNameLst>
                                      </p:cBhvr>
                                      <p:to>
                                        <p:strVal val="visible"/>
                                      </p:to>
                                    </p:set>
                                    <p:animEffect transition="in" filter="wipe(up)">
                                      <p:cBhvr>
                                        <p:cTn id="837" dur="3000"/>
                                        <p:tgtEl>
                                          <p:spTgt spid="65">
                                            <p:txEl>
                                              <p:pRg st="1" end="1"/>
                                            </p:txEl>
                                          </p:spTgt>
                                        </p:tgtEl>
                                      </p:cBhvr>
                                    </p:animEffect>
                                  </p:childTnLst>
                                </p:cTn>
                              </p:par>
                            </p:childTnLst>
                          </p:cTn>
                        </p:par>
                      </p:childTnLst>
                    </p:cTn>
                  </p:par>
                  <p:par>
                    <p:cTn id="838" fill="hold">
                      <p:stCondLst>
                        <p:cond delay="indefinite"/>
                      </p:stCondLst>
                      <p:childTnLst>
                        <p:par>
                          <p:cTn id="839" fill="hold">
                            <p:stCondLst>
                              <p:cond delay="0"/>
                            </p:stCondLst>
                            <p:childTnLst>
                              <p:par>
                                <p:cTn id="840" presetID="22" presetClass="entr" presetSubtype="1" fill="hold" grpId="0" nodeType="clickEffect">
                                  <p:stCondLst>
                                    <p:cond delay="0"/>
                                  </p:stCondLst>
                                  <p:childTnLst>
                                    <p:set>
                                      <p:cBhvr>
                                        <p:cTn id="841" dur="1" fill="hold">
                                          <p:stCondLst>
                                            <p:cond delay="0"/>
                                          </p:stCondLst>
                                        </p:cTn>
                                        <p:tgtEl>
                                          <p:spTgt spid="65">
                                            <p:txEl>
                                              <p:pRg st="2" end="2"/>
                                            </p:txEl>
                                          </p:spTgt>
                                        </p:tgtEl>
                                        <p:attrNameLst>
                                          <p:attrName>style.visibility</p:attrName>
                                        </p:attrNameLst>
                                      </p:cBhvr>
                                      <p:to>
                                        <p:strVal val="visible"/>
                                      </p:to>
                                    </p:set>
                                    <p:animEffect transition="in" filter="wipe(up)">
                                      <p:cBhvr>
                                        <p:cTn id="842" dur="3000"/>
                                        <p:tgtEl>
                                          <p:spTgt spid="65">
                                            <p:txEl>
                                              <p:pRg st="2" end="2"/>
                                            </p:txEl>
                                          </p:spTgt>
                                        </p:tgtEl>
                                      </p:cBhvr>
                                    </p:animEffect>
                                  </p:childTnLst>
                                </p:cTn>
                              </p:par>
                            </p:childTnLst>
                          </p:cTn>
                        </p:par>
                      </p:childTnLst>
                    </p:cTn>
                  </p:par>
                  <p:par>
                    <p:cTn id="843" fill="hold">
                      <p:stCondLst>
                        <p:cond delay="indefinite"/>
                      </p:stCondLst>
                      <p:childTnLst>
                        <p:par>
                          <p:cTn id="844" fill="hold">
                            <p:stCondLst>
                              <p:cond delay="0"/>
                            </p:stCondLst>
                            <p:childTnLst>
                              <p:par>
                                <p:cTn id="845" presetID="22" presetClass="entr" presetSubtype="1" fill="hold" grpId="0" nodeType="clickEffect">
                                  <p:stCondLst>
                                    <p:cond delay="0"/>
                                  </p:stCondLst>
                                  <p:childTnLst>
                                    <p:set>
                                      <p:cBhvr>
                                        <p:cTn id="846" dur="1" fill="hold">
                                          <p:stCondLst>
                                            <p:cond delay="0"/>
                                          </p:stCondLst>
                                        </p:cTn>
                                        <p:tgtEl>
                                          <p:spTgt spid="65">
                                            <p:txEl>
                                              <p:pRg st="3" end="3"/>
                                            </p:txEl>
                                          </p:spTgt>
                                        </p:tgtEl>
                                        <p:attrNameLst>
                                          <p:attrName>style.visibility</p:attrName>
                                        </p:attrNameLst>
                                      </p:cBhvr>
                                      <p:to>
                                        <p:strVal val="visible"/>
                                      </p:to>
                                    </p:set>
                                    <p:animEffect transition="in" filter="wipe(up)">
                                      <p:cBhvr>
                                        <p:cTn id="847" dur="3000"/>
                                        <p:tgtEl>
                                          <p:spTgt spid="65">
                                            <p:txEl>
                                              <p:pRg st="3" end="3"/>
                                            </p:txEl>
                                          </p:spTgt>
                                        </p:tgtEl>
                                      </p:cBhvr>
                                    </p:animEffect>
                                  </p:childTnLst>
                                </p:cTn>
                              </p:par>
                            </p:childTnLst>
                          </p:cTn>
                        </p:par>
                      </p:childTnLst>
                    </p:cTn>
                  </p:par>
                  <p:par>
                    <p:cTn id="848" fill="hold">
                      <p:stCondLst>
                        <p:cond delay="indefinite"/>
                      </p:stCondLst>
                      <p:childTnLst>
                        <p:par>
                          <p:cTn id="849" fill="hold">
                            <p:stCondLst>
                              <p:cond delay="0"/>
                            </p:stCondLst>
                            <p:childTnLst>
                              <p:par>
                                <p:cTn id="850" presetID="22" presetClass="entr" presetSubtype="1" fill="hold" grpId="0" nodeType="clickEffect">
                                  <p:stCondLst>
                                    <p:cond delay="0"/>
                                  </p:stCondLst>
                                  <p:childTnLst>
                                    <p:set>
                                      <p:cBhvr>
                                        <p:cTn id="851" dur="1" fill="hold">
                                          <p:stCondLst>
                                            <p:cond delay="0"/>
                                          </p:stCondLst>
                                        </p:cTn>
                                        <p:tgtEl>
                                          <p:spTgt spid="65">
                                            <p:txEl>
                                              <p:pRg st="4" end="4"/>
                                            </p:txEl>
                                          </p:spTgt>
                                        </p:tgtEl>
                                        <p:attrNameLst>
                                          <p:attrName>style.visibility</p:attrName>
                                        </p:attrNameLst>
                                      </p:cBhvr>
                                      <p:to>
                                        <p:strVal val="visible"/>
                                      </p:to>
                                    </p:set>
                                    <p:animEffect transition="in" filter="wipe(up)">
                                      <p:cBhvr>
                                        <p:cTn id="852" dur="3000"/>
                                        <p:tgtEl>
                                          <p:spTgt spid="65">
                                            <p:txEl>
                                              <p:pRg st="4" end="4"/>
                                            </p:txEl>
                                          </p:spTgt>
                                        </p:tgtEl>
                                      </p:cBhvr>
                                    </p:animEffect>
                                  </p:childTnLst>
                                </p:cTn>
                              </p:par>
                            </p:childTnLst>
                          </p:cTn>
                        </p:par>
                      </p:childTnLst>
                    </p:cTn>
                  </p:par>
                  <p:par>
                    <p:cTn id="853" fill="hold">
                      <p:stCondLst>
                        <p:cond delay="indefinite"/>
                      </p:stCondLst>
                      <p:childTnLst>
                        <p:par>
                          <p:cTn id="854" fill="hold">
                            <p:stCondLst>
                              <p:cond delay="0"/>
                            </p:stCondLst>
                            <p:childTnLst>
                              <p:par>
                                <p:cTn id="855" presetID="42" presetClass="exit" presetSubtype="0" fill="hold" grpId="1" nodeType="clickEffect">
                                  <p:stCondLst>
                                    <p:cond delay="0"/>
                                  </p:stCondLst>
                                  <p:childTnLst>
                                    <p:animEffect transition="out" filter="fade">
                                      <p:cBhvr>
                                        <p:cTn id="856" dur="1000"/>
                                        <p:tgtEl>
                                          <p:spTgt spid="65">
                                            <p:txEl>
                                              <p:pRg st="0" end="0"/>
                                            </p:txEl>
                                          </p:spTgt>
                                        </p:tgtEl>
                                      </p:cBhvr>
                                    </p:animEffect>
                                    <p:anim calcmode="lin" valueType="num">
                                      <p:cBhvr>
                                        <p:cTn id="857" dur="1000"/>
                                        <p:tgtEl>
                                          <p:spTgt spid="65">
                                            <p:txEl>
                                              <p:pRg st="0" end="0"/>
                                            </p:txEl>
                                          </p:spTgt>
                                        </p:tgtEl>
                                        <p:attrNameLst>
                                          <p:attrName>ppt_x</p:attrName>
                                        </p:attrNameLst>
                                      </p:cBhvr>
                                      <p:tavLst>
                                        <p:tav tm="0">
                                          <p:val>
                                            <p:strVal val="ppt_x"/>
                                          </p:val>
                                        </p:tav>
                                        <p:tav tm="100000">
                                          <p:val>
                                            <p:strVal val="ppt_x"/>
                                          </p:val>
                                        </p:tav>
                                      </p:tavLst>
                                    </p:anim>
                                    <p:anim calcmode="lin" valueType="num">
                                      <p:cBhvr>
                                        <p:cTn id="858" dur="1000"/>
                                        <p:tgtEl>
                                          <p:spTgt spid="65">
                                            <p:txEl>
                                              <p:pRg st="0" end="0"/>
                                            </p:txEl>
                                          </p:spTgt>
                                        </p:tgtEl>
                                        <p:attrNameLst>
                                          <p:attrName>ppt_y</p:attrName>
                                        </p:attrNameLst>
                                      </p:cBhvr>
                                      <p:tavLst>
                                        <p:tav tm="0">
                                          <p:val>
                                            <p:strVal val="ppt_y"/>
                                          </p:val>
                                        </p:tav>
                                        <p:tav tm="100000">
                                          <p:val>
                                            <p:strVal val="ppt_y+.1"/>
                                          </p:val>
                                        </p:tav>
                                      </p:tavLst>
                                    </p:anim>
                                    <p:set>
                                      <p:cBhvr>
                                        <p:cTn id="859" dur="1" fill="hold">
                                          <p:stCondLst>
                                            <p:cond delay="999"/>
                                          </p:stCondLst>
                                        </p:cTn>
                                        <p:tgtEl>
                                          <p:spTgt spid="65">
                                            <p:txEl>
                                              <p:pRg st="0" end="0"/>
                                            </p:txEl>
                                          </p:spTgt>
                                        </p:tgtEl>
                                        <p:attrNameLst>
                                          <p:attrName>style.visibility</p:attrName>
                                        </p:attrNameLst>
                                      </p:cBhvr>
                                      <p:to>
                                        <p:strVal val="hidden"/>
                                      </p:to>
                                    </p:set>
                                  </p:childTnLst>
                                </p:cTn>
                              </p:par>
                            </p:childTnLst>
                          </p:cTn>
                        </p:par>
                      </p:childTnLst>
                    </p:cTn>
                  </p:par>
                  <p:par>
                    <p:cTn id="860" fill="hold">
                      <p:stCondLst>
                        <p:cond delay="indefinite"/>
                      </p:stCondLst>
                      <p:childTnLst>
                        <p:par>
                          <p:cTn id="861" fill="hold">
                            <p:stCondLst>
                              <p:cond delay="0"/>
                            </p:stCondLst>
                            <p:childTnLst>
                              <p:par>
                                <p:cTn id="862" presetID="42" presetClass="exit" presetSubtype="0" fill="hold" grpId="1" nodeType="clickEffect">
                                  <p:stCondLst>
                                    <p:cond delay="0"/>
                                  </p:stCondLst>
                                  <p:childTnLst>
                                    <p:animEffect transition="out" filter="fade">
                                      <p:cBhvr>
                                        <p:cTn id="863" dur="1000"/>
                                        <p:tgtEl>
                                          <p:spTgt spid="65">
                                            <p:txEl>
                                              <p:pRg st="1" end="1"/>
                                            </p:txEl>
                                          </p:spTgt>
                                        </p:tgtEl>
                                      </p:cBhvr>
                                    </p:animEffect>
                                    <p:anim calcmode="lin" valueType="num">
                                      <p:cBhvr>
                                        <p:cTn id="864" dur="1000"/>
                                        <p:tgtEl>
                                          <p:spTgt spid="65">
                                            <p:txEl>
                                              <p:pRg st="1" end="1"/>
                                            </p:txEl>
                                          </p:spTgt>
                                        </p:tgtEl>
                                        <p:attrNameLst>
                                          <p:attrName>ppt_x</p:attrName>
                                        </p:attrNameLst>
                                      </p:cBhvr>
                                      <p:tavLst>
                                        <p:tav tm="0">
                                          <p:val>
                                            <p:strVal val="ppt_x"/>
                                          </p:val>
                                        </p:tav>
                                        <p:tav tm="100000">
                                          <p:val>
                                            <p:strVal val="ppt_x"/>
                                          </p:val>
                                        </p:tav>
                                      </p:tavLst>
                                    </p:anim>
                                    <p:anim calcmode="lin" valueType="num">
                                      <p:cBhvr>
                                        <p:cTn id="865" dur="1000"/>
                                        <p:tgtEl>
                                          <p:spTgt spid="65">
                                            <p:txEl>
                                              <p:pRg st="1" end="1"/>
                                            </p:txEl>
                                          </p:spTgt>
                                        </p:tgtEl>
                                        <p:attrNameLst>
                                          <p:attrName>ppt_y</p:attrName>
                                        </p:attrNameLst>
                                      </p:cBhvr>
                                      <p:tavLst>
                                        <p:tav tm="0">
                                          <p:val>
                                            <p:strVal val="ppt_y"/>
                                          </p:val>
                                        </p:tav>
                                        <p:tav tm="100000">
                                          <p:val>
                                            <p:strVal val="ppt_y+.1"/>
                                          </p:val>
                                        </p:tav>
                                      </p:tavLst>
                                    </p:anim>
                                    <p:set>
                                      <p:cBhvr>
                                        <p:cTn id="866" dur="1" fill="hold">
                                          <p:stCondLst>
                                            <p:cond delay="999"/>
                                          </p:stCondLst>
                                        </p:cTn>
                                        <p:tgtEl>
                                          <p:spTgt spid="65">
                                            <p:txEl>
                                              <p:pRg st="1" end="1"/>
                                            </p:txEl>
                                          </p:spTgt>
                                        </p:tgtEl>
                                        <p:attrNameLst>
                                          <p:attrName>style.visibility</p:attrName>
                                        </p:attrNameLst>
                                      </p:cBhvr>
                                      <p:to>
                                        <p:strVal val="hidden"/>
                                      </p:to>
                                    </p:set>
                                  </p:childTnLst>
                                </p:cTn>
                              </p:par>
                            </p:childTnLst>
                          </p:cTn>
                        </p:par>
                      </p:childTnLst>
                    </p:cTn>
                  </p:par>
                  <p:par>
                    <p:cTn id="867" fill="hold">
                      <p:stCondLst>
                        <p:cond delay="indefinite"/>
                      </p:stCondLst>
                      <p:childTnLst>
                        <p:par>
                          <p:cTn id="868" fill="hold">
                            <p:stCondLst>
                              <p:cond delay="0"/>
                            </p:stCondLst>
                            <p:childTnLst>
                              <p:par>
                                <p:cTn id="869" presetID="42" presetClass="exit" presetSubtype="0" fill="hold" grpId="1" nodeType="clickEffect">
                                  <p:stCondLst>
                                    <p:cond delay="0"/>
                                  </p:stCondLst>
                                  <p:childTnLst>
                                    <p:animEffect transition="out" filter="fade">
                                      <p:cBhvr>
                                        <p:cTn id="870" dur="1000"/>
                                        <p:tgtEl>
                                          <p:spTgt spid="65">
                                            <p:txEl>
                                              <p:pRg st="2" end="2"/>
                                            </p:txEl>
                                          </p:spTgt>
                                        </p:tgtEl>
                                      </p:cBhvr>
                                    </p:animEffect>
                                    <p:anim calcmode="lin" valueType="num">
                                      <p:cBhvr>
                                        <p:cTn id="871" dur="1000"/>
                                        <p:tgtEl>
                                          <p:spTgt spid="65">
                                            <p:txEl>
                                              <p:pRg st="2" end="2"/>
                                            </p:txEl>
                                          </p:spTgt>
                                        </p:tgtEl>
                                        <p:attrNameLst>
                                          <p:attrName>ppt_x</p:attrName>
                                        </p:attrNameLst>
                                      </p:cBhvr>
                                      <p:tavLst>
                                        <p:tav tm="0">
                                          <p:val>
                                            <p:strVal val="ppt_x"/>
                                          </p:val>
                                        </p:tav>
                                        <p:tav tm="100000">
                                          <p:val>
                                            <p:strVal val="ppt_x"/>
                                          </p:val>
                                        </p:tav>
                                      </p:tavLst>
                                    </p:anim>
                                    <p:anim calcmode="lin" valueType="num">
                                      <p:cBhvr>
                                        <p:cTn id="872" dur="1000"/>
                                        <p:tgtEl>
                                          <p:spTgt spid="65">
                                            <p:txEl>
                                              <p:pRg st="2" end="2"/>
                                            </p:txEl>
                                          </p:spTgt>
                                        </p:tgtEl>
                                        <p:attrNameLst>
                                          <p:attrName>ppt_y</p:attrName>
                                        </p:attrNameLst>
                                      </p:cBhvr>
                                      <p:tavLst>
                                        <p:tav tm="0">
                                          <p:val>
                                            <p:strVal val="ppt_y"/>
                                          </p:val>
                                        </p:tav>
                                        <p:tav tm="100000">
                                          <p:val>
                                            <p:strVal val="ppt_y+.1"/>
                                          </p:val>
                                        </p:tav>
                                      </p:tavLst>
                                    </p:anim>
                                    <p:set>
                                      <p:cBhvr>
                                        <p:cTn id="873" dur="1" fill="hold">
                                          <p:stCondLst>
                                            <p:cond delay="999"/>
                                          </p:stCondLst>
                                        </p:cTn>
                                        <p:tgtEl>
                                          <p:spTgt spid="65">
                                            <p:txEl>
                                              <p:pRg st="2" end="2"/>
                                            </p:txEl>
                                          </p:spTgt>
                                        </p:tgtEl>
                                        <p:attrNameLst>
                                          <p:attrName>style.visibility</p:attrName>
                                        </p:attrNameLst>
                                      </p:cBhvr>
                                      <p:to>
                                        <p:strVal val="hidden"/>
                                      </p:to>
                                    </p:set>
                                  </p:childTnLst>
                                </p:cTn>
                              </p:par>
                            </p:childTnLst>
                          </p:cTn>
                        </p:par>
                      </p:childTnLst>
                    </p:cTn>
                  </p:par>
                  <p:par>
                    <p:cTn id="874" fill="hold">
                      <p:stCondLst>
                        <p:cond delay="indefinite"/>
                      </p:stCondLst>
                      <p:childTnLst>
                        <p:par>
                          <p:cTn id="875" fill="hold">
                            <p:stCondLst>
                              <p:cond delay="0"/>
                            </p:stCondLst>
                            <p:childTnLst>
                              <p:par>
                                <p:cTn id="876" presetID="42" presetClass="exit" presetSubtype="0" fill="hold" grpId="1" nodeType="clickEffect">
                                  <p:stCondLst>
                                    <p:cond delay="0"/>
                                  </p:stCondLst>
                                  <p:childTnLst>
                                    <p:animEffect transition="out" filter="fade">
                                      <p:cBhvr>
                                        <p:cTn id="877" dur="1000"/>
                                        <p:tgtEl>
                                          <p:spTgt spid="65">
                                            <p:txEl>
                                              <p:pRg st="3" end="3"/>
                                            </p:txEl>
                                          </p:spTgt>
                                        </p:tgtEl>
                                      </p:cBhvr>
                                    </p:animEffect>
                                    <p:anim calcmode="lin" valueType="num">
                                      <p:cBhvr>
                                        <p:cTn id="878" dur="1000"/>
                                        <p:tgtEl>
                                          <p:spTgt spid="65">
                                            <p:txEl>
                                              <p:pRg st="3" end="3"/>
                                            </p:txEl>
                                          </p:spTgt>
                                        </p:tgtEl>
                                        <p:attrNameLst>
                                          <p:attrName>ppt_x</p:attrName>
                                        </p:attrNameLst>
                                      </p:cBhvr>
                                      <p:tavLst>
                                        <p:tav tm="0">
                                          <p:val>
                                            <p:strVal val="ppt_x"/>
                                          </p:val>
                                        </p:tav>
                                        <p:tav tm="100000">
                                          <p:val>
                                            <p:strVal val="ppt_x"/>
                                          </p:val>
                                        </p:tav>
                                      </p:tavLst>
                                    </p:anim>
                                    <p:anim calcmode="lin" valueType="num">
                                      <p:cBhvr>
                                        <p:cTn id="879" dur="1000"/>
                                        <p:tgtEl>
                                          <p:spTgt spid="65">
                                            <p:txEl>
                                              <p:pRg st="3" end="3"/>
                                            </p:txEl>
                                          </p:spTgt>
                                        </p:tgtEl>
                                        <p:attrNameLst>
                                          <p:attrName>ppt_y</p:attrName>
                                        </p:attrNameLst>
                                      </p:cBhvr>
                                      <p:tavLst>
                                        <p:tav tm="0">
                                          <p:val>
                                            <p:strVal val="ppt_y"/>
                                          </p:val>
                                        </p:tav>
                                        <p:tav tm="100000">
                                          <p:val>
                                            <p:strVal val="ppt_y+.1"/>
                                          </p:val>
                                        </p:tav>
                                      </p:tavLst>
                                    </p:anim>
                                    <p:set>
                                      <p:cBhvr>
                                        <p:cTn id="880" dur="1" fill="hold">
                                          <p:stCondLst>
                                            <p:cond delay="999"/>
                                          </p:stCondLst>
                                        </p:cTn>
                                        <p:tgtEl>
                                          <p:spTgt spid="65">
                                            <p:txEl>
                                              <p:pRg st="3" end="3"/>
                                            </p:txEl>
                                          </p:spTgt>
                                        </p:tgtEl>
                                        <p:attrNameLst>
                                          <p:attrName>style.visibility</p:attrName>
                                        </p:attrNameLst>
                                      </p:cBhvr>
                                      <p:to>
                                        <p:strVal val="hidden"/>
                                      </p:to>
                                    </p:set>
                                  </p:childTnLst>
                                </p:cTn>
                              </p:par>
                            </p:childTnLst>
                          </p:cTn>
                        </p:par>
                      </p:childTnLst>
                    </p:cTn>
                  </p:par>
                  <p:par>
                    <p:cTn id="881" fill="hold">
                      <p:stCondLst>
                        <p:cond delay="indefinite"/>
                      </p:stCondLst>
                      <p:childTnLst>
                        <p:par>
                          <p:cTn id="882" fill="hold">
                            <p:stCondLst>
                              <p:cond delay="0"/>
                            </p:stCondLst>
                            <p:childTnLst>
                              <p:par>
                                <p:cTn id="883" presetID="42" presetClass="exit" presetSubtype="0" fill="hold" grpId="1" nodeType="clickEffect">
                                  <p:stCondLst>
                                    <p:cond delay="0"/>
                                  </p:stCondLst>
                                  <p:childTnLst>
                                    <p:animEffect transition="out" filter="fade">
                                      <p:cBhvr>
                                        <p:cTn id="884" dur="1000"/>
                                        <p:tgtEl>
                                          <p:spTgt spid="65">
                                            <p:txEl>
                                              <p:pRg st="4" end="4"/>
                                            </p:txEl>
                                          </p:spTgt>
                                        </p:tgtEl>
                                      </p:cBhvr>
                                    </p:animEffect>
                                    <p:anim calcmode="lin" valueType="num">
                                      <p:cBhvr>
                                        <p:cTn id="885" dur="1000"/>
                                        <p:tgtEl>
                                          <p:spTgt spid="65">
                                            <p:txEl>
                                              <p:pRg st="4" end="4"/>
                                            </p:txEl>
                                          </p:spTgt>
                                        </p:tgtEl>
                                        <p:attrNameLst>
                                          <p:attrName>ppt_x</p:attrName>
                                        </p:attrNameLst>
                                      </p:cBhvr>
                                      <p:tavLst>
                                        <p:tav tm="0">
                                          <p:val>
                                            <p:strVal val="ppt_x"/>
                                          </p:val>
                                        </p:tav>
                                        <p:tav tm="100000">
                                          <p:val>
                                            <p:strVal val="ppt_x"/>
                                          </p:val>
                                        </p:tav>
                                      </p:tavLst>
                                    </p:anim>
                                    <p:anim calcmode="lin" valueType="num">
                                      <p:cBhvr>
                                        <p:cTn id="886" dur="1000"/>
                                        <p:tgtEl>
                                          <p:spTgt spid="65">
                                            <p:txEl>
                                              <p:pRg st="4" end="4"/>
                                            </p:txEl>
                                          </p:spTgt>
                                        </p:tgtEl>
                                        <p:attrNameLst>
                                          <p:attrName>ppt_y</p:attrName>
                                        </p:attrNameLst>
                                      </p:cBhvr>
                                      <p:tavLst>
                                        <p:tav tm="0">
                                          <p:val>
                                            <p:strVal val="ppt_y"/>
                                          </p:val>
                                        </p:tav>
                                        <p:tav tm="100000">
                                          <p:val>
                                            <p:strVal val="ppt_y+.1"/>
                                          </p:val>
                                        </p:tav>
                                      </p:tavLst>
                                    </p:anim>
                                    <p:set>
                                      <p:cBhvr>
                                        <p:cTn id="887" dur="1" fill="hold">
                                          <p:stCondLst>
                                            <p:cond delay="999"/>
                                          </p:stCondLst>
                                        </p:cTn>
                                        <p:tgtEl>
                                          <p:spTgt spid="65">
                                            <p:txEl>
                                              <p:pRg st="4" end="4"/>
                                            </p:txEl>
                                          </p:spTgt>
                                        </p:tgtEl>
                                        <p:attrNameLst>
                                          <p:attrName>style.visibility</p:attrName>
                                        </p:attrNameLst>
                                      </p:cBhvr>
                                      <p:to>
                                        <p:strVal val="hidden"/>
                                      </p:to>
                                    </p:set>
                                  </p:childTnLst>
                                </p:cTn>
                              </p:par>
                            </p:childTnLst>
                          </p:cTn>
                        </p:par>
                      </p:childTnLst>
                    </p:cTn>
                  </p:par>
                  <p:par>
                    <p:cTn id="888" fill="hold">
                      <p:stCondLst>
                        <p:cond delay="indefinite"/>
                      </p:stCondLst>
                      <p:childTnLst>
                        <p:par>
                          <p:cTn id="889" fill="hold">
                            <p:stCondLst>
                              <p:cond delay="0"/>
                            </p:stCondLst>
                            <p:childTnLst>
                              <p:par>
                                <p:cTn id="890" presetID="22" presetClass="entr" presetSubtype="1" fill="hold" grpId="0" nodeType="clickEffect">
                                  <p:stCondLst>
                                    <p:cond delay="0"/>
                                  </p:stCondLst>
                                  <p:childTnLst>
                                    <p:set>
                                      <p:cBhvr>
                                        <p:cTn id="891" dur="1" fill="hold">
                                          <p:stCondLst>
                                            <p:cond delay="0"/>
                                          </p:stCondLst>
                                        </p:cTn>
                                        <p:tgtEl>
                                          <p:spTgt spid="66">
                                            <p:bg/>
                                          </p:spTgt>
                                        </p:tgtEl>
                                        <p:attrNameLst>
                                          <p:attrName>style.visibility</p:attrName>
                                        </p:attrNameLst>
                                      </p:cBhvr>
                                      <p:to>
                                        <p:strVal val="visible"/>
                                      </p:to>
                                    </p:set>
                                    <p:animEffect transition="in" filter="wipe(up)">
                                      <p:cBhvr>
                                        <p:cTn id="892" dur="3000"/>
                                        <p:tgtEl>
                                          <p:spTgt spid="66">
                                            <p:bg/>
                                          </p:spTgt>
                                        </p:tgtEl>
                                      </p:cBhvr>
                                    </p:animEffect>
                                  </p:childTnLst>
                                </p:cTn>
                              </p:par>
                            </p:childTnLst>
                          </p:cTn>
                        </p:par>
                      </p:childTnLst>
                    </p:cTn>
                  </p:par>
                  <p:par>
                    <p:cTn id="893" fill="hold">
                      <p:stCondLst>
                        <p:cond delay="indefinite"/>
                      </p:stCondLst>
                      <p:childTnLst>
                        <p:par>
                          <p:cTn id="894" fill="hold">
                            <p:stCondLst>
                              <p:cond delay="0"/>
                            </p:stCondLst>
                            <p:childTnLst>
                              <p:par>
                                <p:cTn id="895" presetID="22" presetClass="entr" presetSubtype="1" fill="hold" grpId="0" nodeType="clickEffect">
                                  <p:stCondLst>
                                    <p:cond delay="0"/>
                                  </p:stCondLst>
                                  <p:childTnLst>
                                    <p:set>
                                      <p:cBhvr>
                                        <p:cTn id="896" dur="1" fill="hold">
                                          <p:stCondLst>
                                            <p:cond delay="0"/>
                                          </p:stCondLst>
                                        </p:cTn>
                                        <p:tgtEl>
                                          <p:spTgt spid="66">
                                            <p:txEl>
                                              <p:pRg st="0" end="0"/>
                                            </p:txEl>
                                          </p:spTgt>
                                        </p:tgtEl>
                                        <p:attrNameLst>
                                          <p:attrName>style.visibility</p:attrName>
                                        </p:attrNameLst>
                                      </p:cBhvr>
                                      <p:to>
                                        <p:strVal val="visible"/>
                                      </p:to>
                                    </p:set>
                                    <p:animEffect transition="in" filter="wipe(up)">
                                      <p:cBhvr>
                                        <p:cTn id="897" dur="3000"/>
                                        <p:tgtEl>
                                          <p:spTgt spid="66">
                                            <p:txEl>
                                              <p:pRg st="0" end="0"/>
                                            </p:txEl>
                                          </p:spTgt>
                                        </p:tgtEl>
                                      </p:cBhvr>
                                    </p:animEffect>
                                  </p:childTnLst>
                                </p:cTn>
                              </p:par>
                            </p:childTnLst>
                          </p:cTn>
                        </p:par>
                      </p:childTnLst>
                    </p:cTn>
                  </p:par>
                  <p:par>
                    <p:cTn id="898" fill="hold">
                      <p:stCondLst>
                        <p:cond delay="indefinite"/>
                      </p:stCondLst>
                      <p:childTnLst>
                        <p:par>
                          <p:cTn id="899" fill="hold">
                            <p:stCondLst>
                              <p:cond delay="0"/>
                            </p:stCondLst>
                            <p:childTnLst>
                              <p:par>
                                <p:cTn id="900" presetID="42" presetClass="exit" presetSubtype="0" fill="hold" grpId="1" nodeType="clickEffect">
                                  <p:stCondLst>
                                    <p:cond delay="0"/>
                                  </p:stCondLst>
                                  <p:childTnLst>
                                    <p:animEffect transition="out" filter="fade">
                                      <p:cBhvr>
                                        <p:cTn id="901" dur="1000"/>
                                        <p:tgtEl>
                                          <p:spTgt spid="66">
                                            <p:txEl>
                                              <p:pRg st="0" end="0"/>
                                            </p:txEl>
                                          </p:spTgt>
                                        </p:tgtEl>
                                      </p:cBhvr>
                                    </p:animEffect>
                                    <p:anim calcmode="lin" valueType="num">
                                      <p:cBhvr>
                                        <p:cTn id="902" dur="1000"/>
                                        <p:tgtEl>
                                          <p:spTgt spid="66">
                                            <p:txEl>
                                              <p:pRg st="0" end="0"/>
                                            </p:txEl>
                                          </p:spTgt>
                                        </p:tgtEl>
                                        <p:attrNameLst>
                                          <p:attrName>ppt_x</p:attrName>
                                        </p:attrNameLst>
                                      </p:cBhvr>
                                      <p:tavLst>
                                        <p:tav tm="0">
                                          <p:val>
                                            <p:strVal val="ppt_x"/>
                                          </p:val>
                                        </p:tav>
                                        <p:tav tm="100000">
                                          <p:val>
                                            <p:strVal val="ppt_x"/>
                                          </p:val>
                                        </p:tav>
                                      </p:tavLst>
                                    </p:anim>
                                    <p:anim calcmode="lin" valueType="num">
                                      <p:cBhvr>
                                        <p:cTn id="903" dur="1000"/>
                                        <p:tgtEl>
                                          <p:spTgt spid="66">
                                            <p:txEl>
                                              <p:pRg st="0" end="0"/>
                                            </p:txEl>
                                          </p:spTgt>
                                        </p:tgtEl>
                                        <p:attrNameLst>
                                          <p:attrName>ppt_y</p:attrName>
                                        </p:attrNameLst>
                                      </p:cBhvr>
                                      <p:tavLst>
                                        <p:tav tm="0">
                                          <p:val>
                                            <p:strVal val="ppt_y"/>
                                          </p:val>
                                        </p:tav>
                                        <p:tav tm="100000">
                                          <p:val>
                                            <p:strVal val="ppt_y+.1"/>
                                          </p:val>
                                        </p:tav>
                                      </p:tavLst>
                                    </p:anim>
                                    <p:set>
                                      <p:cBhvr>
                                        <p:cTn id="904" dur="1" fill="hold">
                                          <p:stCondLst>
                                            <p:cond delay="999"/>
                                          </p:stCondLst>
                                        </p:cTn>
                                        <p:tgtEl>
                                          <p:spTgt spid="66">
                                            <p:txEl>
                                              <p:pRg st="0" end="0"/>
                                            </p:txEl>
                                          </p:spTgt>
                                        </p:tgtEl>
                                        <p:attrNameLst>
                                          <p:attrName>style.visibility</p:attrName>
                                        </p:attrNameLst>
                                      </p:cBhvr>
                                      <p:to>
                                        <p:strVal val="hidden"/>
                                      </p:to>
                                    </p:set>
                                  </p:childTnLst>
                                </p:cTn>
                              </p:par>
                              <p:par>
                                <p:cTn id="905" presetID="42" presetClass="exit" presetSubtype="0" fill="hold" grpId="1" nodeType="withEffect">
                                  <p:stCondLst>
                                    <p:cond delay="0"/>
                                  </p:stCondLst>
                                  <p:childTnLst>
                                    <p:animEffect transition="out" filter="fade">
                                      <p:cBhvr>
                                        <p:cTn id="906" dur="1000"/>
                                        <p:tgtEl>
                                          <p:spTgt spid="66">
                                            <p:bg/>
                                          </p:spTgt>
                                        </p:tgtEl>
                                      </p:cBhvr>
                                    </p:animEffect>
                                    <p:anim calcmode="lin" valueType="num">
                                      <p:cBhvr>
                                        <p:cTn id="907" dur="1000"/>
                                        <p:tgtEl>
                                          <p:spTgt spid="66">
                                            <p:bg/>
                                          </p:spTgt>
                                        </p:tgtEl>
                                        <p:attrNameLst>
                                          <p:attrName>ppt_x</p:attrName>
                                        </p:attrNameLst>
                                      </p:cBhvr>
                                      <p:tavLst>
                                        <p:tav tm="0">
                                          <p:val>
                                            <p:strVal val="ppt_x"/>
                                          </p:val>
                                        </p:tav>
                                        <p:tav tm="100000">
                                          <p:val>
                                            <p:strVal val="ppt_x"/>
                                          </p:val>
                                        </p:tav>
                                      </p:tavLst>
                                    </p:anim>
                                    <p:anim calcmode="lin" valueType="num">
                                      <p:cBhvr>
                                        <p:cTn id="908" dur="1000"/>
                                        <p:tgtEl>
                                          <p:spTgt spid="66">
                                            <p:bg/>
                                          </p:spTgt>
                                        </p:tgtEl>
                                        <p:attrNameLst>
                                          <p:attrName>ppt_y</p:attrName>
                                        </p:attrNameLst>
                                      </p:cBhvr>
                                      <p:tavLst>
                                        <p:tav tm="0">
                                          <p:val>
                                            <p:strVal val="ppt_y"/>
                                          </p:val>
                                        </p:tav>
                                        <p:tav tm="100000">
                                          <p:val>
                                            <p:strVal val="ppt_y+.1"/>
                                          </p:val>
                                        </p:tav>
                                      </p:tavLst>
                                    </p:anim>
                                    <p:set>
                                      <p:cBhvr>
                                        <p:cTn id="909" dur="1" fill="hold">
                                          <p:stCondLst>
                                            <p:cond delay="999"/>
                                          </p:stCondLst>
                                        </p:cTn>
                                        <p:tgtEl>
                                          <p:spTgt spid="66">
                                            <p:bg/>
                                          </p:spTgt>
                                        </p:tgtEl>
                                        <p:attrNameLst>
                                          <p:attrName>style.visibility</p:attrName>
                                        </p:attrNameLst>
                                      </p:cBhvr>
                                      <p:to>
                                        <p:strVal val="hidden"/>
                                      </p:to>
                                    </p:set>
                                  </p:childTnLst>
                                </p:cTn>
                              </p:par>
                            </p:childTnLst>
                          </p:cTn>
                        </p:par>
                      </p:childTnLst>
                    </p:cTn>
                  </p:par>
                  <p:par>
                    <p:cTn id="910" fill="hold">
                      <p:stCondLst>
                        <p:cond delay="indefinite"/>
                      </p:stCondLst>
                      <p:childTnLst>
                        <p:par>
                          <p:cTn id="911" fill="hold">
                            <p:stCondLst>
                              <p:cond delay="0"/>
                            </p:stCondLst>
                            <p:childTnLst>
                              <p:par>
                                <p:cTn id="912" presetID="42" presetClass="exit" presetSubtype="0" fill="hold" grpId="1" nodeType="clickEffect">
                                  <p:stCondLst>
                                    <p:cond delay="0"/>
                                  </p:stCondLst>
                                  <p:childTnLst>
                                    <p:animEffect transition="out" filter="fade">
                                      <p:cBhvr>
                                        <p:cTn id="913" dur="1000"/>
                                        <p:tgtEl>
                                          <p:spTgt spid="7"/>
                                        </p:tgtEl>
                                      </p:cBhvr>
                                    </p:animEffect>
                                    <p:anim calcmode="lin" valueType="num">
                                      <p:cBhvr>
                                        <p:cTn id="914" dur="1000"/>
                                        <p:tgtEl>
                                          <p:spTgt spid="7"/>
                                        </p:tgtEl>
                                        <p:attrNameLst>
                                          <p:attrName>ppt_x</p:attrName>
                                        </p:attrNameLst>
                                      </p:cBhvr>
                                      <p:tavLst>
                                        <p:tav tm="0">
                                          <p:val>
                                            <p:strVal val="ppt_x"/>
                                          </p:val>
                                        </p:tav>
                                        <p:tav tm="100000">
                                          <p:val>
                                            <p:strVal val="ppt_x"/>
                                          </p:val>
                                        </p:tav>
                                      </p:tavLst>
                                    </p:anim>
                                    <p:anim calcmode="lin" valueType="num">
                                      <p:cBhvr>
                                        <p:cTn id="915" dur="1000"/>
                                        <p:tgtEl>
                                          <p:spTgt spid="7"/>
                                        </p:tgtEl>
                                        <p:attrNameLst>
                                          <p:attrName>ppt_y</p:attrName>
                                        </p:attrNameLst>
                                      </p:cBhvr>
                                      <p:tavLst>
                                        <p:tav tm="0">
                                          <p:val>
                                            <p:strVal val="ppt_y"/>
                                          </p:val>
                                        </p:tav>
                                        <p:tav tm="100000">
                                          <p:val>
                                            <p:strVal val="ppt_y+.1"/>
                                          </p:val>
                                        </p:tav>
                                      </p:tavLst>
                                    </p:anim>
                                    <p:set>
                                      <p:cBhvr>
                                        <p:cTn id="916"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build="p"/>
      <p:bldP spid="27" grpId="1" build="allAtOnce"/>
      <p:bldP spid="31" grpId="0" build="p" animBg="1"/>
      <p:bldP spid="31" grpId="1" build="allAtOnce" animBg="1"/>
      <p:bldP spid="7" grpId="0"/>
      <p:bldP spid="7" grpId="1"/>
      <p:bldP spid="32" grpId="0" build="p"/>
      <p:bldP spid="32" grpId="1" build="allAtOnce"/>
      <p:bldP spid="33" grpId="0" build="p" animBg="1"/>
      <p:bldP spid="33" grpId="1" build="allAtOnce" animBg="1"/>
      <p:bldP spid="34" grpId="0" build="p"/>
      <p:bldP spid="34" grpId="1" build="allAtOnce"/>
      <p:bldP spid="35" grpId="0" build="p" animBg="1"/>
      <p:bldP spid="35" grpId="1" build="allAtOnce" animBg="1"/>
      <p:bldP spid="53" grpId="0" build="p"/>
      <p:bldP spid="53" grpId="1" build="allAtOnce"/>
      <p:bldP spid="54" grpId="0" build="p" animBg="1"/>
      <p:bldP spid="54" grpId="1" build="allAtOnce" animBg="1"/>
      <p:bldP spid="55" grpId="0" build="p"/>
      <p:bldP spid="55" grpId="1" build="allAtOnce"/>
      <p:bldP spid="56" grpId="0" build="p" animBg="1"/>
      <p:bldP spid="56" grpId="1" build="allAtOnce" animBg="1"/>
      <p:bldP spid="57" grpId="0" build="p"/>
      <p:bldP spid="57" grpId="1" build="allAtOnce"/>
      <p:bldP spid="58" grpId="0" build="p" animBg="1"/>
      <p:bldP spid="58" grpId="1" build="allAtOnce" animBg="1"/>
      <p:bldP spid="59" grpId="0" build="p"/>
      <p:bldP spid="59" grpId="1" build="allAtOnce"/>
      <p:bldP spid="60" grpId="0" build="p" animBg="1"/>
      <p:bldP spid="60" grpId="1" build="allAtOnce" animBg="1"/>
      <p:bldP spid="61" grpId="0" build="p"/>
      <p:bldP spid="61" grpId="1" build="allAtOnce"/>
      <p:bldP spid="62" grpId="0" build="p" animBg="1"/>
      <p:bldP spid="62" grpId="1" build="allAtOnce" animBg="1"/>
      <p:bldP spid="63" grpId="0" build="p"/>
      <p:bldP spid="63" grpId="1" build="allAtOnce"/>
      <p:bldP spid="64" grpId="0" build="p" animBg="1"/>
      <p:bldP spid="64" grpId="1" build="allAtOnce" animBg="1"/>
      <p:bldP spid="65" grpId="0" build="p"/>
      <p:bldP spid="65" grpId="1" build="allAtOnce"/>
      <p:bldP spid="66" grpId="0" build="p" animBg="1"/>
      <p:bldP spid="66" grpId="1" build="allAtOnce"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93FE6-1DDC-45F3-93C6-EBF731AAFDA5}" type="datetime8">
              <a:rPr lang="fa-IR" smtClean="0"/>
              <a:pPr/>
              <a:t>21 مارس 21</a:t>
            </a:fld>
            <a:endParaRPr lang="en-US"/>
          </a:p>
        </p:txBody>
      </p:sp>
      <p:sp>
        <p:nvSpPr>
          <p:cNvPr id="3" name="Footer Placeholder 2"/>
          <p:cNvSpPr>
            <a:spLocks noGrp="1"/>
          </p:cNvSpPr>
          <p:nvPr>
            <p:ph type="ftr" sz="quarter" idx="11"/>
          </p:nvPr>
        </p:nvSpPr>
        <p:spPr>
          <a:xfrm>
            <a:off x="2286000" y="6492875"/>
            <a:ext cx="4572000" cy="441325"/>
          </a:xfrm>
        </p:spPr>
        <p:txBody>
          <a:bodyPr/>
          <a:lstStyle/>
          <a:p>
            <a:r>
              <a:rPr lang="en-US" dirty="0" smtClean="0"/>
              <a:t>Dr. Honarpisheh Hamid</a:t>
            </a:r>
            <a:r>
              <a:rPr lang="fa-IR" dirty="0" smtClean="0"/>
              <a:t> </a:t>
            </a:r>
            <a:r>
              <a:rPr lang="en-US" dirty="0" smtClean="0"/>
              <a:t> MD PhD dr.honarpishehh@gmail.com</a:t>
            </a:r>
          </a:p>
        </p:txBody>
      </p:sp>
      <p:sp>
        <p:nvSpPr>
          <p:cNvPr id="4" name="Slide Number Placeholder 3"/>
          <p:cNvSpPr>
            <a:spLocks noGrp="1"/>
          </p:cNvSpPr>
          <p:nvPr>
            <p:ph type="sldNum" sz="quarter" idx="12"/>
          </p:nvPr>
        </p:nvSpPr>
        <p:spPr/>
        <p:txBody>
          <a:bodyPr/>
          <a:lstStyle/>
          <a:p>
            <a:fld id="{2E25CA67-43F9-4FEB-A8A9-79087773B078}" type="slidenum">
              <a:rPr lang="en-US" smtClean="0"/>
              <a:pPr/>
              <a:t>58</a:t>
            </a:fld>
            <a:endParaRPr lang="en-US" dirty="0"/>
          </a:p>
        </p:txBody>
      </p:sp>
      <p:sp>
        <p:nvSpPr>
          <p:cNvPr id="5" name="Title 1"/>
          <p:cNvSpPr txBox="1">
            <a:spLocks/>
          </p:cNvSpPr>
          <p:nvPr/>
        </p:nvSpPr>
        <p:spPr>
          <a:xfrm>
            <a:off x="152400" y="0"/>
            <a:ext cx="8839200" cy="1143000"/>
          </a:xfrm>
          <a:prstGeom prst="rect">
            <a:avLst/>
          </a:prstGeom>
        </p:spPr>
        <p:style>
          <a:lnRef idx="0">
            <a:schemeClr val="accent4"/>
          </a:lnRef>
          <a:fillRef idx="3">
            <a:schemeClr val="accent4"/>
          </a:fillRef>
          <a:effectRef idx="3">
            <a:schemeClr val="accent4"/>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rtl="1"/>
            <a:r>
              <a:rPr lang="fa-IR" sz="2400" dirty="0" smtClean="0">
                <a:cs typeface="B Titr" panose="00000700000000000000" pitchFamily="2" charset="-78"/>
              </a:rPr>
              <a:t>خودارزیابی مهارتهای یادگیری خود راهبر</a:t>
            </a:r>
          </a:p>
          <a:p>
            <a:pPr rtl="1"/>
            <a:r>
              <a:rPr lang="fa-IR" sz="2400" dirty="0" smtClean="0">
                <a:cs typeface="B Titr" panose="00000700000000000000" pitchFamily="2" charset="-78"/>
              </a:rPr>
              <a:t>لطفاْ  تجربه خود را  بـا استفاده از بسته آموزشی </a:t>
            </a:r>
            <a:r>
              <a:rPr lang="fa-IR" sz="2400" b="1" dirty="0">
                <a:cs typeface="B Titr" panose="00000700000000000000" pitchFamily="2" charset="-78"/>
              </a:rPr>
              <a:t>راهنمای تشخیص و درمان کووید ۱۹ در سطوح ارائه خدمات </a:t>
            </a:r>
            <a:r>
              <a:rPr lang="fa-IR" sz="2400" b="1" dirty="0" smtClean="0">
                <a:cs typeface="B Titr" panose="00000700000000000000" pitchFamily="2" charset="-78"/>
              </a:rPr>
              <a:t>سرپایی و بستری در موارد زیر مشخص فرمایید.</a:t>
            </a:r>
          </a:p>
        </p:txBody>
      </p:sp>
      <p:graphicFrame>
        <p:nvGraphicFramePr>
          <p:cNvPr id="7" name="Table 6"/>
          <p:cNvGraphicFramePr>
            <a:graphicFrameLocks noGrp="1"/>
          </p:cNvGraphicFramePr>
          <p:nvPr>
            <p:extLst/>
          </p:nvPr>
        </p:nvGraphicFramePr>
        <p:xfrm>
          <a:off x="228600" y="1397000"/>
          <a:ext cx="8686798" cy="4333240"/>
        </p:xfrm>
        <a:graphic>
          <a:graphicData uri="http://schemas.openxmlformats.org/drawingml/2006/table">
            <a:tbl>
              <a:tblPr firstRow="1" bandRow="1">
                <a:tableStyleId>{5C22544A-7EE6-4342-B048-85BDC9FD1C3A}</a:tableStyleId>
              </a:tblPr>
              <a:tblGrid>
                <a:gridCol w="990600"/>
                <a:gridCol w="533400"/>
                <a:gridCol w="685800"/>
                <a:gridCol w="381000"/>
                <a:gridCol w="533400"/>
                <a:gridCol w="4953000"/>
                <a:gridCol w="609598"/>
              </a:tblGrid>
              <a:tr h="370840">
                <a:tc>
                  <a:txBody>
                    <a:bodyPr/>
                    <a:lstStyle/>
                    <a:p>
                      <a:pPr algn="ctr" rtl="1"/>
                      <a:r>
                        <a:rPr lang="fa-IR" sz="2000" dirty="0" smtClean="0"/>
                        <a:t>۵</a:t>
                      </a:r>
                      <a:endParaRPr lang="en-US" sz="2000" dirty="0"/>
                    </a:p>
                  </a:txBody>
                  <a:tcPr>
                    <a:solidFill>
                      <a:schemeClr val="accent4">
                        <a:lumMod val="75000"/>
                      </a:schemeClr>
                    </a:solidFill>
                  </a:tcPr>
                </a:tc>
                <a:tc>
                  <a:txBody>
                    <a:bodyPr/>
                    <a:lstStyle/>
                    <a:p>
                      <a:pPr algn="ctr" rtl="1"/>
                      <a:r>
                        <a:rPr lang="fa-IR" sz="2000" dirty="0" smtClean="0"/>
                        <a:t>۴</a:t>
                      </a:r>
                      <a:endParaRPr lang="en-US" sz="2000" dirty="0"/>
                    </a:p>
                  </a:txBody>
                  <a:tcPr>
                    <a:solidFill>
                      <a:schemeClr val="accent4">
                        <a:lumMod val="75000"/>
                      </a:schemeClr>
                    </a:solidFill>
                  </a:tcPr>
                </a:tc>
                <a:tc>
                  <a:txBody>
                    <a:bodyPr/>
                    <a:lstStyle/>
                    <a:p>
                      <a:pPr algn="ctr" rtl="1"/>
                      <a:r>
                        <a:rPr lang="fa-IR" sz="2000" dirty="0" smtClean="0"/>
                        <a:t>۳</a:t>
                      </a:r>
                      <a:endParaRPr lang="en-US" sz="2000" dirty="0"/>
                    </a:p>
                  </a:txBody>
                  <a:tcPr>
                    <a:solidFill>
                      <a:schemeClr val="accent4">
                        <a:lumMod val="75000"/>
                      </a:schemeClr>
                    </a:solidFill>
                  </a:tcPr>
                </a:tc>
                <a:tc>
                  <a:txBody>
                    <a:bodyPr/>
                    <a:lstStyle/>
                    <a:p>
                      <a:pPr algn="ctr" rtl="1"/>
                      <a:r>
                        <a:rPr lang="fa-IR" sz="2000" dirty="0" smtClean="0"/>
                        <a:t>۲</a:t>
                      </a:r>
                      <a:endParaRPr lang="en-US" sz="2000" dirty="0"/>
                    </a:p>
                  </a:txBody>
                  <a:tcPr>
                    <a:solidFill>
                      <a:schemeClr val="accent4">
                        <a:lumMod val="75000"/>
                      </a:schemeClr>
                    </a:solidFill>
                  </a:tcPr>
                </a:tc>
                <a:tc>
                  <a:txBody>
                    <a:bodyPr/>
                    <a:lstStyle/>
                    <a:p>
                      <a:pPr algn="ctr" rtl="1"/>
                      <a:r>
                        <a:rPr lang="fa-IR" sz="2000" dirty="0" smtClean="0"/>
                        <a:t>۱</a:t>
                      </a:r>
                      <a:endParaRPr lang="en-US" sz="2000" dirty="0"/>
                    </a:p>
                  </a:txBody>
                  <a:tcPr>
                    <a:solidFill>
                      <a:schemeClr val="accent4">
                        <a:lumMod val="75000"/>
                      </a:schemeClr>
                    </a:solidFill>
                  </a:tcPr>
                </a:tc>
                <a:tc rowSpan="2">
                  <a:txBody>
                    <a:bodyPr/>
                    <a:lstStyle/>
                    <a:p>
                      <a:pPr algn="ctr" rtl="1"/>
                      <a:r>
                        <a:rPr lang="fa-IR" sz="2000" baseline="0" dirty="0" smtClean="0"/>
                        <a:t>با استفاده از بسته آموزشی راهنمای بالینی کووید-۱۹</a:t>
                      </a:r>
                      <a:endParaRPr lang="en-US" sz="2000" dirty="0"/>
                    </a:p>
                  </a:txBody>
                  <a:tcPr>
                    <a:solidFill>
                      <a:schemeClr val="accent4">
                        <a:lumMod val="75000"/>
                      </a:schemeClr>
                    </a:solidFill>
                  </a:tcPr>
                </a:tc>
                <a:tc rowSpan="2">
                  <a:txBody>
                    <a:bodyPr/>
                    <a:lstStyle/>
                    <a:p>
                      <a:pPr algn="ctr" rtl="1"/>
                      <a:r>
                        <a:rPr lang="fa-IR" sz="1600" dirty="0" smtClean="0"/>
                        <a:t>شماره</a:t>
                      </a:r>
                      <a:endParaRPr lang="en-US" sz="2000" dirty="0"/>
                    </a:p>
                  </a:txBody>
                  <a:tcPr>
                    <a:solidFill>
                      <a:schemeClr val="accent4">
                        <a:lumMod val="75000"/>
                      </a:schemeClr>
                    </a:solidFill>
                  </a:tcPr>
                </a:tc>
              </a:tr>
              <a:tr h="370840">
                <a:tc>
                  <a:txBody>
                    <a:bodyPr/>
                    <a:lstStyle/>
                    <a:p>
                      <a:pPr algn="ctr" rtl="1"/>
                      <a:r>
                        <a:rPr lang="fa-IR" sz="1600" b="1" dirty="0" smtClean="0">
                          <a:solidFill>
                            <a:schemeClr val="bg1"/>
                          </a:solidFill>
                        </a:rPr>
                        <a:t>بسیار</a:t>
                      </a:r>
                      <a:r>
                        <a:rPr lang="fa-IR" sz="1600" b="1" baseline="0" dirty="0" smtClean="0">
                          <a:solidFill>
                            <a:schemeClr val="bg1"/>
                          </a:solidFill>
                        </a:rPr>
                        <a:t> زیاد</a:t>
                      </a:r>
                      <a:endParaRPr lang="en-US" sz="1600" b="1" dirty="0">
                        <a:solidFill>
                          <a:schemeClr val="bg1"/>
                        </a:solidFill>
                      </a:endParaRPr>
                    </a:p>
                  </a:txBody>
                  <a:tcPr>
                    <a:solidFill>
                      <a:schemeClr val="accent4">
                        <a:lumMod val="75000"/>
                      </a:schemeClr>
                    </a:solidFill>
                  </a:tcPr>
                </a:tc>
                <a:tc>
                  <a:txBody>
                    <a:bodyPr/>
                    <a:lstStyle/>
                    <a:p>
                      <a:pPr algn="ctr" rtl="1"/>
                      <a:r>
                        <a:rPr lang="fa-IR" sz="1600" b="1" dirty="0" smtClean="0">
                          <a:solidFill>
                            <a:schemeClr val="bg1"/>
                          </a:solidFill>
                        </a:rPr>
                        <a:t>زیاد</a:t>
                      </a:r>
                      <a:endParaRPr lang="en-US" sz="1600" b="1" dirty="0">
                        <a:solidFill>
                          <a:schemeClr val="bg1"/>
                        </a:solidFill>
                      </a:endParaRPr>
                    </a:p>
                  </a:txBody>
                  <a:tcPr>
                    <a:solidFill>
                      <a:schemeClr val="accent4">
                        <a:lumMod val="75000"/>
                      </a:schemeClr>
                    </a:solidFill>
                  </a:tcPr>
                </a:tc>
                <a:tc>
                  <a:txBody>
                    <a:bodyPr/>
                    <a:lstStyle/>
                    <a:p>
                      <a:pPr algn="ctr" rtl="1"/>
                      <a:r>
                        <a:rPr lang="fa-IR" sz="1600" b="1" dirty="0" smtClean="0">
                          <a:solidFill>
                            <a:schemeClr val="bg1"/>
                          </a:solidFill>
                        </a:rPr>
                        <a:t>متوسط</a:t>
                      </a:r>
                      <a:endParaRPr lang="en-US" sz="1600" b="1" dirty="0">
                        <a:solidFill>
                          <a:schemeClr val="bg1"/>
                        </a:solidFill>
                      </a:endParaRPr>
                    </a:p>
                  </a:txBody>
                  <a:tcPr>
                    <a:solidFill>
                      <a:schemeClr val="accent4">
                        <a:lumMod val="75000"/>
                      </a:schemeClr>
                    </a:solidFill>
                  </a:tcPr>
                </a:tc>
                <a:tc>
                  <a:txBody>
                    <a:bodyPr/>
                    <a:lstStyle/>
                    <a:p>
                      <a:pPr algn="ctr" rtl="1"/>
                      <a:r>
                        <a:rPr lang="fa-IR" sz="1600" b="1" dirty="0" smtClean="0">
                          <a:solidFill>
                            <a:schemeClr val="bg1"/>
                          </a:solidFill>
                        </a:rPr>
                        <a:t>کم</a:t>
                      </a:r>
                      <a:endParaRPr lang="en-US" sz="1600" b="1" dirty="0">
                        <a:solidFill>
                          <a:schemeClr val="bg1"/>
                        </a:solidFill>
                      </a:endParaRPr>
                    </a:p>
                  </a:txBody>
                  <a:tcPr>
                    <a:solidFill>
                      <a:schemeClr val="accent4">
                        <a:lumMod val="75000"/>
                      </a:schemeClr>
                    </a:solidFill>
                  </a:tcPr>
                </a:tc>
                <a:tc>
                  <a:txBody>
                    <a:bodyPr/>
                    <a:lstStyle/>
                    <a:p>
                      <a:pPr algn="ctr" rtl="1"/>
                      <a:r>
                        <a:rPr lang="fa-IR" sz="1400" b="1" dirty="0" smtClean="0">
                          <a:solidFill>
                            <a:schemeClr val="bg1"/>
                          </a:solidFill>
                        </a:rPr>
                        <a:t>ناچیز</a:t>
                      </a:r>
                      <a:endParaRPr lang="en-US" sz="1400" b="1" dirty="0">
                        <a:solidFill>
                          <a:schemeClr val="bg1"/>
                        </a:solidFill>
                      </a:endParaRPr>
                    </a:p>
                  </a:txBody>
                  <a:tcPr>
                    <a:solidFill>
                      <a:schemeClr val="accent4">
                        <a:lumMod val="75000"/>
                      </a:schemeClr>
                    </a:solidFill>
                  </a:tcPr>
                </a:tc>
                <a:tc vMerge="1">
                  <a:txBody>
                    <a:bodyPr/>
                    <a:lstStyle/>
                    <a:p>
                      <a:pPr algn="r" rtl="1"/>
                      <a:endParaRPr lang="en-US" sz="2000" dirty="0"/>
                    </a:p>
                  </a:txBody>
                  <a:tcPr/>
                </a:tc>
                <a:tc vMerge="1">
                  <a:txBody>
                    <a:bodyPr/>
                    <a:lstStyle/>
                    <a:p>
                      <a:endParaRPr lang="en-US" dirty="0"/>
                    </a:p>
                  </a:txBody>
                  <a:tcPr/>
                </a:tc>
              </a:tr>
              <a:tr h="370840">
                <a:tc>
                  <a:txBody>
                    <a:bodyPr/>
                    <a:lstStyle/>
                    <a:p>
                      <a:pPr algn="r" rtl="1"/>
                      <a:endParaRPr lang="en-US" sz="2000" dirty="0"/>
                    </a:p>
                  </a:txBody>
                  <a:tcPr/>
                </a:tc>
                <a:tc>
                  <a:txBody>
                    <a:bodyPr/>
                    <a:lstStyle/>
                    <a:p>
                      <a:pPr algn="r" rtl="1"/>
                      <a:endParaRPr lang="en-US" sz="2000" dirty="0"/>
                    </a:p>
                  </a:txBody>
                  <a:tcPr/>
                </a:tc>
                <a:tc>
                  <a:txBody>
                    <a:bodyPr/>
                    <a:lstStyle/>
                    <a:p>
                      <a:pPr algn="r" rtl="1"/>
                      <a:endParaRPr lang="en-US" sz="2000" dirty="0"/>
                    </a:p>
                  </a:txBody>
                  <a:tcPr/>
                </a:tc>
                <a:tc>
                  <a:txBody>
                    <a:bodyPr/>
                    <a:lstStyle/>
                    <a:p>
                      <a:pPr algn="r" rtl="1"/>
                      <a:endParaRPr lang="en-US" sz="2000" dirty="0"/>
                    </a:p>
                  </a:txBody>
                  <a:tcPr/>
                </a:tc>
                <a:tc>
                  <a:txBody>
                    <a:bodyPr/>
                    <a:lstStyle/>
                    <a:p>
                      <a:pPr algn="r" rtl="1"/>
                      <a:endParaRPr lang="en-US" sz="2000" dirty="0"/>
                    </a:p>
                  </a:txBody>
                  <a:tcPr/>
                </a:tc>
                <a:tc>
                  <a:txBody>
                    <a:bodyPr/>
                    <a:lstStyle/>
                    <a:p>
                      <a:pPr algn="r" rtl="1"/>
                      <a:r>
                        <a:rPr lang="fa-IR" sz="2000" dirty="0" smtClean="0"/>
                        <a:t>نیازهای آموزشی خود را بهتر می شناسم.</a:t>
                      </a:r>
                      <a:endParaRPr lang="en-US" sz="2000" dirty="0"/>
                    </a:p>
                  </a:txBody>
                  <a:tcPr/>
                </a:tc>
                <a:tc>
                  <a:txBody>
                    <a:bodyPr/>
                    <a:lstStyle/>
                    <a:p>
                      <a:pPr algn="ctr" rtl="1"/>
                      <a:r>
                        <a:rPr lang="fa-IR" sz="2000" dirty="0" smtClean="0"/>
                        <a:t>۱</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انگیزه بیشتری برای یادگیری این مباحث بالینی دارم.</a:t>
                      </a:r>
                      <a:endParaRPr lang="en-US" sz="2000" dirty="0"/>
                    </a:p>
                  </a:txBody>
                  <a:tcPr/>
                </a:tc>
                <a:tc>
                  <a:txBody>
                    <a:bodyPr/>
                    <a:lstStyle/>
                    <a:p>
                      <a:pPr algn="ctr" rtl="1"/>
                      <a:r>
                        <a:rPr lang="fa-IR" sz="2000" dirty="0" smtClean="0"/>
                        <a:t>۲</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نقاط قوت و ضعف یادگیری خود را بیشتر می دانم.</a:t>
                      </a:r>
                      <a:endParaRPr lang="en-US" sz="2000" dirty="0"/>
                    </a:p>
                  </a:txBody>
                  <a:tcPr/>
                </a:tc>
                <a:tc>
                  <a:txBody>
                    <a:bodyPr/>
                    <a:lstStyle/>
                    <a:p>
                      <a:pPr algn="ctr" rtl="1"/>
                      <a:r>
                        <a:rPr lang="fa-IR" sz="2000" dirty="0" smtClean="0"/>
                        <a:t>۳</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راهبرد وروشهای بهتری برای  یادگیری مطالب می دانم.</a:t>
                      </a:r>
                      <a:endParaRPr lang="en-US" sz="2000" dirty="0"/>
                    </a:p>
                  </a:txBody>
                  <a:tcPr/>
                </a:tc>
                <a:tc>
                  <a:txBody>
                    <a:bodyPr/>
                    <a:lstStyle/>
                    <a:p>
                      <a:pPr algn="ctr" rtl="1"/>
                      <a:r>
                        <a:rPr lang="fa-IR" sz="2000" dirty="0" smtClean="0"/>
                        <a:t>۴</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با دیگران راحت تر تبادل اطلاعات خواهم کرد.</a:t>
                      </a:r>
                      <a:endParaRPr lang="en-US" sz="2000" dirty="0"/>
                    </a:p>
                  </a:txBody>
                  <a:tcPr/>
                </a:tc>
                <a:tc>
                  <a:txBody>
                    <a:bodyPr/>
                    <a:lstStyle/>
                    <a:p>
                      <a:pPr algn="ctr" rtl="1"/>
                      <a:r>
                        <a:rPr lang="fa-IR" sz="2000" dirty="0" smtClean="0"/>
                        <a:t>۵</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خواهان یادگیری و کسب اطلاعات بیشتر  و دقیقتر هستم.</a:t>
                      </a:r>
                      <a:endParaRPr lang="en-US" sz="2000" dirty="0"/>
                    </a:p>
                  </a:txBody>
                  <a:tcPr/>
                </a:tc>
                <a:tc>
                  <a:txBody>
                    <a:bodyPr/>
                    <a:lstStyle/>
                    <a:p>
                      <a:pPr algn="ctr" rtl="1"/>
                      <a:r>
                        <a:rPr lang="fa-IR" sz="2000" dirty="0" smtClean="0"/>
                        <a:t>۶</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ارتباط  اطلاعات نظری را با موارد عملی بهتر میشناسم.</a:t>
                      </a:r>
                      <a:endParaRPr lang="en-US" sz="2000" dirty="0"/>
                    </a:p>
                  </a:txBody>
                  <a:tcPr/>
                </a:tc>
                <a:tc>
                  <a:txBody>
                    <a:bodyPr/>
                    <a:lstStyle/>
                    <a:p>
                      <a:pPr algn="ctr" rtl="1"/>
                      <a:r>
                        <a:rPr lang="fa-IR" sz="2000" dirty="0" smtClean="0"/>
                        <a:t>۷</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اطلاعات </a:t>
                      </a:r>
                      <a:r>
                        <a:rPr lang="en-US" sz="2000" dirty="0" smtClean="0"/>
                        <a:t>Facts</a:t>
                      </a:r>
                      <a:r>
                        <a:rPr lang="fa-IR" sz="2000" dirty="0" smtClean="0"/>
                        <a:t> را از گمانه زنی ها بهتر تشخیص </a:t>
                      </a:r>
                      <a:r>
                        <a:rPr lang="fa-IR" sz="2000" baseline="0" dirty="0" smtClean="0"/>
                        <a:t> میدهم</a:t>
                      </a:r>
                      <a:endParaRPr lang="en-US" sz="2000" dirty="0"/>
                    </a:p>
                  </a:txBody>
                  <a:tcPr/>
                </a:tc>
                <a:tc>
                  <a:txBody>
                    <a:bodyPr/>
                    <a:lstStyle/>
                    <a:p>
                      <a:pPr algn="ctr" rtl="1"/>
                      <a:r>
                        <a:rPr lang="fa-IR" sz="2000" dirty="0" smtClean="0"/>
                        <a:t>۸</a:t>
                      </a:r>
                      <a:endParaRPr lang="en-US" sz="2000" dirty="0"/>
                    </a:p>
                  </a:txBody>
                  <a:tcPr/>
                </a:tc>
              </a:tr>
              <a:tr h="370840">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endParaRPr lang="en-US" sz="2000"/>
                    </a:p>
                  </a:txBody>
                  <a:tcPr/>
                </a:tc>
                <a:tc>
                  <a:txBody>
                    <a:bodyPr/>
                    <a:lstStyle/>
                    <a:p>
                      <a:pPr algn="r" rtl="1"/>
                      <a:r>
                        <a:rPr lang="fa-IR" sz="2000" dirty="0" smtClean="0"/>
                        <a:t>ارتباط تجارب خود را با اطلاعات جدید بهتر می شناسم.</a:t>
                      </a:r>
                      <a:endParaRPr lang="en-US" sz="2000" dirty="0"/>
                    </a:p>
                  </a:txBody>
                  <a:tcPr/>
                </a:tc>
                <a:tc>
                  <a:txBody>
                    <a:bodyPr/>
                    <a:lstStyle/>
                    <a:p>
                      <a:pPr algn="ctr" rtl="1"/>
                      <a:r>
                        <a:rPr lang="fa-IR" sz="2000" dirty="0" smtClean="0"/>
                        <a:t>۹</a:t>
                      </a:r>
                      <a:endParaRPr lang="en-US" sz="2000" dirty="0"/>
                    </a:p>
                  </a:txBody>
                  <a:tcPr/>
                </a:tc>
              </a:tr>
            </a:tbl>
          </a:graphicData>
        </a:graphic>
      </p:graphicFrame>
      <p:sp>
        <p:nvSpPr>
          <p:cNvPr id="8" name="Rectangle 7"/>
          <p:cNvSpPr/>
          <p:nvPr/>
        </p:nvSpPr>
        <p:spPr>
          <a:xfrm>
            <a:off x="1752601" y="6106180"/>
            <a:ext cx="5562600" cy="523220"/>
          </a:xfrm>
          <a:prstGeom prst="rect">
            <a:avLst/>
          </a:prstGeom>
        </p:spPr>
        <p:txBody>
          <a:bodyPr wrap="square">
            <a:spAutoFit/>
          </a:bodyPr>
          <a:lstStyle/>
          <a:p>
            <a:pPr algn="ctr"/>
            <a:r>
              <a:rPr lang="en-US" sz="1400" dirty="0" smtClean="0"/>
              <a:t>Adopted from Development </a:t>
            </a:r>
            <a:r>
              <a:rPr lang="en-US" sz="1400" dirty="0"/>
              <a:t>of a self-rating scale of </a:t>
            </a:r>
            <a:r>
              <a:rPr lang="en-US" sz="1400" dirty="0" err="1" smtClean="0"/>
              <a:t>selfdirected</a:t>
            </a:r>
            <a:r>
              <a:rPr lang="fa-IR" sz="1400" dirty="0" smtClean="0"/>
              <a:t> </a:t>
            </a:r>
            <a:r>
              <a:rPr lang="en-US" sz="1400" dirty="0"/>
              <a:t>learning </a:t>
            </a:r>
            <a:endParaRPr lang="en-US" sz="1400" dirty="0" smtClean="0"/>
          </a:p>
          <a:p>
            <a:pPr algn="ctr"/>
            <a:r>
              <a:rPr lang="en-US" sz="1400" dirty="0" smtClean="0"/>
              <a:t>DOI</a:t>
            </a:r>
            <a:r>
              <a:rPr lang="en-US" sz="1400" dirty="0"/>
              <a:t>: 10.7748/nr2007.01.14.2.66.c6022 · Source: PubMed</a:t>
            </a:r>
          </a:p>
        </p:txBody>
      </p:sp>
    </p:spTree>
    <p:extLst>
      <p:ext uri="{BB962C8B-B14F-4D97-AF65-F5344CB8AC3E}">
        <p14:creationId xmlns:p14="http://schemas.microsoft.com/office/powerpoint/2010/main" val="272054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077200" cy="1143000"/>
          </a:xfrm>
        </p:spPr>
        <p:style>
          <a:lnRef idx="0">
            <a:schemeClr val="accent3"/>
          </a:lnRef>
          <a:fillRef idx="3">
            <a:schemeClr val="accent3"/>
          </a:fillRef>
          <a:effectRef idx="3">
            <a:schemeClr val="accent3"/>
          </a:effectRef>
          <a:fontRef idx="minor">
            <a:schemeClr val="lt1"/>
          </a:fontRef>
        </p:style>
        <p:txBody>
          <a:bodyPr>
            <a:noAutofit/>
          </a:bodyPr>
          <a:lstStyle/>
          <a:p>
            <a:pPr rtl="1"/>
            <a:r>
              <a:rPr lang="fa-IR" sz="2800" dirty="0" smtClean="0">
                <a:solidFill>
                  <a:schemeClr val="tx1"/>
                </a:solidFill>
                <a:cs typeface="B Titr" panose="00000700000000000000" pitchFamily="2" charset="-78"/>
              </a:rPr>
              <a:t>لطفاً نظرات خود را در این قسمت یادداشت کنید و در صورت  تمایل به آدرس الکترونیک پایین صفحه ارسال بفرمایید. </a:t>
            </a:r>
            <a:r>
              <a:rPr lang="fa-IR" sz="2800" dirty="0" smtClean="0">
                <a:solidFill>
                  <a:schemeClr val="bg1"/>
                </a:solidFill>
                <a:cs typeface="B Titr" panose="00000700000000000000" pitchFamily="2" charset="-78"/>
              </a:rPr>
              <a:t>با</a:t>
            </a:r>
            <a:r>
              <a:rPr lang="fa-IR" sz="2800" dirty="0" smtClean="0">
                <a:solidFill>
                  <a:schemeClr val="tx1"/>
                </a:solidFill>
                <a:cs typeface="B Titr" panose="00000700000000000000" pitchFamily="2" charset="-78"/>
              </a:rPr>
              <a:t> </a:t>
            </a:r>
            <a:r>
              <a:rPr lang="fa-IR" sz="2800" dirty="0" smtClean="0">
                <a:solidFill>
                  <a:schemeClr val="bg1"/>
                </a:solidFill>
                <a:cs typeface="B Titr" panose="00000700000000000000" pitchFamily="2" charset="-78"/>
              </a:rPr>
              <a:t>سپاس</a:t>
            </a:r>
            <a:endParaRPr lang="en-US" sz="2800" dirty="0">
              <a:solidFill>
                <a:schemeClr val="bg1"/>
              </a:solidFill>
              <a:cs typeface="B Titr" panose="00000700000000000000" pitchFamily="2" charset="-78"/>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53222637"/>
              </p:ext>
            </p:extLst>
          </p:nvPr>
        </p:nvGraphicFramePr>
        <p:xfrm>
          <a:off x="304800" y="1600200"/>
          <a:ext cx="8458200" cy="4079240"/>
        </p:xfrm>
        <a:graphic>
          <a:graphicData uri="http://schemas.openxmlformats.org/drawingml/2006/table">
            <a:tbl>
              <a:tblPr firstRow="1" bandRow="1">
                <a:tableStyleId>{5C22544A-7EE6-4342-B048-85BDC9FD1C3A}</a:tableStyleId>
              </a:tblPr>
              <a:tblGrid>
                <a:gridCol w="5257800"/>
                <a:gridCol w="1828800"/>
                <a:gridCol w="1371600"/>
              </a:tblGrid>
              <a:tr h="370840">
                <a:tc>
                  <a:txBody>
                    <a:bodyPr/>
                    <a:lstStyle/>
                    <a:p>
                      <a:pPr algn="r" rtl="1"/>
                      <a:r>
                        <a:rPr lang="fa-IR" dirty="0" smtClean="0">
                          <a:solidFill>
                            <a:schemeClr val="bg1"/>
                          </a:solidFill>
                          <a:cs typeface="B Titr" panose="00000700000000000000" pitchFamily="2" charset="-78"/>
                        </a:rPr>
                        <a:t>نظر شما</a:t>
                      </a:r>
                      <a:endParaRPr lang="en-US" dirty="0">
                        <a:solidFill>
                          <a:schemeClr val="bg1"/>
                        </a:solidFill>
                        <a:cs typeface="B Titr" panose="00000700000000000000" pitchFamily="2" charset="-78"/>
                      </a:endParaRPr>
                    </a:p>
                  </a:txBody>
                  <a:tcPr/>
                </a:tc>
                <a:tc>
                  <a:txBody>
                    <a:bodyPr/>
                    <a:lstStyle/>
                    <a:p>
                      <a:pPr algn="r" rtl="1"/>
                      <a:r>
                        <a:rPr lang="fa-IR" dirty="0" smtClean="0">
                          <a:solidFill>
                            <a:schemeClr val="bg1"/>
                          </a:solidFill>
                          <a:cs typeface="B Titr" panose="00000700000000000000" pitchFamily="2" charset="-78"/>
                        </a:rPr>
                        <a:t>موضوع</a:t>
                      </a:r>
                      <a:endParaRPr lang="en-US" dirty="0">
                        <a:solidFill>
                          <a:schemeClr val="bg1"/>
                        </a:solidFill>
                        <a:cs typeface="B Titr" panose="00000700000000000000" pitchFamily="2" charset="-78"/>
                      </a:endParaRPr>
                    </a:p>
                  </a:txBody>
                  <a:tcPr/>
                </a:tc>
                <a:tc>
                  <a:txBody>
                    <a:bodyPr/>
                    <a:lstStyle/>
                    <a:p>
                      <a:pPr algn="r" rtl="1"/>
                      <a:r>
                        <a:rPr lang="fa-IR" dirty="0" smtClean="0">
                          <a:solidFill>
                            <a:schemeClr val="bg1"/>
                          </a:solidFill>
                          <a:cs typeface="B Titr" panose="00000700000000000000" pitchFamily="2" charset="-78"/>
                        </a:rPr>
                        <a:t>شماره اسلاید</a:t>
                      </a:r>
                      <a:endParaRPr lang="en-US" dirty="0">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dirty="0">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dirty="0">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dirty="0">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dirty="0">
                        <a:solidFill>
                          <a:schemeClr val="bg1"/>
                        </a:solidFill>
                        <a:cs typeface="B Titr" panose="00000700000000000000" pitchFamily="2" charset="-78"/>
                      </a:endParaRPr>
                    </a:p>
                  </a:txBody>
                  <a:tcPr/>
                </a:tc>
              </a:tr>
              <a:tr h="370840">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a:solidFill>
                          <a:schemeClr val="bg1"/>
                        </a:solidFill>
                        <a:cs typeface="B Titr" panose="00000700000000000000" pitchFamily="2" charset="-78"/>
                      </a:endParaRPr>
                    </a:p>
                  </a:txBody>
                  <a:tcPr/>
                </a:tc>
                <a:tc>
                  <a:txBody>
                    <a:bodyPr/>
                    <a:lstStyle/>
                    <a:p>
                      <a:pPr algn="r" rtl="1"/>
                      <a:endParaRPr lang="en-US" dirty="0">
                        <a:solidFill>
                          <a:schemeClr val="bg1"/>
                        </a:solidFill>
                        <a:cs typeface="B Titr" panose="00000700000000000000" pitchFamily="2" charset="-78"/>
                      </a:endParaRPr>
                    </a:p>
                  </a:txBody>
                  <a:tcPr/>
                </a:tc>
              </a:tr>
              <a:tr h="370840">
                <a:tc>
                  <a:txBody>
                    <a:bodyPr/>
                    <a:lstStyle/>
                    <a:p>
                      <a:pPr algn="r" rtl="1"/>
                      <a:r>
                        <a:rPr lang="fa-IR" dirty="0" smtClean="0">
                          <a:solidFill>
                            <a:schemeClr val="bg1"/>
                          </a:solidFill>
                          <a:cs typeface="B Titr" panose="00000700000000000000" pitchFamily="2" charset="-78"/>
                        </a:rPr>
                        <a:t>آدرس ایمیل یا  شماره همراه شما:</a:t>
                      </a:r>
                      <a:endParaRPr lang="en-US" dirty="0">
                        <a:solidFill>
                          <a:schemeClr val="bg1"/>
                        </a:solidFill>
                        <a:cs typeface="B Titr" panose="00000700000000000000" pitchFamily="2" charset="-78"/>
                      </a:endParaRPr>
                    </a:p>
                  </a:txBody>
                  <a:tcPr>
                    <a:solidFill>
                      <a:srgbClr val="FF0000"/>
                    </a:solidFill>
                  </a:tcPr>
                </a:tc>
                <a:tc>
                  <a:txBody>
                    <a:bodyPr/>
                    <a:lstStyle/>
                    <a:p>
                      <a:pPr algn="r" rtl="1"/>
                      <a:r>
                        <a:rPr lang="fa-IR" dirty="0" smtClean="0">
                          <a:solidFill>
                            <a:schemeClr val="bg1"/>
                          </a:solidFill>
                          <a:cs typeface="B Titr" panose="00000700000000000000" pitchFamily="2" charset="-78"/>
                        </a:rPr>
                        <a:t>نام خانوادگی شما:</a:t>
                      </a:r>
                      <a:endParaRPr lang="en-US" dirty="0">
                        <a:solidFill>
                          <a:schemeClr val="bg1"/>
                        </a:solidFill>
                        <a:cs typeface="B Titr" panose="00000700000000000000" pitchFamily="2" charset="-78"/>
                      </a:endParaRPr>
                    </a:p>
                  </a:txBody>
                  <a:tcPr>
                    <a:solidFill>
                      <a:srgbClr val="FF0000"/>
                    </a:solidFill>
                  </a:tcPr>
                </a:tc>
                <a:tc>
                  <a:txBody>
                    <a:bodyPr/>
                    <a:lstStyle/>
                    <a:p>
                      <a:pPr algn="r" rtl="1"/>
                      <a:r>
                        <a:rPr lang="fa-IR" dirty="0" smtClean="0">
                          <a:solidFill>
                            <a:schemeClr val="bg1"/>
                          </a:solidFill>
                          <a:cs typeface="B Titr" panose="00000700000000000000" pitchFamily="2" charset="-78"/>
                        </a:rPr>
                        <a:t>نام شما:</a:t>
                      </a:r>
                      <a:endParaRPr lang="en-US" dirty="0">
                        <a:solidFill>
                          <a:schemeClr val="bg1"/>
                        </a:solidFill>
                        <a:cs typeface="B Titr" panose="00000700000000000000" pitchFamily="2" charset="-78"/>
                      </a:endParaRPr>
                    </a:p>
                  </a:txBody>
                  <a:tcPr>
                    <a:solidFill>
                      <a:srgbClr val="FF0000"/>
                    </a:solidFill>
                  </a:tcPr>
                </a:tc>
              </a:tr>
              <a:tr h="370840">
                <a:tc>
                  <a:txBody>
                    <a:bodyPr/>
                    <a:lstStyle/>
                    <a:p>
                      <a:pPr algn="r" rtl="1"/>
                      <a:endParaRPr lang="en-US">
                        <a:solidFill>
                          <a:schemeClr val="bg1"/>
                        </a:solidFill>
                        <a:cs typeface="B Titr" panose="00000700000000000000" pitchFamily="2" charset="-78"/>
                      </a:endParaRPr>
                    </a:p>
                  </a:txBody>
                  <a:tcPr>
                    <a:solidFill>
                      <a:srgbClr val="FF0000"/>
                    </a:solidFill>
                  </a:tcPr>
                </a:tc>
                <a:tc>
                  <a:txBody>
                    <a:bodyPr/>
                    <a:lstStyle/>
                    <a:p>
                      <a:pPr algn="r" rtl="1"/>
                      <a:endParaRPr lang="en-US">
                        <a:solidFill>
                          <a:schemeClr val="bg1"/>
                        </a:solidFill>
                        <a:cs typeface="B Titr" panose="00000700000000000000" pitchFamily="2" charset="-78"/>
                      </a:endParaRPr>
                    </a:p>
                  </a:txBody>
                  <a:tcPr>
                    <a:solidFill>
                      <a:srgbClr val="FF0000"/>
                    </a:solidFill>
                  </a:tcPr>
                </a:tc>
                <a:tc>
                  <a:txBody>
                    <a:bodyPr/>
                    <a:lstStyle/>
                    <a:p>
                      <a:pPr algn="r" rtl="1"/>
                      <a:endParaRPr lang="en-US" dirty="0">
                        <a:solidFill>
                          <a:schemeClr val="bg1"/>
                        </a:solidFill>
                        <a:cs typeface="B Titr" panose="00000700000000000000" pitchFamily="2" charset="-78"/>
                      </a:endParaRPr>
                    </a:p>
                  </a:txBody>
                  <a:tcPr>
                    <a:solidFill>
                      <a:srgbClr val="FF0000"/>
                    </a:solidFill>
                  </a:tcPr>
                </a:tc>
              </a:tr>
            </a:tbl>
          </a:graphicData>
        </a:graphic>
      </p:graphicFrame>
      <p:sp>
        <p:nvSpPr>
          <p:cNvPr id="4" name="Date Placeholder 3"/>
          <p:cNvSpPr>
            <a:spLocks noGrp="1"/>
          </p:cNvSpPr>
          <p:nvPr>
            <p:ph type="dt" sz="half" idx="10"/>
          </p:nvPr>
        </p:nvSpPr>
        <p:spPr/>
        <p:txBody>
          <a:bodyPr/>
          <a:lstStyle/>
          <a:p>
            <a:fld id="{21CFFC0C-C24A-466D-9DED-7F274E099CA4}" type="datetime8">
              <a:rPr lang="fa-IR" smtClean="0"/>
              <a:pPr/>
              <a:t>21 مارس 21</a:t>
            </a:fld>
            <a:endParaRPr lang="en-US"/>
          </a:p>
        </p:txBody>
      </p:sp>
      <p:sp>
        <p:nvSpPr>
          <p:cNvPr id="5" name="Footer Placeholder 4"/>
          <p:cNvSpPr>
            <a:spLocks noGrp="1"/>
          </p:cNvSpPr>
          <p:nvPr>
            <p:ph type="ftr" sz="quarter" idx="11"/>
          </p:nvPr>
        </p:nvSpPr>
        <p:spPr/>
        <p:txBody>
          <a:bodyPr/>
          <a:lstStyle/>
          <a:p>
            <a:r>
              <a:rPr lang="en-US" sz="1400" dirty="0" smtClean="0">
                <a:solidFill>
                  <a:schemeClr val="tx1"/>
                </a:solidFill>
              </a:rPr>
              <a:t>Dr. Honarpisheh Hamid</a:t>
            </a:r>
            <a:r>
              <a:rPr lang="fa-IR" sz="1400" dirty="0" smtClean="0">
                <a:solidFill>
                  <a:schemeClr val="tx1"/>
                </a:solidFill>
              </a:rPr>
              <a:t> </a:t>
            </a:r>
            <a:r>
              <a:rPr lang="en-US" sz="1400" dirty="0" smtClean="0">
                <a:solidFill>
                  <a:schemeClr val="tx1"/>
                </a:solidFill>
              </a:rPr>
              <a:t> MD PhD dr.honarpishehh@gmail.com</a:t>
            </a:r>
          </a:p>
        </p:txBody>
      </p:sp>
      <p:sp>
        <p:nvSpPr>
          <p:cNvPr id="6" name="Slide Number Placeholder 5"/>
          <p:cNvSpPr>
            <a:spLocks noGrp="1"/>
          </p:cNvSpPr>
          <p:nvPr>
            <p:ph type="sldNum" sz="quarter" idx="12"/>
          </p:nvPr>
        </p:nvSpPr>
        <p:spPr/>
        <p:txBody>
          <a:bodyPr/>
          <a:lstStyle/>
          <a:p>
            <a:fld id="{2E25CA67-43F9-4FEB-A8A9-79087773B078}" type="slidenum">
              <a:rPr lang="en-US" smtClean="0"/>
              <a:pPr/>
              <a:t>59</a:t>
            </a:fld>
            <a:endParaRPr lang="en-US"/>
          </a:p>
        </p:txBody>
      </p:sp>
      <p:grpSp>
        <p:nvGrpSpPr>
          <p:cNvPr id="8" name="Group 7"/>
          <p:cNvGrpSpPr/>
          <p:nvPr/>
        </p:nvGrpSpPr>
        <p:grpSpPr>
          <a:xfrm>
            <a:off x="8153400" y="228600"/>
            <a:ext cx="838200" cy="838200"/>
            <a:chOff x="7010400" y="5638800"/>
            <a:chExt cx="838200" cy="838200"/>
          </a:xfrm>
        </p:grpSpPr>
        <p:sp>
          <p:nvSpPr>
            <p:cNvPr id="9" name="Down Arrow 8">
              <a:hlinkClick r:id="" action="ppaction://hlinkshowjump?jump=nextslide"/>
            </p:cNvPr>
            <p:cNvSpPr/>
            <p:nvPr/>
          </p:nvSpPr>
          <p:spPr>
            <a:xfrm>
              <a:off x="7239000" y="6096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Right Arrow 9">
              <a:hlinkClick r:id="" action="ppaction://hlinkshowjump?jump=firstslide"/>
            </p:cNvPr>
            <p:cNvSpPr/>
            <p:nvPr/>
          </p:nvSpPr>
          <p:spPr>
            <a:xfrm>
              <a:off x="74676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Right Arrow 10">
              <a:hlinkClick r:id="rId2" action="ppaction://hlinksldjump"/>
            </p:cNvPr>
            <p:cNvSpPr/>
            <p:nvPr/>
          </p:nvSpPr>
          <p:spPr>
            <a:xfrm flipH="1">
              <a:off x="7010400" y="58674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Down Arrow 11">
              <a:hlinkClick r:id="" action="ppaction://hlinkshowjump?jump=previousslide"/>
            </p:cNvPr>
            <p:cNvSpPr/>
            <p:nvPr/>
          </p:nvSpPr>
          <p:spPr>
            <a:xfrm flipV="1">
              <a:off x="7239000" y="56388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2023650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style>
          <a:lnRef idx="0">
            <a:schemeClr val="accent6"/>
          </a:lnRef>
          <a:fillRef idx="3">
            <a:schemeClr val="accent6"/>
          </a:fillRef>
          <a:effectRef idx="3">
            <a:schemeClr val="accent6"/>
          </a:effectRef>
          <a:fontRef idx="minor">
            <a:schemeClr val="lt1"/>
          </a:fontRef>
        </p:style>
        <p:txBody>
          <a:bodyPr>
            <a:normAutofit/>
          </a:bodyPr>
          <a:lstStyle/>
          <a:p>
            <a:r>
              <a:rPr lang="fa-IR" b="1" dirty="0"/>
              <a:t>مورد </a:t>
            </a:r>
            <a:r>
              <a:rPr lang="fa-IR" b="1" dirty="0" smtClean="0"/>
              <a:t>محتمل</a:t>
            </a:r>
            <a:endParaRPr lang="en-US" dirty="0"/>
          </a:p>
        </p:txBody>
      </p:sp>
      <p:sp>
        <p:nvSpPr>
          <p:cNvPr id="3" name="Content Placeholder 2"/>
          <p:cNvSpPr>
            <a:spLocks noGrp="1"/>
          </p:cNvSpPr>
          <p:nvPr>
            <p:ph idx="1"/>
          </p:nvPr>
        </p:nvSpPr>
        <p:spPr>
          <a:xfrm>
            <a:off x="457200" y="1143000"/>
            <a:ext cx="8229600" cy="5257800"/>
          </a:xfr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marL="0" indent="0" algn="just" rtl="1">
              <a:buNone/>
            </a:pPr>
            <a:r>
              <a:rPr lang="fa-IR" dirty="0" smtClean="0">
                <a:solidFill>
                  <a:srgbClr val="FF0000"/>
                </a:solidFill>
                <a:cs typeface="B Nazanin" panose="00000400000000000000" pitchFamily="2" charset="-78"/>
              </a:rPr>
              <a:t>الف</a:t>
            </a:r>
            <a:r>
              <a:rPr lang="fa-IR" dirty="0" smtClean="0">
                <a:cs typeface="B Nazanin" panose="00000400000000000000" pitchFamily="2" charset="-78"/>
              </a:rPr>
              <a:t>- بیمار </a:t>
            </a:r>
            <a:r>
              <a:rPr lang="fa-IR" dirty="0">
                <a:cs typeface="B Nazanin" panose="00000400000000000000" pitchFamily="2" charset="-78"/>
              </a:rPr>
              <a:t>مشکوکی که در </a:t>
            </a:r>
            <a:r>
              <a:rPr lang="fa-IR" dirty="0">
                <a:cs typeface="B Nazanin" panose="00000400000000000000" pitchFamily="2" charset="-78"/>
                <a:hlinkClick r:id="rId2" action="ppaction://hlinksldjump"/>
              </a:rPr>
              <a:t>تماس </a:t>
            </a:r>
            <a:r>
              <a:rPr lang="fa-IR" dirty="0">
                <a:cs typeface="B Nazanin" panose="00000400000000000000" pitchFamily="2" charset="-78"/>
              </a:rPr>
              <a:t>با یک بیمار محتمل یا قطعی و یا خوشه </a:t>
            </a:r>
            <a:r>
              <a:rPr lang="fa-IR" dirty="0" smtClean="0">
                <a:cs typeface="B Nazanin" panose="00000400000000000000" pitchFamily="2" charset="-78"/>
              </a:rPr>
              <a:t>ای</a:t>
            </a:r>
            <a:r>
              <a:rPr lang="en-US" dirty="0">
                <a:cs typeface="B Nazanin" panose="00000400000000000000" pitchFamily="2" charset="-78"/>
              </a:rPr>
              <a:t> *</a:t>
            </a:r>
            <a:r>
              <a:rPr lang="fa-IR" dirty="0" smtClean="0">
                <a:cs typeface="B Nazanin" panose="00000400000000000000" pitchFamily="2" charset="-78"/>
              </a:rPr>
              <a:t>(</a:t>
            </a:r>
            <a:r>
              <a:rPr lang="en-US" dirty="0" smtClean="0">
                <a:cs typeface="B Nazanin" panose="00000400000000000000" pitchFamily="2" charset="-78"/>
              </a:rPr>
              <a:t>Cluster</a:t>
            </a:r>
            <a:r>
              <a:rPr lang="fa-IR" dirty="0" smtClean="0">
                <a:cs typeface="B Nazanin" panose="00000400000000000000" pitchFamily="2" charset="-78"/>
              </a:rPr>
              <a:t>) از </a:t>
            </a:r>
            <a:r>
              <a:rPr lang="fa-IR" dirty="0">
                <a:cs typeface="B Nazanin" panose="00000400000000000000" pitchFamily="2" charset="-78"/>
              </a:rPr>
              <a:t>بیمارانی باشد که حداقل یک </a:t>
            </a:r>
            <a:r>
              <a:rPr lang="fa-IR" dirty="0" smtClean="0">
                <a:cs typeface="B Nazanin" panose="00000400000000000000" pitchFamily="2" charset="-78"/>
              </a:rPr>
              <a:t>مورد قطعی </a:t>
            </a:r>
            <a:r>
              <a:rPr lang="fa-IR" dirty="0">
                <a:cs typeface="B Nazanin" panose="00000400000000000000" pitchFamily="2" charset="-78"/>
              </a:rPr>
              <a:t>در بین آنها گزارش شده </a:t>
            </a:r>
            <a:r>
              <a:rPr lang="fa-IR" dirty="0" smtClean="0">
                <a:cs typeface="B Nazanin" panose="00000400000000000000" pitchFamily="2" charset="-78"/>
              </a:rPr>
              <a:t>باشد.</a:t>
            </a:r>
            <a:endParaRPr lang="fa-IR" dirty="0">
              <a:cs typeface="B Nazanin" panose="00000400000000000000" pitchFamily="2" charset="-78"/>
            </a:endParaRPr>
          </a:p>
          <a:p>
            <a:pPr marL="0" indent="0" algn="just" rtl="1">
              <a:buNone/>
            </a:pPr>
            <a:r>
              <a:rPr lang="fa-IR" dirty="0" smtClean="0">
                <a:solidFill>
                  <a:srgbClr val="FF0000"/>
                </a:solidFill>
                <a:cs typeface="B Nazanin" panose="00000400000000000000" pitchFamily="2" charset="-78"/>
              </a:rPr>
              <a:t>ب</a:t>
            </a:r>
            <a:r>
              <a:rPr lang="fa-IR" dirty="0" smtClean="0">
                <a:cs typeface="B Nazanin" panose="00000400000000000000" pitchFamily="2" charset="-78"/>
              </a:rPr>
              <a:t>- بیمار </a:t>
            </a:r>
            <a:r>
              <a:rPr lang="fa-IR" dirty="0">
                <a:cs typeface="B Nazanin" panose="00000400000000000000" pitchFamily="2" charset="-78"/>
              </a:rPr>
              <a:t>مشکوکی که یافته های تصویر برداری به نفع کووید- </a:t>
            </a:r>
            <a:r>
              <a:rPr lang="fa-IR" dirty="0" smtClean="0">
                <a:cs typeface="B Nazanin" panose="00000400000000000000" pitchFamily="2" charset="-78"/>
              </a:rPr>
              <a:t>۱۹ </a:t>
            </a:r>
            <a:r>
              <a:rPr lang="fa-IR" dirty="0">
                <a:cs typeface="B Nazanin" panose="00000400000000000000" pitchFamily="2" charset="-78"/>
              </a:rPr>
              <a:t>داشته </a:t>
            </a:r>
            <a:r>
              <a:rPr lang="fa-IR" dirty="0" smtClean="0">
                <a:cs typeface="B Nazanin" panose="00000400000000000000" pitchFamily="2" charset="-78"/>
              </a:rPr>
              <a:t>باشد.</a:t>
            </a:r>
            <a:endParaRPr lang="fa-IR" dirty="0">
              <a:cs typeface="B Nazanin" panose="00000400000000000000" pitchFamily="2" charset="-78"/>
            </a:endParaRPr>
          </a:p>
          <a:p>
            <a:pPr marL="400050" lvl="1" indent="0" algn="just" rtl="1">
              <a:buNone/>
            </a:pPr>
            <a:r>
              <a:rPr lang="fa-IR" sz="3000" dirty="0">
                <a:effectLst>
                  <a:outerShdw blurRad="38100" dist="38100" dir="2700000" algn="tl">
                    <a:srgbClr val="000000">
                      <a:alpha val="43137"/>
                    </a:srgbClr>
                  </a:outerShdw>
                </a:effectLst>
                <a:cs typeface="B Nazanin" panose="00000400000000000000" pitchFamily="2" charset="-78"/>
              </a:rPr>
              <a:t> نظیر انفیلتراسیون مولتی لوبولر یک یا دو طرفه خصوصاً انفیلتراسیون نواحی محیطی </a:t>
            </a:r>
            <a:r>
              <a:rPr lang="fa-IR" sz="3000" dirty="0" smtClean="0">
                <a:effectLst>
                  <a:outerShdw blurRad="38100" dist="38100" dir="2700000" algn="tl">
                    <a:srgbClr val="000000">
                      <a:alpha val="43137"/>
                    </a:srgbClr>
                  </a:outerShdw>
                </a:effectLst>
                <a:cs typeface="B Nazanin" panose="00000400000000000000" pitchFamily="2" charset="-78"/>
              </a:rPr>
              <a:t>در</a:t>
            </a:r>
            <a:r>
              <a:rPr lang="en-US" sz="3000" dirty="0" smtClean="0">
                <a:effectLst>
                  <a:outerShdw blurRad="38100" dist="38100" dir="2700000" algn="tl">
                    <a:srgbClr val="000000">
                      <a:alpha val="43137"/>
                    </a:srgbClr>
                  </a:outerShdw>
                </a:effectLst>
                <a:cs typeface="B Nazanin" panose="00000400000000000000" pitchFamily="2" charset="-78"/>
                <a:hlinkClick r:id="rId3" action="ppaction://hlinksldjump"/>
              </a:rPr>
              <a:t>CT </a:t>
            </a:r>
            <a:r>
              <a:rPr lang="en-US" sz="3000" dirty="0">
                <a:effectLst>
                  <a:outerShdw blurRad="38100" dist="38100" dir="2700000" algn="tl">
                    <a:srgbClr val="000000">
                      <a:alpha val="43137"/>
                    </a:srgbClr>
                  </a:outerShdw>
                </a:effectLst>
                <a:cs typeface="B Nazanin" panose="00000400000000000000" pitchFamily="2" charset="-78"/>
                <a:hlinkClick r:id="rId3" action="ppaction://hlinksldjump"/>
              </a:rPr>
              <a:t>scan </a:t>
            </a:r>
            <a:r>
              <a:rPr lang="fa-IR" sz="3000" dirty="0" smtClean="0">
                <a:effectLst>
                  <a:outerShdw blurRad="38100" dist="38100" dir="2700000" algn="tl">
                    <a:srgbClr val="000000">
                      <a:alpha val="43137"/>
                    </a:srgbClr>
                  </a:outerShdw>
                </a:effectLst>
                <a:cs typeface="B Nazanin" panose="00000400000000000000" pitchFamily="2" charset="-78"/>
                <a:hlinkClick r:id="rId3" action="ppaction://hlinksldjump"/>
              </a:rPr>
              <a:t> </a:t>
            </a:r>
            <a:r>
              <a:rPr lang="fa-IR" sz="3000" dirty="0" smtClean="0">
                <a:effectLst>
                  <a:outerShdw blurRad="38100" dist="38100" dir="2700000" algn="tl">
                    <a:srgbClr val="000000">
                      <a:alpha val="43137"/>
                    </a:srgbClr>
                  </a:outerShdw>
                </a:effectLst>
                <a:cs typeface="B Nazanin" panose="00000400000000000000" pitchFamily="2" charset="-78"/>
              </a:rPr>
              <a:t>ریه یا رادیوگرافی </a:t>
            </a:r>
            <a:r>
              <a:rPr lang="fa-IR" sz="3000" dirty="0">
                <a:effectLst>
                  <a:outerShdw blurRad="38100" dist="38100" dir="2700000" algn="tl">
                    <a:srgbClr val="000000">
                      <a:alpha val="43137"/>
                    </a:srgbClr>
                  </a:outerShdw>
                </a:effectLst>
                <a:cs typeface="B Nazanin" panose="00000400000000000000" pitchFamily="2" charset="-78"/>
              </a:rPr>
              <a:t>قفسه صدری </a:t>
            </a:r>
            <a:r>
              <a:rPr lang="fa-IR" sz="3000" dirty="0" smtClean="0">
                <a:effectLst>
                  <a:outerShdw blurRad="38100" dist="38100" dir="2700000" algn="tl">
                    <a:srgbClr val="000000">
                      <a:alpha val="43137"/>
                    </a:srgbClr>
                  </a:outerShdw>
                </a:effectLst>
                <a:cs typeface="B Nazanin" panose="00000400000000000000" pitchFamily="2" charset="-78"/>
              </a:rPr>
              <a:t>و</a:t>
            </a:r>
            <a:r>
              <a:rPr lang="en-US" sz="3000" dirty="0" smtClean="0">
                <a:effectLst>
                  <a:outerShdw blurRad="38100" dist="38100" dir="2700000" algn="tl">
                    <a:srgbClr val="000000">
                      <a:alpha val="43137"/>
                    </a:srgbClr>
                  </a:outerShdw>
                </a:effectLst>
                <a:cs typeface="B Nazanin" panose="00000400000000000000" pitchFamily="2" charset="-78"/>
              </a:rPr>
              <a:t>ground </a:t>
            </a:r>
            <a:r>
              <a:rPr lang="en-US" sz="3000" dirty="0">
                <a:effectLst>
                  <a:outerShdw blurRad="38100" dist="38100" dir="2700000" algn="tl">
                    <a:srgbClr val="000000">
                      <a:alpha val="43137"/>
                    </a:srgbClr>
                  </a:outerShdw>
                </a:effectLst>
                <a:cs typeface="B Nazanin" panose="00000400000000000000" pitchFamily="2" charset="-78"/>
              </a:rPr>
              <a:t>glass </a:t>
            </a:r>
            <a:r>
              <a:rPr lang="fa-IR" sz="3000" dirty="0" smtClean="0">
                <a:effectLst>
                  <a:outerShdw blurRad="38100" dist="38100" dir="2700000" algn="tl">
                    <a:srgbClr val="000000">
                      <a:alpha val="43137"/>
                    </a:srgbClr>
                  </a:outerShdw>
                </a:effectLst>
                <a:cs typeface="B Nazanin" panose="00000400000000000000" pitchFamily="2" charset="-78"/>
              </a:rPr>
              <a:t> در</a:t>
            </a:r>
            <a:r>
              <a:rPr lang="en-US" sz="3000" dirty="0" smtClean="0">
                <a:effectLst>
                  <a:outerShdw blurRad="38100" dist="38100" dir="2700000" algn="tl">
                    <a:srgbClr val="000000">
                      <a:alpha val="43137"/>
                    </a:srgbClr>
                  </a:outerShdw>
                </a:effectLst>
                <a:cs typeface="B Nazanin" panose="00000400000000000000" pitchFamily="2" charset="-78"/>
              </a:rPr>
              <a:t>CT </a:t>
            </a:r>
            <a:r>
              <a:rPr lang="en-US" sz="3000" dirty="0">
                <a:effectLst>
                  <a:outerShdw blurRad="38100" dist="38100" dir="2700000" algn="tl">
                    <a:srgbClr val="000000">
                      <a:alpha val="43137"/>
                    </a:srgbClr>
                  </a:outerShdw>
                </a:effectLst>
                <a:cs typeface="B Nazanin" panose="00000400000000000000" pitchFamily="2" charset="-78"/>
              </a:rPr>
              <a:t>scan </a:t>
            </a:r>
            <a:r>
              <a:rPr lang="fa-IR" sz="3000" dirty="0" smtClean="0">
                <a:effectLst>
                  <a:outerShdw blurRad="38100" dist="38100" dir="2700000" algn="tl">
                    <a:srgbClr val="000000">
                      <a:alpha val="43137"/>
                    </a:srgbClr>
                  </a:outerShdw>
                </a:effectLst>
                <a:cs typeface="B Nazanin" panose="00000400000000000000" pitchFamily="2" charset="-78"/>
              </a:rPr>
              <a:t> ریه (</a:t>
            </a:r>
            <a:r>
              <a:rPr lang="en-US" sz="3000" dirty="0" smtClean="0">
                <a:effectLst>
                  <a:outerShdw blurRad="38100" dist="38100" dir="2700000" algn="tl">
                    <a:srgbClr val="000000">
                      <a:alpha val="43137"/>
                    </a:srgbClr>
                  </a:outerShdw>
                </a:effectLst>
                <a:cs typeface="B Nazanin" panose="00000400000000000000" pitchFamily="2" charset="-78"/>
              </a:rPr>
              <a:t>Clinically </a:t>
            </a:r>
            <a:r>
              <a:rPr lang="en-US" sz="3000" dirty="0">
                <a:effectLst>
                  <a:outerShdw blurRad="38100" dist="38100" dir="2700000" algn="tl">
                    <a:srgbClr val="000000">
                      <a:alpha val="43137"/>
                    </a:srgbClr>
                  </a:outerShdw>
                </a:effectLst>
                <a:cs typeface="B Nazanin" panose="00000400000000000000" pitchFamily="2" charset="-78"/>
              </a:rPr>
              <a:t>confirmed </a:t>
            </a:r>
            <a:r>
              <a:rPr lang="fa-IR" sz="3000" dirty="0" smtClean="0">
                <a:effectLst>
                  <a:outerShdw blurRad="38100" dist="38100" dir="2700000" algn="tl">
                    <a:srgbClr val="000000">
                      <a:alpha val="43137"/>
                    </a:srgbClr>
                  </a:outerShdw>
                </a:effectLst>
                <a:cs typeface="B Nazanin" panose="00000400000000000000" pitchFamily="2" charset="-78"/>
              </a:rPr>
              <a:t>)</a:t>
            </a:r>
            <a:endParaRPr lang="en-US" sz="3000" dirty="0">
              <a:effectLst>
                <a:outerShdw blurRad="38100" dist="38100" dir="2700000" algn="tl">
                  <a:srgbClr val="000000">
                    <a:alpha val="43137"/>
                  </a:srgbClr>
                </a:outerShdw>
              </a:effectLst>
              <a:cs typeface="B Nazanin" panose="00000400000000000000" pitchFamily="2" charset="-78"/>
            </a:endParaRPr>
          </a:p>
          <a:p>
            <a:pPr marL="0" indent="0" algn="just" rtl="1">
              <a:buNone/>
            </a:pPr>
            <a:r>
              <a:rPr lang="fa-IR" dirty="0" smtClean="0">
                <a:solidFill>
                  <a:srgbClr val="FF0000"/>
                </a:solidFill>
                <a:cs typeface="B Nazanin" panose="00000400000000000000" pitchFamily="2" charset="-78"/>
              </a:rPr>
              <a:t>ج</a:t>
            </a:r>
            <a:r>
              <a:rPr lang="fa-IR" dirty="0" smtClean="0">
                <a:cs typeface="B Nazanin" panose="00000400000000000000" pitchFamily="2" charset="-78"/>
              </a:rPr>
              <a:t>- بیماری </a:t>
            </a:r>
            <a:r>
              <a:rPr lang="fa-IR" dirty="0">
                <a:cs typeface="B Nazanin" panose="00000400000000000000" pitchFamily="2" charset="-78"/>
              </a:rPr>
              <a:t>که بطور حاد دچار از دست دادن حس بویایی یا چشایی شده </a:t>
            </a:r>
            <a:r>
              <a:rPr lang="fa-IR" dirty="0" smtClean="0">
                <a:cs typeface="B Nazanin" panose="00000400000000000000" pitchFamily="2" charset="-78"/>
              </a:rPr>
              <a:t>باشد.</a:t>
            </a:r>
            <a:endParaRPr lang="fa-IR" dirty="0">
              <a:cs typeface="B Nazanin" panose="00000400000000000000" pitchFamily="2" charset="-78"/>
            </a:endParaRPr>
          </a:p>
          <a:p>
            <a:pPr marL="0" indent="0" algn="just" rtl="1">
              <a:buNone/>
            </a:pPr>
            <a:r>
              <a:rPr lang="fa-IR" dirty="0" smtClean="0">
                <a:solidFill>
                  <a:srgbClr val="FF0000"/>
                </a:solidFill>
                <a:cs typeface="B Nazanin" panose="00000400000000000000" pitchFamily="2" charset="-78"/>
              </a:rPr>
              <a:t>د</a:t>
            </a:r>
            <a:r>
              <a:rPr lang="fa-IR" dirty="0" smtClean="0">
                <a:cs typeface="B Nazanin" panose="00000400000000000000" pitchFamily="2" charset="-78"/>
              </a:rPr>
              <a:t>- مرگ </a:t>
            </a:r>
            <a:r>
              <a:rPr lang="fa-IR" dirty="0">
                <a:cs typeface="B Nazanin" panose="00000400000000000000" pitchFamily="2" charset="-78"/>
              </a:rPr>
              <a:t>در بیمار مشکوک به </a:t>
            </a:r>
            <a:r>
              <a:rPr lang="fa-IR" dirty="0" smtClean="0">
                <a:cs typeface="B Nazanin" panose="00000400000000000000" pitchFamily="2" charset="-78"/>
              </a:rPr>
              <a:t>کووید۱۹ (</a:t>
            </a:r>
            <a:r>
              <a:rPr lang="fa-IR" dirty="0" smtClean="0">
                <a:cs typeface="B Nazanin" panose="00000400000000000000" pitchFamily="2" charset="-78"/>
                <a:hlinkClick r:id="rId4" action="ppaction://hlinksldjump"/>
              </a:rPr>
              <a:t>ملاک </a:t>
            </a:r>
            <a:r>
              <a:rPr lang="fa-IR" dirty="0">
                <a:cs typeface="B Nazanin" panose="00000400000000000000" pitchFamily="2" charset="-78"/>
                <a:hlinkClick r:id="rId4" action="ppaction://hlinksldjump"/>
              </a:rPr>
              <a:t>های </a:t>
            </a:r>
            <a:r>
              <a:rPr lang="fa-IR" dirty="0" smtClean="0">
                <a:cs typeface="B Nazanin" panose="00000400000000000000" pitchFamily="2" charset="-78"/>
                <a:hlinkClick r:id="rId4" action="ppaction://hlinksldjump"/>
              </a:rPr>
              <a:t>فوق</a:t>
            </a:r>
            <a:r>
              <a:rPr lang="fa-IR" dirty="0" smtClean="0">
                <a:cs typeface="B Nazanin" panose="00000400000000000000" pitchFamily="2" charset="-78"/>
              </a:rPr>
              <a:t>) </a:t>
            </a:r>
            <a:r>
              <a:rPr lang="fa-IR" dirty="0">
                <a:cs typeface="B Nazanin" panose="00000400000000000000" pitchFamily="2" charset="-78"/>
              </a:rPr>
              <a:t>که با دلیل دیگری توجیه </a:t>
            </a:r>
            <a:r>
              <a:rPr lang="fa-IR" dirty="0" smtClean="0">
                <a:cs typeface="B Nazanin" panose="00000400000000000000" pitchFamily="2" charset="-78"/>
              </a:rPr>
              <a:t>نشود.</a:t>
            </a:r>
            <a:endParaRPr lang="en-US" dirty="0">
              <a:cs typeface="B Nazanin" panose="00000400000000000000" pitchFamily="2" charset="-78"/>
            </a:endParaRPr>
          </a:p>
        </p:txBody>
      </p:sp>
      <p:sp>
        <p:nvSpPr>
          <p:cNvPr id="10" name="Date Placeholder 9"/>
          <p:cNvSpPr>
            <a:spLocks noGrp="1"/>
          </p:cNvSpPr>
          <p:nvPr>
            <p:ph type="dt" sz="half" idx="10"/>
          </p:nvPr>
        </p:nvSpPr>
        <p:spPr/>
        <p:txBody>
          <a:bodyPr/>
          <a:lstStyle/>
          <a:p>
            <a:fld id="{3E9A3ED4-6BDB-4E5C-8187-AC58FAD47DE9}"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6</a:t>
            </a:fld>
            <a:endParaRPr lang="en-US"/>
          </a:p>
        </p:txBody>
      </p:sp>
      <p:grpSp>
        <p:nvGrpSpPr>
          <p:cNvPr id="13" name="Group 12"/>
          <p:cNvGrpSpPr/>
          <p:nvPr/>
        </p:nvGrpSpPr>
        <p:grpSpPr>
          <a:xfrm>
            <a:off x="7772400" y="762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5"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6"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457200" y="5867400"/>
            <a:ext cx="4572000" cy="584775"/>
          </a:xfrm>
          <a:prstGeom prst="rect">
            <a:avLst/>
          </a:prstGeom>
        </p:spPr>
        <p:txBody>
          <a:bodyPr>
            <a:spAutoFit/>
          </a:bodyPr>
          <a:lstStyle/>
          <a:p>
            <a:r>
              <a:rPr lang="en-US" dirty="0"/>
              <a:t>*</a:t>
            </a:r>
            <a:r>
              <a:rPr lang="en-US" sz="1400" dirty="0" smtClean="0"/>
              <a:t>Public </a:t>
            </a:r>
            <a:r>
              <a:rPr lang="en-US" sz="1400" dirty="0"/>
              <a:t>health surveillance for COVID-19 , WHO Interim guidance 7 August 2020</a:t>
            </a:r>
          </a:p>
        </p:txBody>
      </p:sp>
    </p:spTree>
    <p:extLst>
      <p:ext uri="{BB962C8B-B14F-4D97-AF65-F5344CB8AC3E}">
        <p14:creationId xmlns:p14="http://schemas.microsoft.com/office/powerpoint/2010/main" val="3976553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2000"/>
                                        <p:tgtEl>
                                          <p:spTgt spid="3">
                                            <p:bg/>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2000"/>
                                        <p:tgtEl>
                                          <p:spTgt spid="3">
                                            <p:txEl>
                                              <p:pRg st="0" end="0"/>
                                            </p:txEl>
                                          </p:spTgt>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2000"/>
                                        <p:tgtEl>
                                          <p:spTgt spid="3">
                                            <p:txEl>
                                              <p:pRg st="1" end="1"/>
                                            </p:txEl>
                                          </p:spTgt>
                                        </p:tgtEl>
                                      </p:cBhvr>
                                    </p:animEffect>
                                  </p:childTnLst>
                                </p:cTn>
                              </p:par>
                            </p:childTnLst>
                          </p:cTn>
                        </p:par>
                        <p:par>
                          <p:cTn id="20" fill="hold">
                            <p:stCondLst>
                              <p:cond delay="6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2000"/>
                                        <p:tgtEl>
                                          <p:spTgt spid="3">
                                            <p:txEl>
                                              <p:pRg st="2" end="2"/>
                                            </p:txEl>
                                          </p:spTgt>
                                        </p:tgtEl>
                                      </p:cBhvr>
                                    </p:animEffect>
                                  </p:childTnLst>
                                </p:cTn>
                              </p:par>
                            </p:childTnLst>
                          </p:cTn>
                        </p:par>
                        <p:par>
                          <p:cTn id="24" fill="hold">
                            <p:stCondLst>
                              <p:cond delay="8500"/>
                            </p:stCondLst>
                            <p:childTnLst>
                              <p:par>
                                <p:cTn id="25" presetID="22" presetClass="entr" presetSubtype="1"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up)">
                                      <p:cBhvr>
                                        <p:cTn id="27" dur="2000"/>
                                        <p:tgtEl>
                                          <p:spTgt spid="3">
                                            <p:txEl>
                                              <p:pRg st="3" end="3"/>
                                            </p:txEl>
                                          </p:spTgt>
                                        </p:tgtEl>
                                      </p:cBhvr>
                                    </p:animEffect>
                                  </p:childTnLst>
                                </p:cTn>
                              </p:par>
                            </p:childTnLst>
                          </p:cTn>
                        </p:par>
                        <p:par>
                          <p:cTn id="28" fill="hold">
                            <p:stCondLst>
                              <p:cond delay="10500"/>
                            </p:stCondLst>
                            <p:childTnLst>
                              <p:par>
                                <p:cTn id="29" presetID="22" presetClass="entr" presetSubtype="1"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up)">
                                      <p:cBhvr>
                                        <p:cTn id="3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r>
              <a:rPr lang="fa-IR" b="1" dirty="0"/>
              <a:t>مورد </a:t>
            </a:r>
            <a:r>
              <a:rPr lang="fa-IR" b="1" dirty="0" smtClean="0"/>
              <a:t>قطعی</a:t>
            </a:r>
            <a:endParaRPr lang="en-US"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lgn="just" rtl="1">
              <a:buNone/>
            </a:pPr>
            <a:r>
              <a:rPr lang="fa-IR" sz="5400" b="1" dirty="0" smtClean="0"/>
              <a:t> </a:t>
            </a:r>
            <a:r>
              <a:rPr lang="fa-IR" sz="5400" b="1" dirty="0"/>
              <a:t>فرد با تایید آزمایشگاهی ویروس ناشی از کووید- </a:t>
            </a:r>
            <a:r>
              <a:rPr lang="fa-IR" sz="5400" b="1" dirty="0" smtClean="0"/>
              <a:t>۱۹ </a:t>
            </a:r>
            <a:r>
              <a:rPr lang="fa-IR" sz="5400" b="1" dirty="0"/>
              <a:t>، صرف نظر از وجود علائم و نشانه های بالینی</a:t>
            </a:r>
            <a:endParaRPr lang="en-US" sz="5400" b="1" dirty="0"/>
          </a:p>
        </p:txBody>
      </p:sp>
      <p:sp>
        <p:nvSpPr>
          <p:cNvPr id="10" name="Date Placeholder 9"/>
          <p:cNvSpPr>
            <a:spLocks noGrp="1"/>
          </p:cNvSpPr>
          <p:nvPr>
            <p:ph type="dt" sz="half" idx="10"/>
          </p:nvPr>
        </p:nvSpPr>
        <p:spPr/>
        <p:txBody>
          <a:bodyPr/>
          <a:lstStyle/>
          <a:p>
            <a:fld id="{575E7D70-63AF-4F77-AB83-B8B6BAA44EE8}"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7</a:t>
            </a:fld>
            <a:endParaRPr lang="en-US"/>
          </a:p>
        </p:txBody>
      </p:sp>
      <p:grpSp>
        <p:nvGrpSpPr>
          <p:cNvPr id="13" name="Group 12"/>
          <p:cNvGrpSpPr/>
          <p:nvPr/>
        </p:nvGrpSpPr>
        <p:grpSpPr>
          <a:xfrm>
            <a:off x="7772400" y="3810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5970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2000"/>
                                        <p:tgtEl>
                                          <p:spTgt spid="3">
                                            <p:bg/>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style>
          <a:lnRef idx="0">
            <a:schemeClr val="accent5"/>
          </a:lnRef>
          <a:fillRef idx="3">
            <a:schemeClr val="accent5"/>
          </a:fillRef>
          <a:effectRef idx="3">
            <a:schemeClr val="accent5"/>
          </a:effectRef>
          <a:fontRef idx="minor">
            <a:schemeClr val="lt1"/>
          </a:fontRef>
        </p:style>
        <p:txBody>
          <a:bodyPr>
            <a:normAutofit/>
          </a:bodyPr>
          <a:lstStyle/>
          <a:p>
            <a:r>
              <a:rPr lang="fa-IR" b="1" dirty="0"/>
              <a:t>تعریف تماس </a:t>
            </a:r>
            <a:r>
              <a:rPr lang="fa-IR" b="1" dirty="0" smtClean="0"/>
              <a:t>نزدیک</a:t>
            </a:r>
            <a:endParaRPr lang="en-US" dirty="0"/>
          </a:p>
        </p:txBody>
      </p:sp>
      <p:sp>
        <p:nvSpPr>
          <p:cNvPr id="3" name="Content Placeholder 2"/>
          <p:cNvSpPr>
            <a:spLocks noGrp="1"/>
          </p:cNvSpPr>
          <p:nvPr>
            <p:ph idx="1"/>
          </p:nvPr>
        </p:nvSpPr>
        <p:spPr>
          <a:xfrm>
            <a:off x="457200" y="1143000"/>
            <a:ext cx="8229600" cy="5486400"/>
          </a:xfrm>
        </p:spPr>
        <p:style>
          <a:lnRef idx="1">
            <a:schemeClr val="accent5"/>
          </a:lnRef>
          <a:fillRef idx="2">
            <a:schemeClr val="accent5"/>
          </a:fillRef>
          <a:effectRef idx="1">
            <a:schemeClr val="accent5"/>
          </a:effectRef>
          <a:fontRef idx="minor">
            <a:schemeClr val="dk1"/>
          </a:fontRef>
        </p:style>
        <p:txBody>
          <a:bodyPr>
            <a:normAutofit/>
          </a:bodyPr>
          <a:lstStyle/>
          <a:p>
            <a:pPr marL="0" indent="0" algn="just" rtl="1">
              <a:buNone/>
            </a:pPr>
            <a:r>
              <a:rPr lang="fa-IR" dirty="0" smtClean="0"/>
              <a:t>فردی که در شرایط زیر، در طی ۲ روز قبل تا ۱۴ روز بعد از شروع علائم بیمار </a:t>
            </a:r>
            <a:r>
              <a:rPr lang="fa-IR" dirty="0" smtClean="0">
                <a:hlinkClick r:id="" action="ppaction://hlinkshowjump?jump=nextslide"/>
              </a:rPr>
              <a:t>محتمل </a:t>
            </a:r>
            <a:r>
              <a:rPr lang="fa-IR" dirty="0" smtClean="0"/>
              <a:t>یا </a:t>
            </a:r>
            <a:r>
              <a:rPr lang="fa-IR" dirty="0" smtClean="0">
                <a:hlinkClick r:id="rId2" action="ppaction://hlinksldjump"/>
              </a:rPr>
              <a:t>قطعی</a:t>
            </a:r>
            <a:r>
              <a:rPr lang="fa-IR" dirty="0" smtClean="0"/>
              <a:t>، در تماس با او قرار گرفته باشد، شامل:</a:t>
            </a:r>
          </a:p>
          <a:p>
            <a:pPr marL="400050" lvl="1" indent="0" algn="just" rtl="1">
              <a:buNone/>
            </a:pPr>
            <a:r>
              <a:rPr lang="fa-IR" dirty="0" smtClean="0"/>
              <a:t>۱ . تماس چهره به چهره در فاصله کمتر از ۱ متر و برای حداقل ۱۵ دقیقه</a:t>
            </a:r>
          </a:p>
          <a:p>
            <a:pPr marL="400050" lvl="1" indent="0" algn="just" rtl="1">
              <a:buNone/>
            </a:pPr>
            <a:r>
              <a:rPr lang="fa-IR" dirty="0" smtClean="0"/>
              <a:t>۲ . تماس مستقیم فیزیکی با فرد </a:t>
            </a:r>
            <a:r>
              <a:rPr lang="fa-IR" dirty="0" smtClean="0">
                <a:hlinkClick r:id="" action="ppaction://hlinkshowjump?jump=nextslide"/>
              </a:rPr>
              <a:t>محتمل </a:t>
            </a:r>
            <a:r>
              <a:rPr lang="fa-IR" dirty="0" smtClean="0"/>
              <a:t>یا </a:t>
            </a:r>
            <a:r>
              <a:rPr lang="fa-IR" dirty="0" smtClean="0">
                <a:hlinkClick r:id="rId2" action="ppaction://hlinksldjump"/>
              </a:rPr>
              <a:t>قطعی</a:t>
            </a:r>
            <a:endParaRPr lang="fa-IR" dirty="0" smtClean="0"/>
          </a:p>
          <a:p>
            <a:pPr marL="400050" lvl="1" indent="0" algn="just" rtl="1">
              <a:buNone/>
            </a:pPr>
            <a:r>
              <a:rPr lang="fa-IR" dirty="0" smtClean="0"/>
              <a:t>۳ . مراقبت از بیمار </a:t>
            </a:r>
            <a:r>
              <a:rPr lang="fa-IR" dirty="0" smtClean="0">
                <a:hlinkClick r:id="" action="ppaction://hlinkshowjump?jump=nextslide"/>
              </a:rPr>
              <a:t>محتمل </a:t>
            </a:r>
            <a:r>
              <a:rPr lang="fa-IR" dirty="0" smtClean="0"/>
              <a:t>یا </a:t>
            </a:r>
            <a:r>
              <a:rPr lang="fa-IR" dirty="0" smtClean="0">
                <a:hlinkClick r:id="rId2" action="ppaction://hlinksldjump"/>
              </a:rPr>
              <a:t>قطعی </a:t>
            </a:r>
            <a:r>
              <a:rPr lang="fa-IR" dirty="0" smtClean="0"/>
              <a:t>بدون استفاده از تجهیزات مناسب حفاظت فردی</a:t>
            </a:r>
          </a:p>
          <a:p>
            <a:pPr marL="400050" lvl="1" indent="0" algn="just" rtl="1">
              <a:buNone/>
            </a:pPr>
            <a:r>
              <a:rPr lang="fa-IR" dirty="0" smtClean="0"/>
              <a:t>یا</a:t>
            </a:r>
          </a:p>
          <a:p>
            <a:pPr marL="400050" lvl="1" indent="0" algn="just" rtl="1">
              <a:buNone/>
            </a:pPr>
            <a:r>
              <a:rPr lang="fa-IR" dirty="0" smtClean="0"/>
              <a:t>۴ . در شرایط دیگر بر اساس احتمال انتقال منطقه ای ، ارزیابی انجام می شود.</a:t>
            </a:r>
            <a:endParaRPr lang="en-US" dirty="0"/>
          </a:p>
        </p:txBody>
      </p:sp>
      <p:sp>
        <p:nvSpPr>
          <p:cNvPr id="10" name="Date Placeholder 9"/>
          <p:cNvSpPr>
            <a:spLocks noGrp="1"/>
          </p:cNvSpPr>
          <p:nvPr>
            <p:ph type="dt" sz="half" idx="10"/>
          </p:nvPr>
        </p:nvSpPr>
        <p:spPr/>
        <p:txBody>
          <a:bodyPr/>
          <a:lstStyle/>
          <a:p>
            <a:fld id="{C27D10B3-6868-4152-95A2-ED9E28281EE9}"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8</a:t>
            </a:fld>
            <a:endParaRPr lang="en-US" dirty="0"/>
          </a:p>
        </p:txBody>
      </p:sp>
      <p:grpSp>
        <p:nvGrpSpPr>
          <p:cNvPr id="13" name="Group 12"/>
          <p:cNvGrpSpPr/>
          <p:nvPr/>
        </p:nvGrpSpPr>
        <p:grpSpPr>
          <a:xfrm>
            <a:off x="7772400" y="1524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3"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4"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AutoShape 2" descr="blob:https://web.whatsapp.com/cf2dade8-01a5-463b-8115-5dac5046dcb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675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2000"/>
                                        <p:tgtEl>
                                          <p:spTgt spid="3">
                                            <p:bg/>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2000"/>
                                        <p:tgtEl>
                                          <p:spTgt spid="3">
                                            <p:txEl>
                                              <p:pRg st="0" end="0"/>
                                            </p:txEl>
                                          </p:spTgt>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2000"/>
                                        <p:tgtEl>
                                          <p:spTgt spid="3">
                                            <p:txEl>
                                              <p:pRg st="1" end="1"/>
                                            </p:txEl>
                                          </p:spTgt>
                                        </p:tgtEl>
                                      </p:cBhvr>
                                    </p:animEffect>
                                  </p:childTnLst>
                                </p:cTn>
                              </p:par>
                            </p:childTnLst>
                          </p:cTn>
                        </p:par>
                        <p:par>
                          <p:cTn id="20" fill="hold">
                            <p:stCondLst>
                              <p:cond delay="6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2000"/>
                                        <p:tgtEl>
                                          <p:spTgt spid="3">
                                            <p:txEl>
                                              <p:pRg st="2" end="2"/>
                                            </p:txEl>
                                          </p:spTgt>
                                        </p:tgtEl>
                                      </p:cBhvr>
                                    </p:animEffect>
                                  </p:childTnLst>
                                </p:cTn>
                              </p:par>
                            </p:childTnLst>
                          </p:cTn>
                        </p:par>
                        <p:par>
                          <p:cTn id="24" fill="hold">
                            <p:stCondLst>
                              <p:cond delay="8500"/>
                            </p:stCondLst>
                            <p:childTnLst>
                              <p:par>
                                <p:cTn id="25" presetID="22" presetClass="entr" presetSubtype="1"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up)">
                                      <p:cBhvr>
                                        <p:cTn id="27" dur="2000"/>
                                        <p:tgtEl>
                                          <p:spTgt spid="3">
                                            <p:txEl>
                                              <p:pRg st="3" end="3"/>
                                            </p:txEl>
                                          </p:spTgt>
                                        </p:tgtEl>
                                      </p:cBhvr>
                                    </p:animEffect>
                                  </p:childTnLst>
                                </p:cTn>
                              </p:par>
                            </p:childTnLst>
                          </p:cTn>
                        </p:par>
                        <p:par>
                          <p:cTn id="28" fill="hold">
                            <p:stCondLst>
                              <p:cond delay="10500"/>
                            </p:stCondLst>
                            <p:childTnLst>
                              <p:par>
                                <p:cTn id="29" presetID="22" presetClass="entr" presetSubtype="1"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up)">
                                      <p:cBhvr>
                                        <p:cTn id="31" dur="2000"/>
                                        <p:tgtEl>
                                          <p:spTgt spid="3">
                                            <p:txEl>
                                              <p:pRg st="4" end="4"/>
                                            </p:txEl>
                                          </p:spTgt>
                                        </p:tgtEl>
                                      </p:cBhvr>
                                    </p:animEffect>
                                  </p:childTnLst>
                                </p:cTn>
                              </p:par>
                            </p:childTnLst>
                          </p:cTn>
                        </p:par>
                        <p:par>
                          <p:cTn id="32" fill="hold">
                            <p:stCondLst>
                              <p:cond delay="12500"/>
                            </p:stCondLst>
                            <p:childTnLst>
                              <p:par>
                                <p:cTn id="33" presetID="22" presetClass="entr" presetSubtype="1" fill="hold" grpId="0"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ipe(up)">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a:bodyPr>
          <a:lstStyle/>
          <a:p>
            <a:r>
              <a:rPr lang="fa-IR" b="1" dirty="0"/>
              <a:t>تعریف مرگ ناشی از کووید- </a:t>
            </a:r>
            <a:r>
              <a:rPr lang="fa-IR" b="1" dirty="0" smtClean="0"/>
              <a:t>۱۹</a:t>
            </a:r>
            <a:endParaRPr lang="en-US" dirty="0"/>
          </a:p>
        </p:txBody>
      </p:sp>
      <p:sp>
        <p:nvSpPr>
          <p:cNvPr id="3" name="Content Placeholder 2"/>
          <p:cNvSpPr>
            <a:spLocks noGrp="1"/>
          </p:cNvSpPr>
          <p:nvPr>
            <p:ph idx="1"/>
          </p:nvPr>
        </p:nvSpPr>
        <p:spPr>
          <a:xfrm>
            <a:off x="381000" y="1600200"/>
            <a:ext cx="8534400" cy="4800600"/>
          </a:xfrm>
        </p:spPr>
        <p:style>
          <a:lnRef idx="0">
            <a:schemeClr val="dk1"/>
          </a:lnRef>
          <a:fillRef idx="3">
            <a:schemeClr val="dk1"/>
          </a:fillRef>
          <a:effectRef idx="3">
            <a:schemeClr val="dk1"/>
          </a:effectRef>
          <a:fontRef idx="minor">
            <a:schemeClr val="lt1"/>
          </a:fontRef>
        </p:style>
        <p:txBody>
          <a:bodyPr>
            <a:normAutofit fontScale="92500" lnSpcReduction="10000"/>
          </a:bodyPr>
          <a:lstStyle/>
          <a:p>
            <a:pPr algn="r" rtl="1"/>
            <a:r>
              <a:rPr lang="fa-IR" sz="4300" dirty="0" smtClean="0">
                <a:cs typeface="B Nazanin" panose="00000400000000000000" pitchFamily="2" charset="-78"/>
              </a:rPr>
              <a:t>بروز </a:t>
            </a:r>
            <a:r>
              <a:rPr lang="fa-IR" sz="4300" dirty="0">
                <a:cs typeface="B Nazanin" panose="00000400000000000000" pitchFamily="2" charset="-78"/>
              </a:rPr>
              <a:t>مرگ در فرد محتمل یا قطعی که از نظر بالینی به دلیل بیماری کووید- </a:t>
            </a:r>
            <a:r>
              <a:rPr lang="fa-IR" sz="4300" dirty="0" smtClean="0">
                <a:cs typeface="B Nazanin" panose="00000400000000000000" pitchFamily="2" charset="-78"/>
              </a:rPr>
              <a:t>۱۹ </a:t>
            </a:r>
            <a:r>
              <a:rPr lang="fa-IR" sz="4300" dirty="0">
                <a:cs typeface="B Nazanin" panose="00000400000000000000" pitchFamily="2" charset="-78"/>
              </a:rPr>
              <a:t>باشد و دلیل مشخص دیگری، </a:t>
            </a:r>
            <a:r>
              <a:rPr lang="fa-IR" sz="4300" dirty="0" smtClean="0">
                <a:cs typeface="B Nazanin" panose="00000400000000000000" pitchFamily="2" charset="-78"/>
              </a:rPr>
              <a:t>غیرمرتبط </a:t>
            </a:r>
            <a:r>
              <a:rPr lang="fa-IR" sz="4300" dirty="0">
                <a:cs typeface="B Nazanin" panose="00000400000000000000" pitchFamily="2" charset="-78"/>
              </a:rPr>
              <a:t>با کووید </a:t>
            </a:r>
            <a:r>
              <a:rPr lang="fa-IR" sz="4300" dirty="0" smtClean="0">
                <a:cs typeface="B Nazanin" panose="00000400000000000000" pitchFamily="2" charset="-78"/>
              </a:rPr>
              <a:t>( نظیر </a:t>
            </a:r>
            <a:r>
              <a:rPr lang="fa-IR" sz="4300" dirty="0">
                <a:cs typeface="B Nazanin" panose="00000400000000000000" pitchFamily="2" charset="-78"/>
              </a:rPr>
              <a:t>تصادفات و </a:t>
            </a:r>
            <a:r>
              <a:rPr lang="fa-IR" sz="4300" dirty="0" smtClean="0">
                <a:cs typeface="B Nazanin" panose="00000400000000000000" pitchFamily="2" charset="-78"/>
              </a:rPr>
              <a:t>...) </a:t>
            </a:r>
            <a:r>
              <a:rPr lang="fa-IR" sz="4300" dirty="0">
                <a:cs typeface="B Nazanin" panose="00000400000000000000" pitchFamily="2" charset="-78"/>
              </a:rPr>
              <a:t>نداشته باشد و دوره بهبودی کامل بین </a:t>
            </a:r>
            <a:r>
              <a:rPr lang="fa-IR" sz="4300" b="1" dirty="0">
                <a:cs typeface="B Nazanin" panose="00000400000000000000" pitchFamily="2" charset="-78"/>
              </a:rPr>
              <a:t>بیماری فعال </a:t>
            </a:r>
            <a:r>
              <a:rPr lang="fa-IR" sz="4300" dirty="0">
                <a:cs typeface="B Nazanin" panose="00000400000000000000" pitchFamily="2" charset="-78"/>
              </a:rPr>
              <a:t>کووید- </a:t>
            </a:r>
            <a:r>
              <a:rPr lang="fa-IR" sz="4300" dirty="0" smtClean="0">
                <a:cs typeface="B Nazanin" panose="00000400000000000000" pitchFamily="2" charset="-78"/>
              </a:rPr>
              <a:t>۱۹ </a:t>
            </a:r>
            <a:r>
              <a:rPr lang="fa-IR" sz="4300" dirty="0">
                <a:cs typeface="B Nazanin" panose="00000400000000000000" pitchFamily="2" charset="-78"/>
              </a:rPr>
              <a:t>و مرگ </a:t>
            </a:r>
            <a:r>
              <a:rPr lang="fa-IR" sz="4300" dirty="0" smtClean="0">
                <a:cs typeface="B Nazanin" panose="00000400000000000000" pitchFamily="2" charset="-78"/>
              </a:rPr>
              <a:t>نباید وجود </a:t>
            </a:r>
            <a:r>
              <a:rPr lang="fa-IR" sz="4300" dirty="0">
                <a:cs typeface="B Nazanin" panose="00000400000000000000" pitchFamily="2" charset="-78"/>
              </a:rPr>
              <a:t>داشته </a:t>
            </a:r>
            <a:r>
              <a:rPr lang="fa-IR" sz="4300" dirty="0" smtClean="0">
                <a:cs typeface="B Nazanin" panose="00000400000000000000" pitchFamily="2" charset="-78"/>
              </a:rPr>
              <a:t>باشد.</a:t>
            </a:r>
          </a:p>
          <a:p>
            <a:pPr algn="r" rtl="1"/>
            <a:r>
              <a:rPr lang="fa-IR" sz="4400" dirty="0">
                <a:cs typeface="B Nazanin" panose="00000400000000000000" pitchFamily="2" charset="-78"/>
              </a:rPr>
              <a:t>گزارش مرگ ناشی از کووید باید به تفکیک موارد قطعی و محتمل صورت گیرد</a:t>
            </a:r>
            <a:r>
              <a:rPr lang="fa-IR" sz="4400" dirty="0" smtClean="0">
                <a:cs typeface="B Nazanin" panose="00000400000000000000" pitchFamily="2" charset="-78"/>
              </a:rPr>
              <a:t>.</a:t>
            </a:r>
            <a:r>
              <a:rPr lang="fa-IR" sz="4400" dirty="0">
                <a:solidFill>
                  <a:schemeClr val="bg1"/>
                </a:solidFill>
                <a:cs typeface="B Nazanin" panose="00000400000000000000" pitchFamily="2" charset="-78"/>
              </a:rPr>
              <a:t> *</a:t>
            </a:r>
            <a:endParaRPr lang="fa-IR" sz="4300" dirty="0" smtClean="0">
              <a:cs typeface="B Nazanin" panose="00000400000000000000" pitchFamily="2" charset="-78"/>
            </a:endParaRPr>
          </a:p>
          <a:p>
            <a:pPr algn="r" rtl="1"/>
            <a:r>
              <a:rPr lang="fa-IR" sz="2600" dirty="0" smtClean="0">
                <a:cs typeface="B Nazanin" panose="00000400000000000000" pitchFamily="2" charset="-78"/>
              </a:rPr>
              <a:t>تعاریف فوق خصوص از دیدگاه نظام مراقبت بیماریها اهمیت بسیاری دارد.</a:t>
            </a:r>
          </a:p>
          <a:p>
            <a:pPr algn="r" rtl="1"/>
            <a:endParaRPr lang="en-US" sz="4400" dirty="0">
              <a:cs typeface="B Nazanin" panose="00000400000000000000" pitchFamily="2" charset="-78"/>
            </a:endParaRPr>
          </a:p>
        </p:txBody>
      </p:sp>
      <p:sp>
        <p:nvSpPr>
          <p:cNvPr id="10" name="Date Placeholder 9"/>
          <p:cNvSpPr>
            <a:spLocks noGrp="1"/>
          </p:cNvSpPr>
          <p:nvPr>
            <p:ph type="dt" sz="half" idx="10"/>
          </p:nvPr>
        </p:nvSpPr>
        <p:spPr/>
        <p:txBody>
          <a:bodyPr/>
          <a:lstStyle/>
          <a:p>
            <a:fld id="{C17BCA27-869C-4445-AD17-913B728DE673}" type="datetime8">
              <a:rPr lang="fa-IR" smtClean="0"/>
              <a:pPr/>
              <a:t>21 مارس 21</a:t>
            </a:fld>
            <a:endParaRPr lang="en-US"/>
          </a:p>
        </p:txBody>
      </p:sp>
      <p:sp>
        <p:nvSpPr>
          <p:cNvPr id="11" name="Footer Placeholder 10"/>
          <p:cNvSpPr>
            <a:spLocks noGrp="1"/>
          </p:cNvSpPr>
          <p:nvPr>
            <p:ph type="ftr" sz="quarter" idx="11"/>
          </p:nvPr>
        </p:nvSpPr>
        <p:spPr/>
        <p:txBody>
          <a:bodyPr/>
          <a:lstStyle/>
          <a:p>
            <a:r>
              <a:rPr lang="en-US" smtClean="0"/>
              <a:t>Dr. Honarpisheh Hamid</a:t>
            </a:r>
            <a:r>
              <a:rPr lang="fa-IR" smtClean="0"/>
              <a:t> </a:t>
            </a:r>
            <a:r>
              <a:rPr lang="en-US" smtClean="0"/>
              <a:t> MD PhD dr.honarpishehh@gmail.com</a:t>
            </a:r>
            <a:endParaRPr lang="en-US" dirty="0" smtClean="0"/>
          </a:p>
        </p:txBody>
      </p:sp>
      <p:sp>
        <p:nvSpPr>
          <p:cNvPr id="12" name="Slide Number Placeholder 11"/>
          <p:cNvSpPr>
            <a:spLocks noGrp="1"/>
          </p:cNvSpPr>
          <p:nvPr>
            <p:ph type="sldNum" sz="quarter" idx="12"/>
          </p:nvPr>
        </p:nvSpPr>
        <p:spPr/>
        <p:txBody>
          <a:bodyPr/>
          <a:lstStyle/>
          <a:p>
            <a:fld id="{2E25CA67-43F9-4FEB-A8A9-79087773B078}" type="slidenum">
              <a:rPr lang="en-US" smtClean="0"/>
              <a:pPr/>
              <a:t>9</a:t>
            </a:fld>
            <a:endParaRPr lang="en-US"/>
          </a:p>
        </p:txBody>
      </p:sp>
      <p:grpSp>
        <p:nvGrpSpPr>
          <p:cNvPr id="13" name="Group 12"/>
          <p:cNvGrpSpPr/>
          <p:nvPr/>
        </p:nvGrpSpPr>
        <p:grpSpPr>
          <a:xfrm>
            <a:off x="7772400" y="381000"/>
            <a:ext cx="838200" cy="838200"/>
            <a:chOff x="7772400" y="76200"/>
            <a:chExt cx="838200" cy="838200"/>
          </a:xfrm>
        </p:grpSpPr>
        <p:sp>
          <p:nvSpPr>
            <p:cNvPr id="14" name="Down Arrow 13">
              <a:hlinkClick r:id="" action="ppaction://hlinkshowjump?jump=nextslide"/>
            </p:cNvPr>
            <p:cNvSpPr/>
            <p:nvPr/>
          </p:nvSpPr>
          <p:spPr>
            <a:xfrm>
              <a:off x="8001000" y="5334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rId2" action="ppaction://hlinksldjump"/>
            </p:cNvPr>
            <p:cNvSpPr/>
            <p:nvPr/>
          </p:nvSpPr>
          <p:spPr>
            <a:xfrm>
              <a:off x="82296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rId3" action="ppaction://hlinksldjump"/>
            </p:cNvPr>
            <p:cNvSpPr/>
            <p:nvPr/>
          </p:nvSpPr>
          <p:spPr>
            <a:xfrm flipH="1">
              <a:off x="7772400" y="304800"/>
              <a:ext cx="381000" cy="4191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a:hlinkClick r:id="" action="ppaction://hlinkshowjump?jump=previousslide"/>
            </p:cNvPr>
            <p:cNvSpPr/>
            <p:nvPr/>
          </p:nvSpPr>
          <p:spPr>
            <a:xfrm flipV="1">
              <a:off x="8001000" y="762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2133600" y="5943600"/>
            <a:ext cx="6705600" cy="523220"/>
          </a:xfrm>
          <a:prstGeom prst="rect">
            <a:avLst/>
          </a:prstGeom>
        </p:spPr>
        <p:txBody>
          <a:bodyPr wrap="square">
            <a:spAutoFit/>
          </a:bodyPr>
          <a:lstStyle/>
          <a:p>
            <a:pPr algn="r" rtl="1"/>
            <a:r>
              <a:rPr lang="fa-IR" sz="2800" dirty="0" smtClean="0">
                <a:solidFill>
                  <a:schemeClr val="bg1"/>
                </a:solidFill>
              </a:rPr>
              <a:t>*</a:t>
            </a:r>
            <a:r>
              <a:rPr lang="fa-IR" dirty="0" smtClean="0">
                <a:solidFill>
                  <a:schemeClr val="bg1"/>
                </a:solidFill>
                <a:cs typeface="B Nazanin" panose="00000400000000000000" pitchFamily="2" charset="-78"/>
              </a:rPr>
              <a:t>کد </a:t>
            </a:r>
            <a:r>
              <a:rPr lang="fa-IR" dirty="0">
                <a:solidFill>
                  <a:schemeClr val="bg1"/>
                </a:solidFill>
                <a:cs typeface="B Nazanin" panose="00000400000000000000" pitchFamily="2" charset="-78"/>
              </a:rPr>
              <a:t>ثبت مرگ موارد قطعی 07.1</a:t>
            </a:r>
            <a:r>
              <a:rPr lang="en-US" dirty="0">
                <a:solidFill>
                  <a:schemeClr val="bg1"/>
                </a:solidFill>
                <a:cs typeface="B Nazanin" panose="00000400000000000000" pitchFamily="2" charset="-78"/>
              </a:rPr>
              <a:t>U </a:t>
            </a:r>
            <a:r>
              <a:rPr lang="fa-IR" dirty="0" smtClean="0">
                <a:solidFill>
                  <a:schemeClr val="bg1"/>
                </a:solidFill>
                <a:cs typeface="B Nazanin" panose="00000400000000000000" pitchFamily="2" charset="-78"/>
              </a:rPr>
              <a:t> و </a:t>
            </a:r>
            <a:r>
              <a:rPr lang="fa-IR" dirty="0">
                <a:solidFill>
                  <a:schemeClr val="bg1"/>
                </a:solidFill>
                <a:cs typeface="B Nazanin" panose="00000400000000000000" pitchFamily="2" charset="-78"/>
              </a:rPr>
              <a:t>برای محتمل </a:t>
            </a:r>
            <a:r>
              <a:rPr lang="fa-IR" dirty="0" smtClean="0">
                <a:solidFill>
                  <a:schemeClr val="bg1"/>
                </a:solidFill>
                <a:cs typeface="B Nazanin" panose="00000400000000000000" pitchFamily="2" charset="-78"/>
              </a:rPr>
              <a:t>07.2</a:t>
            </a:r>
            <a:r>
              <a:rPr lang="en-US" dirty="0" smtClean="0">
                <a:solidFill>
                  <a:schemeClr val="bg1"/>
                </a:solidFill>
                <a:cs typeface="B Nazanin" panose="00000400000000000000" pitchFamily="2" charset="-78"/>
              </a:rPr>
              <a:t>U </a:t>
            </a:r>
            <a:r>
              <a:rPr lang="fa-IR" dirty="0" smtClean="0">
                <a:solidFill>
                  <a:schemeClr val="bg1"/>
                </a:solidFill>
                <a:cs typeface="B Nazanin" panose="00000400000000000000" pitchFamily="2" charset="-78"/>
              </a:rPr>
              <a:t>  می </a:t>
            </a:r>
            <a:r>
              <a:rPr lang="fa-IR" dirty="0">
                <a:solidFill>
                  <a:schemeClr val="bg1"/>
                </a:solidFill>
                <a:cs typeface="B Nazanin" panose="00000400000000000000" pitchFamily="2" charset="-78"/>
              </a:rPr>
              <a:t>باشد</a:t>
            </a: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3092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2000"/>
                                        <p:tgtEl>
                                          <p:spTgt spid="3">
                                            <p:bg/>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2000"/>
                                        <p:tgtEl>
                                          <p:spTgt spid="3">
                                            <p:txEl>
                                              <p:pRg st="0" end="0"/>
                                            </p:txEl>
                                          </p:spTgt>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up)">
                                      <p:cBhvr>
                                        <p:cTn id="2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13041</TotalTime>
  <Words>17097</Words>
  <Application>Microsoft Office PowerPoint</Application>
  <PresentationFormat>On-screen Show (4:3)</PresentationFormat>
  <Paragraphs>1083</Paragraphs>
  <Slides>59</Slides>
  <Notes>20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59</vt:i4>
      </vt:variant>
    </vt:vector>
  </HeadingPairs>
  <TitlesOfParts>
    <vt:vector size="70" baseType="lpstr">
      <vt:lpstr>Arial</vt:lpstr>
      <vt:lpstr>B Davat</vt:lpstr>
      <vt:lpstr>B Mehr</vt:lpstr>
      <vt:lpstr>B Mitra</vt:lpstr>
      <vt:lpstr>B Nazanin</vt:lpstr>
      <vt:lpstr>B Tir</vt:lpstr>
      <vt:lpstr>B Titr</vt:lpstr>
      <vt:lpstr>Calibri</vt:lpstr>
      <vt:lpstr>Times New Roman</vt:lpstr>
      <vt:lpstr>Wingdings</vt:lpstr>
      <vt:lpstr>Office Theme</vt:lpstr>
      <vt:lpstr>راهنمای تشخیص و درمان کووید ۱۹ در سطوح ارائه خدمات سرپایی (و بستری) نسخه نهـم- آذرمـاه ۱۳۹۹</vt:lpstr>
      <vt:lpstr>PowerPoint Presentation</vt:lpstr>
      <vt:lpstr>تغییرات در نسخه نهم:</vt:lpstr>
      <vt:lpstr> تعریف* موارد و سیر بیماری کووید۱۹ </vt:lpstr>
      <vt:lpstr>مورد مشکوک</vt:lpstr>
      <vt:lpstr>مورد محتمل</vt:lpstr>
      <vt:lpstr>مورد قطعی</vt:lpstr>
      <vt:lpstr>تعریف تماس نزدیک</vt:lpstr>
      <vt:lpstr>تعریف مرگ ناشی از کووید- ۱۹</vt:lpstr>
      <vt:lpstr>پیشگفتار- سیر بیماری کووید- ۱۹</vt:lpstr>
      <vt:lpstr>PowerPoint Presentation</vt:lpstr>
      <vt:lpstr>سیر بیماری کووید- ۱۹</vt:lpstr>
      <vt:lpstr>  مرحله صفر (بی علامت/ قبل از بروز علائم)</vt:lpstr>
      <vt:lpstr>مرحله یک (مراحل ابتدایی عفونت)</vt:lpstr>
      <vt:lpstr> مرحله دو (فاز تنفسی) فاز تنفسی متوسط Moderate </vt:lpstr>
      <vt:lpstr> مرحله دو (فاز تنفسی) فاز تنفسی شدید Severe</vt:lpstr>
      <vt:lpstr>مرحله سه: فاز تشدید التهاب (بحرانی ) Critical</vt:lpstr>
      <vt:lpstr>PowerPoint Presentation</vt:lpstr>
      <vt:lpstr> مرور تعریف* موارد و سیر بیماری کووید۱۹ </vt:lpstr>
      <vt:lpstr>تشخیص و درمان بیماران سرپایی</vt:lpstr>
      <vt:lpstr>گروه های در معرض خطر ابتلا نوع عارضه دار کووید- ۱۹</vt:lpstr>
      <vt:lpstr>الگوریتم تشخیص و درمان بیماری کووید - ۱۹</vt:lpstr>
      <vt:lpstr>گروه اول: نیازمند ارجاع به بیمارستان</vt:lpstr>
      <vt:lpstr>گروه دوم: افراد پرخطر با اندیکاسیون درمان سرپایی ضد ویروسی</vt:lpstr>
      <vt:lpstr>گروه سوم: افرادی که اندیکاسیون درمان سرپایی ضد ویروسی را ندارند</vt:lpstr>
      <vt:lpstr>گروه سوم: افرادی که اندیکاسیون درمان سرپایی ضد ویروسی را ندارند</vt:lpstr>
      <vt:lpstr>گروه سوم: افرادی که اندیکاسیون درمان سرپایی ضد ویروسی را ندارند</vt:lpstr>
      <vt:lpstr>الگوریتم تشخیص و درمان کووید- ۱۹ در افراد مراجعه کننده به مراکز بهداشتی درمانی</vt:lpstr>
      <vt:lpstr>پزشکان زیر مجوز تجویز داروی سرپایی کلروکین را دارند:</vt:lpstr>
      <vt:lpstr>الف- خدمات تشخیص و درمان بیماران سرپایی ۱. افراد در فاز "بی علامت / قبل از بروز علائم ” واجد شرایط دریافت خدمات به شکل سرپایی</vt:lpstr>
      <vt:lpstr>الف- خدمات تشخیص و درمان بیماران سرپایی ۱. افراد در فاز "بی علامت / قبل از بروز علائم ” واجد شرایط دریافت خدمات به شکل سرپایی</vt:lpstr>
      <vt:lpstr>الف- خدمات تشخیص و درمان بیماران سرپایی ۲ .افراد با علائم مراحل ابتدایی عفونت ( خفیف )</vt:lpstr>
      <vt:lpstr>ب-درمان ضد ویروسی</vt:lpstr>
      <vt:lpstr>ضعف و بیحالی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نکات کلیدی تجویز و پایش درمان سرپایی کلروکین</vt:lpstr>
      <vt:lpstr>در موارد زیر تجویز کلروکین توصیه نمی شود:</vt:lpstr>
      <vt:lpstr>PowerPoint Presentation</vt:lpstr>
      <vt:lpstr>عوارض دارویی و نحوه برخورد با آنها در مصرف داروها ممکن است عوارض زیر ایجاد شود که توجه به آنها بسیار ضروری می باشد.</vt:lpstr>
      <vt:lpstr>ادامه مراقبت بیماران: پایش بیماران</vt:lpstr>
      <vt:lpstr>مرور تشخیص و درمان بیماران سرپایی</vt:lpstr>
      <vt:lpstr>چرا هیدروکسی کلروکین، هنوز در پروتکل درمانی ایران وجود دارد؟!</vt:lpstr>
      <vt:lpstr>آزمایش تشخیص مولکولی</vt:lpstr>
      <vt:lpstr>PowerPoint Presentation</vt:lpstr>
      <vt:lpstr>PowerPoint Presentation</vt:lpstr>
      <vt:lpstr>خودآزمایی اپیدمیولوژی بیماری کووید19 </vt:lpstr>
      <vt:lpstr>اسامی اعضاء کمیته علمی کووید- ۱۹ که در به روز رسانی این نسخه شرکت داشته اند</vt:lpstr>
      <vt:lpstr>ضمن تشکر از کارشناسان وزارت بهداشت</vt:lpstr>
      <vt:lpstr>PowerPoint Presentation</vt:lpstr>
      <vt:lpstr>خودآزمون</vt:lpstr>
      <vt:lpstr>PowerPoint Presentation</vt:lpstr>
      <vt:lpstr>لطفاً نظرات خود را در این قسمت یادداشت کنید و در صورت  تمایل به آدرس الکترونیک پایین صفحه ارسال بفرمایید. با سپاس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Honarpisheh Hamid MD PhD</dc:creator>
  <cp:lastModifiedBy>Marzieh Nojomi</cp:lastModifiedBy>
  <cp:revision>445</cp:revision>
  <dcterms:created xsi:type="dcterms:W3CDTF">2020-10-22T05:33:02Z</dcterms:created>
  <dcterms:modified xsi:type="dcterms:W3CDTF">2021-03-21T06:51:19Z</dcterms:modified>
</cp:coreProperties>
</file>